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image" Target="../media/image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paideia-lernwelt.web.app/nachmittag" TargetMode="External"/><Relationship Id="rId3" Type="http://schemas.openxmlformats.org/officeDocument/2006/relationships/hyperlink" Target="https://paideia-lernwelt.web.app/questboard-oeffentlich" TargetMode="External"/><Relationship Id="rId4" Type="http://schemas.openxmlformats.org/officeDocument/2006/relationships/hyperlink" Target="https://zukunftbilden.eu/colearning" TargetMode="External"/><Relationship Id="rId6" Type="http://schemas.openxmlformats.org/officeDocument/2006/relationships/hyperlink" Target="https://blind-date-relaunch.web.app/" TargetMode="External"/><Relationship Id="rId7" Type="http://schemas.openxmlformats.org/officeDocument/2006/relationships/hyperlink" Target="https://zukunftbilden.eu/ki-umsetzung#film" TargetMode="External"/><Relationship Id="rId8" Type="http://schemas.openxmlformats.org/officeDocument/2006/relationships/hyperlink" Target="https://freieschulesalzburg.at/film/grund-auf/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kimagie.netlify.app/" TargetMode="External"/><Relationship Id="rId3" Type="http://schemas.openxmlformats.org/officeDocument/2006/relationships/hyperlink" Target="https://freiraum-spiel.netlify.app/erster-monat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1828800"/>
            <a:ext cx="822960" cy="64008"/>
          </a:xfrm>
          <a:prstGeom prst="rect">
            <a:avLst/>
          </a:prstGeom>
          <a:solidFill>
            <a:srgbClr val="2A3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640080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4400" b="1">
                <a:solidFill>
                  <a:srgbClr val="0B0C10"/>
                </a:solidFill>
                <a:latin typeface="Inter"/>
              </a:rPr>
              <a:t>Kompetenz ist gelöst.</a:t>
            </a:r>
          </a:p>
          <a:p>
            <a:pPr>
              <a:lnSpc>
                <a:spcPct val="100000"/>
              </a:lnSpc>
            </a:pPr>
            <a:r>
              <a:rPr sz="4400" b="1">
                <a:solidFill>
                  <a:srgbClr val="2A3FD6"/>
                </a:solidFill>
                <a:latin typeface="Inter"/>
              </a:rPr>
              <a:t>Compute wird leistbar.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5120640"/>
            <a:ext cx="60350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000" b="1">
                <a:solidFill>
                  <a:srgbClr val="0B0C10"/>
                </a:solidFill>
                <a:latin typeface="Inter"/>
              </a:rPr>
              <a:t>KI Deep Dive · 5. Oktober 2026</a:t>
            </a:r>
          </a:p>
          <a:p>
            <a:pPr>
              <a:lnSpc>
                <a:spcPct val="110000"/>
              </a:lnSpc>
              <a:spcBef>
                <a:spcPts val="400"/>
              </a:spcBef>
            </a:pPr>
            <a:r>
              <a:rPr sz="2000" b="0">
                <a:solidFill>
                  <a:srgbClr val="5A5D66"/>
                </a:solidFill>
                <a:latin typeface="Inter"/>
              </a:rPr>
              <a:t>Momo Feichtinger</a:t>
            </a:r>
          </a:p>
        </p:txBody>
      </p:sp>
      <p:pic>
        <p:nvPicPr>
          <p:cNvPr id="5" name="Picture 4" descr="momo-cutou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0" y="1858786"/>
            <a:ext cx="4937760" cy="396338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54864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300" b="1">
                <a:solidFill>
                  <a:srgbClr val="2A3FD6"/>
                </a:solidFill>
                <a:latin typeface="Inter"/>
              </a:rPr>
              <a:t>Compute</a:t>
            </a:r>
          </a:p>
        </p:txBody>
      </p:sp>
      <p:sp>
        <p:nvSpPr>
          <p:cNvPr id="3" name="Rectangle 2"/>
          <p:cNvSpPr/>
          <p:nvPr/>
        </p:nvSpPr>
        <p:spPr>
          <a:xfrm>
            <a:off x="777240" y="1737360"/>
            <a:ext cx="822960" cy="64008"/>
          </a:xfrm>
          <a:prstGeom prst="rect">
            <a:avLst/>
          </a:prstGeom>
          <a:solidFill>
            <a:srgbClr val="2A3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965960"/>
            <a:ext cx="63093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4000" b="1">
                <a:solidFill>
                  <a:srgbClr val="0B0C10"/>
                </a:solidFill>
                <a:latin typeface="Inter"/>
              </a:rPr>
              <a:t>Diesen Monat wurde Compute leistbar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3749039"/>
            <a:ext cx="6309360" cy="2560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2200" b="0">
                <a:solidFill>
                  <a:srgbClr val="0B0C10"/>
                </a:solidFill>
                <a:latin typeface="Inter"/>
              </a:rPr>
              <a:t>Sol 6.1: fast Astra-Niveau, zuverlässig, günstig.</a:t>
            </a:r>
          </a:p>
          <a:p>
            <a:pPr>
              <a:lnSpc>
                <a:spcPct val="115000"/>
              </a:lnSpc>
              <a:spcBef>
                <a:spcPts val="1000"/>
              </a:spcBef>
            </a:pPr>
            <a:r>
              <a:rPr sz="2200" b="0">
                <a:solidFill>
                  <a:srgbClr val="0B0C10"/>
                </a:solidFill>
                <a:latin typeface="Inter"/>
              </a:rPr>
              <a:t>Opus 5.5: deutlich besser als Fable, das beste und preiswerteste Modell.</a:t>
            </a:r>
          </a:p>
        </p:txBody>
      </p:sp>
      <p:pic>
        <p:nvPicPr>
          <p:cNvPr id="6" name="Picture 5" descr="compu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206240" cy="42062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54864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300" b="1">
                <a:solidFill>
                  <a:srgbClr val="2A3FD6"/>
                </a:solidFill>
                <a:latin typeface="Inter"/>
              </a:rPr>
              <a:t>Video</a:t>
            </a:r>
          </a:p>
        </p:txBody>
      </p:sp>
      <p:sp>
        <p:nvSpPr>
          <p:cNvPr id="3" name="Rectangle 2"/>
          <p:cNvSpPr/>
          <p:nvPr/>
        </p:nvSpPr>
        <p:spPr>
          <a:xfrm>
            <a:off x="777240" y="1737360"/>
            <a:ext cx="822960" cy="64008"/>
          </a:xfrm>
          <a:prstGeom prst="rect">
            <a:avLst/>
          </a:prstGeom>
          <a:solidFill>
            <a:srgbClr val="2A3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965960"/>
            <a:ext cx="63093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4600" b="1">
                <a:solidFill>
                  <a:srgbClr val="0B0C10"/>
                </a:solidFill>
                <a:latin typeface="Inter"/>
              </a:rPr>
              <a:t>Videos aus Code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3749039"/>
            <a:ext cx="6309360" cy="2560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2200" b="0">
                <a:solidFill>
                  <a:srgbClr val="0B0C10"/>
                </a:solidFill>
                <a:latin typeface="Inter"/>
              </a:rPr>
              <a:t>Produkt-Launch, E-Learning, gezeichnete Kinder-Animation.</a:t>
            </a:r>
          </a:p>
          <a:p>
            <a:pPr>
              <a:lnSpc>
                <a:spcPct val="115000"/>
              </a:lnSpc>
              <a:spcBef>
                <a:spcPts val="1000"/>
              </a:spcBef>
            </a:pPr>
            <a:r>
              <a:rPr sz="2200" b="0">
                <a:solidFill>
                  <a:srgbClr val="0B0C10"/>
                </a:solidFill>
                <a:latin typeface="Inter"/>
              </a:rPr>
              <a:t>Musik, Bild, Animation und Schnitt, alles in Code.</a:t>
            </a:r>
          </a:p>
        </p:txBody>
      </p:sp>
      <p:pic>
        <p:nvPicPr>
          <p:cNvPr id="6" name="Picture 5" descr="mo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206240" cy="42062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54864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300" b="1">
                <a:solidFill>
                  <a:srgbClr val="2A3FD6"/>
                </a:solidFill>
                <a:latin typeface="Inter"/>
              </a:rPr>
              <a:t>Audio</a:t>
            </a:r>
          </a:p>
        </p:txBody>
      </p:sp>
      <p:sp>
        <p:nvSpPr>
          <p:cNvPr id="3" name="Rectangle 2"/>
          <p:cNvSpPr/>
          <p:nvPr/>
        </p:nvSpPr>
        <p:spPr>
          <a:xfrm>
            <a:off x="777240" y="1737360"/>
            <a:ext cx="822960" cy="64008"/>
          </a:xfrm>
          <a:prstGeom prst="rect">
            <a:avLst/>
          </a:prstGeom>
          <a:solidFill>
            <a:srgbClr val="2A3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965960"/>
            <a:ext cx="63093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4600" b="1">
                <a:solidFill>
                  <a:srgbClr val="0B0C10"/>
                </a:solidFill>
                <a:latin typeface="Inter"/>
              </a:rPr>
              <a:t>Hörspiele aus einem Prompt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3749039"/>
            <a:ext cx="6309360" cy="2560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2200" b="0">
                <a:solidFill>
                  <a:srgbClr val="0B0C10"/>
                </a:solidFill>
                <a:latin typeface="Inter"/>
              </a:rPr>
              <a:t>Stimmen, Musik, Soundeffekte.</a:t>
            </a:r>
          </a:p>
          <a:p>
            <a:pPr>
              <a:lnSpc>
                <a:spcPct val="115000"/>
              </a:lnSpc>
              <a:spcBef>
                <a:spcPts val="1000"/>
              </a:spcBef>
            </a:pPr>
            <a:r>
              <a:rPr sz="2200" b="0">
                <a:solidFill>
                  <a:srgbClr val="0B0C10"/>
                </a:solidFill>
                <a:latin typeface="Inter"/>
              </a:rPr>
              <a:t>Ein neues Audiomodell, stabil in allen Sprachen.</a:t>
            </a:r>
          </a:p>
        </p:txBody>
      </p:sp>
      <p:pic>
        <p:nvPicPr>
          <p:cNvPr id="6" name="Picture 5" descr="audi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206240" cy="42062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54864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300" b="1">
                <a:solidFill>
                  <a:srgbClr val="2A3FD6"/>
                </a:solidFill>
                <a:latin typeface="Inter"/>
              </a:rPr>
              <a:t>Apps</a:t>
            </a:r>
          </a:p>
        </p:txBody>
      </p:sp>
      <p:sp>
        <p:nvSpPr>
          <p:cNvPr id="3" name="Rectangle 2"/>
          <p:cNvSpPr/>
          <p:nvPr/>
        </p:nvSpPr>
        <p:spPr>
          <a:xfrm>
            <a:off x="777240" y="1737360"/>
            <a:ext cx="822960" cy="64008"/>
          </a:xfrm>
          <a:prstGeom prst="rect">
            <a:avLst/>
          </a:prstGeom>
          <a:solidFill>
            <a:srgbClr val="2A3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965960"/>
            <a:ext cx="63093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4600" b="1">
                <a:solidFill>
                  <a:srgbClr val="0B0C10"/>
                </a:solidFill>
                <a:latin typeface="Inter"/>
              </a:rPr>
              <a:t>Eine App aus einem Prompt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3749039"/>
            <a:ext cx="6309360" cy="2560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2200" b="0">
                <a:solidFill>
                  <a:srgbClr val="0B0C10"/>
                </a:solidFill>
                <a:latin typeface="Inter"/>
              </a:rPr>
              <a:t>iOS, Android, Web.</a:t>
            </a:r>
          </a:p>
          <a:p>
            <a:pPr>
              <a:lnSpc>
                <a:spcPct val="115000"/>
              </a:lnSpc>
              <a:spcBef>
                <a:spcPts val="1000"/>
              </a:spcBef>
            </a:pPr>
            <a:r>
              <a:rPr sz="2200" b="0">
                <a:solidFill>
                  <a:srgbClr val="0B0C10"/>
                </a:solidFill>
                <a:latin typeface="Inter"/>
              </a:rPr>
              <a:t>Dazu Werbevideo und Strategie.</a:t>
            </a:r>
          </a:p>
        </p:txBody>
      </p:sp>
      <p:pic>
        <p:nvPicPr>
          <p:cNvPr id="6" name="Picture 5" descr="ap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206240" cy="42062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54864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300" b="1">
                <a:solidFill>
                  <a:srgbClr val="2A3FD6"/>
                </a:solidFill>
                <a:latin typeface="Inter"/>
              </a:rPr>
              <a:t>Prompting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777240" y="1280160"/>
            <a:ext cx="822960" cy="64008"/>
          </a:xfrm>
          <a:prstGeom prst="rect">
            <a:avLst/>
          </a:prstGeom>
          <a:solidFill>
            <a:srgbClr val="2A3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508760"/>
            <a:ext cx="106070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4600" b="1">
                <a:solidFill>
                  <a:srgbClr val="0B0C10"/>
                </a:solidFill>
                <a:latin typeface="Inter"/>
              </a:rPr>
              <a:t>So prompte ich Opus 5.5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880360"/>
            <a:ext cx="7315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4000" b="1">
                <a:solidFill>
                  <a:srgbClr val="2A3FD6"/>
                </a:solidFill>
                <a:latin typeface="Inter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00200" y="2953512"/>
            <a:ext cx="969264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2400" b="0">
                <a:solidFill>
                  <a:srgbClr val="0B0C10"/>
                </a:solidFill>
                <a:latin typeface="Inter"/>
              </a:rPr>
              <a:t>Beachte alles, was da ist, und verbessere es intelligent.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4069080"/>
            <a:ext cx="7315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4000" b="1">
                <a:solidFill>
                  <a:srgbClr val="2A3FD6"/>
                </a:solidFill>
                <a:latin typeface="Inter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00200" y="4142232"/>
            <a:ext cx="969264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2400" b="0">
                <a:solidFill>
                  <a:srgbClr val="0B0C10"/>
                </a:solidFill>
                <a:latin typeface="Inter"/>
              </a:rPr>
              <a:t>Parallel: Schau dir alle Funktionen an, denk die Architektur neu und bau alles von vorne besser.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5257800"/>
            <a:ext cx="7315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4000" b="1">
                <a:solidFill>
                  <a:srgbClr val="2A3FD6"/>
                </a:solidFill>
                <a:latin typeface="Inter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5330952"/>
            <a:ext cx="969264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2400" b="0">
                <a:solidFill>
                  <a:srgbClr val="0B0C10"/>
                </a:solidFill>
                <a:latin typeface="Inter"/>
              </a:rPr>
              <a:t>Plan nur kurz. Oft ist er gar nicht nötig.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54864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300" b="1">
                <a:solidFill>
                  <a:srgbClr val="2A3FD6"/>
                </a:solidFill>
                <a:latin typeface="Inter"/>
              </a:rPr>
              <a:t>Abos</a:t>
            </a:r>
          </a:p>
        </p:txBody>
      </p:sp>
      <p:sp>
        <p:nvSpPr>
          <p:cNvPr id="3" name="Rectangle 2"/>
          <p:cNvSpPr/>
          <p:nvPr/>
        </p:nvSpPr>
        <p:spPr>
          <a:xfrm>
            <a:off x="777240" y="1737360"/>
            <a:ext cx="822960" cy="64008"/>
          </a:xfrm>
          <a:prstGeom prst="rect">
            <a:avLst/>
          </a:prstGeom>
          <a:solidFill>
            <a:srgbClr val="2A3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965960"/>
            <a:ext cx="63093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4000" b="1">
                <a:solidFill>
                  <a:srgbClr val="0B0C10"/>
                </a:solidFill>
                <a:latin typeface="Inter"/>
              </a:rPr>
              <a:t>Vier Claude-Abos und die Arbitrage-Zeit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3749039"/>
            <a:ext cx="6309360" cy="2560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2200" b="0">
                <a:solidFill>
                  <a:srgbClr val="0B0C10"/>
                </a:solidFill>
                <a:latin typeface="Inter"/>
              </a:rPr>
              <a:t>Für jede Firma lohnt sich mindestens ein 200-Euro-Plan.</a:t>
            </a:r>
          </a:p>
          <a:p>
            <a:pPr>
              <a:lnSpc>
                <a:spcPct val="115000"/>
              </a:lnSpc>
              <a:spcBef>
                <a:spcPts val="1000"/>
              </a:spcBef>
            </a:pPr>
            <a:r>
              <a:rPr sz="2200" b="0">
                <a:solidFill>
                  <a:srgbClr val="0B0C10"/>
                </a:solidFill>
                <a:latin typeface="Inter"/>
              </a:rPr>
              <a:t>Jetzt ist Arbitrage-Zeit. Wahrscheinlich ein halbes Jahr lang.</a:t>
            </a:r>
          </a:p>
        </p:txBody>
      </p:sp>
      <p:pic>
        <p:nvPicPr>
          <p:cNvPr id="6" name="Picture 5" descr="compute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206240" cy="42062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54864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300" b="1">
                <a:solidFill>
                  <a:srgbClr val="2A3FD6"/>
                </a:solidFill>
                <a:latin typeface="Inter"/>
              </a:rPr>
              <a:t>Agenten</a:t>
            </a:r>
          </a:p>
        </p:txBody>
      </p:sp>
      <p:sp>
        <p:nvSpPr>
          <p:cNvPr id="3" name="Rectangle 2"/>
          <p:cNvSpPr/>
          <p:nvPr/>
        </p:nvSpPr>
        <p:spPr>
          <a:xfrm>
            <a:off x="777240" y="1737360"/>
            <a:ext cx="822960" cy="64008"/>
          </a:xfrm>
          <a:prstGeom prst="rect">
            <a:avLst/>
          </a:prstGeom>
          <a:solidFill>
            <a:srgbClr val="2A3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965960"/>
            <a:ext cx="100584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7200" b="1">
                <a:solidFill>
                  <a:srgbClr val="0B0C10"/>
                </a:solidFill>
                <a:latin typeface="Inter"/>
              </a:rPr>
              <a:t>Dots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3383280"/>
            <a:ext cx="9601200" cy="274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2400" b="0">
                <a:solidFill>
                  <a:srgbClr val="0B0C10"/>
                </a:solidFill>
                <a:latin typeface="Inter"/>
              </a:rPr>
              <a:t>OpenAIs Always-on-Agent: per VPN aktivierbar.</a:t>
            </a:r>
          </a:p>
          <a:p>
            <a:pPr>
              <a:lnSpc>
                <a:spcPct val="115000"/>
              </a:lnSpc>
              <a:spcBef>
                <a:spcPts val="1000"/>
              </a:spcBef>
            </a:pPr>
            <a:r>
              <a:rPr sz="2400" b="0">
                <a:solidFill>
                  <a:srgbClr val="0B0C10"/>
                </a:solidFill>
                <a:latin typeface="Inter"/>
              </a:rPr>
              <a:t>Er bleibt in Slack, auch wenn du das VPN wieder ausschaltest.</a:t>
            </a:r>
          </a:p>
          <a:p>
            <a:pPr>
              <a:lnSpc>
                <a:spcPct val="115000"/>
              </a:lnSpc>
              <a:spcBef>
                <a:spcPts val="2200"/>
              </a:spcBef>
            </a:pPr>
            <a:r>
              <a:rPr sz="2400" b="0">
                <a:solidFill>
                  <a:srgbClr val="2A3FD6"/>
                </a:solidFill>
                <a:latin typeface="Inter"/>
              </a:rPr>
              <a:t>Warum ich ihn trotzdem noch nicht so mächtig finde.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54864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300" b="1">
                <a:solidFill>
                  <a:srgbClr val="2A3FD6"/>
                </a:solidFill>
                <a:latin typeface="Inter"/>
              </a:rPr>
              <a:t>AGI</a:t>
            </a:r>
          </a:p>
        </p:txBody>
      </p:sp>
      <p:sp>
        <p:nvSpPr>
          <p:cNvPr id="3" name="Rectangle 2"/>
          <p:cNvSpPr/>
          <p:nvPr/>
        </p:nvSpPr>
        <p:spPr>
          <a:xfrm>
            <a:off x="777240" y="1737360"/>
            <a:ext cx="822960" cy="64008"/>
          </a:xfrm>
          <a:prstGeom prst="rect">
            <a:avLst/>
          </a:prstGeom>
          <a:solidFill>
            <a:srgbClr val="2A3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965960"/>
            <a:ext cx="58521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4200" b="1">
                <a:solidFill>
                  <a:srgbClr val="0B0C10"/>
                </a:solidFill>
                <a:latin typeface="Inter"/>
              </a:rPr>
              <a:t>Wir müssen über AGI sprechen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3749039"/>
            <a:ext cx="5760720" cy="2560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2100" b="0">
                <a:solidFill>
                  <a:srgbClr val="0B0C10"/>
                </a:solidFill>
                <a:latin typeface="Inter"/>
              </a:rPr>
              <a:t>Fable 5.1 hat SimpleBench geknackt, den letzten Texttest, in dem Menschen vorne lagen.</a:t>
            </a:r>
          </a:p>
          <a:p>
            <a:pPr>
              <a:lnSpc>
                <a:spcPct val="115000"/>
              </a:lnSpc>
              <a:spcBef>
                <a:spcPts val="1200"/>
              </a:spcBef>
            </a:pPr>
            <a:r>
              <a:rPr sz="2100" b="0">
                <a:solidFill>
                  <a:srgbClr val="0B0C10"/>
                </a:solidFill>
                <a:latin typeface="Inter"/>
              </a:rPr>
              <a:t>Alans Countdown blieb bei 98 %. Heute steht er bei 99 %.</a:t>
            </a:r>
          </a:p>
        </p:txBody>
      </p:sp>
      <p:pic>
        <p:nvPicPr>
          <p:cNvPr id="6" name="Picture 5" descr="agi-countdow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600" y="2352757"/>
            <a:ext cx="2331720" cy="2061044"/>
          </a:xfrm>
          <a:prstGeom prst="rect">
            <a:avLst/>
          </a:prstGeom>
        </p:spPr>
      </p:pic>
      <p:pic>
        <p:nvPicPr>
          <p:cNvPr id="7" name="Picture 6" descr="ai-psychosi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5480" y="2727483"/>
            <a:ext cx="2331720" cy="131159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54864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300" b="1">
                <a:solidFill>
                  <a:srgbClr val="2A3FD6"/>
                </a:solidFill>
                <a:latin typeface="Inter"/>
              </a:rPr>
              <a:t>Gebaut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005840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3800" b="1">
                <a:solidFill>
                  <a:srgbClr val="0B0C10"/>
                </a:solidFill>
                <a:latin typeface="Inter"/>
              </a:rPr>
              <a:t>Was ich diesen Monat gebaut habe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2148840"/>
            <a:ext cx="512064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600" b="1">
                <a:solidFill>
                  <a:srgbClr val="2A3FD6"/>
                </a:solidFill>
                <a:latin typeface="Inter"/>
                <a:hlinkClick r:id="rId2"/>
              </a:rPr>
              <a:t>Heureka Nachmittag und Matura-Modus</a:t>
            </a:r>
          </a:p>
          <a:p>
            <a:pPr>
              <a:lnSpc>
                <a:spcPct val="110000"/>
              </a:lnSpc>
              <a:spcBef>
                <a:spcPts val="300"/>
              </a:spcBef>
            </a:pPr>
            <a:r>
              <a:rPr sz="1100" b="0">
                <a:solidFill>
                  <a:srgbClr val="5A5D66"/>
                </a:solidFill>
                <a:latin typeface="Inter"/>
                <a:hlinkClick r:id="rId2"/>
              </a:rPr>
              <a:t>paideia-lernwelt.web.app/nachmittag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3246120"/>
            <a:ext cx="512064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600" b="1">
                <a:solidFill>
                  <a:srgbClr val="2A3FD6"/>
                </a:solidFill>
                <a:latin typeface="Inter"/>
                <a:hlinkClick r:id="rId3"/>
              </a:rPr>
              <a:t>Öffentliches Questboard</a:t>
            </a:r>
          </a:p>
          <a:p>
            <a:pPr>
              <a:lnSpc>
                <a:spcPct val="110000"/>
              </a:lnSpc>
              <a:spcBef>
                <a:spcPts val="300"/>
              </a:spcBef>
            </a:pPr>
            <a:r>
              <a:rPr sz="1100" b="0">
                <a:solidFill>
                  <a:srgbClr val="5A5D66"/>
                </a:solidFill>
                <a:latin typeface="Inter"/>
                <a:hlinkClick r:id="rId3"/>
              </a:rPr>
              <a:t>paideia-lernwelt.web.app/questboard-oeffentlich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4343400"/>
            <a:ext cx="512064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600" b="1">
                <a:solidFill>
                  <a:srgbClr val="2A3FD6"/>
                </a:solidFill>
                <a:latin typeface="Inter"/>
                <a:hlinkClick r:id="rId4"/>
              </a:rPr>
              <a:t>Colearning Seite</a:t>
            </a:r>
          </a:p>
          <a:p>
            <a:pPr>
              <a:lnSpc>
                <a:spcPct val="110000"/>
              </a:lnSpc>
              <a:spcBef>
                <a:spcPts val="300"/>
              </a:spcBef>
            </a:pPr>
            <a:r>
              <a:rPr sz="1100" b="0">
                <a:solidFill>
                  <a:srgbClr val="5A5D66"/>
                </a:solidFill>
                <a:latin typeface="Inter"/>
                <a:hlinkClick r:id="rId4"/>
              </a:rPr>
              <a:t>zukunftbilden.eu/colearning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63640" y="2148840"/>
            <a:ext cx="512064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600" b="1">
                <a:solidFill>
                  <a:srgbClr val="2A3FD6"/>
                </a:solidFill>
                <a:latin typeface="Inter"/>
                <a:hlinkClick r:id="rId6"/>
              </a:rPr>
              <a:t>Blind Date Relaunch</a:t>
            </a:r>
          </a:p>
          <a:p>
            <a:pPr>
              <a:lnSpc>
                <a:spcPct val="110000"/>
              </a:lnSpc>
              <a:spcBef>
                <a:spcPts val="300"/>
              </a:spcBef>
            </a:pPr>
            <a:r>
              <a:rPr sz="1100" b="0">
                <a:solidFill>
                  <a:srgbClr val="5A5D66"/>
                </a:solidFill>
                <a:latin typeface="Inter"/>
                <a:hlinkClick r:id="rId6"/>
              </a:rPr>
              <a:t>blind-date-relaunch.web.app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63640" y="3246120"/>
            <a:ext cx="512064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600" b="1">
                <a:solidFill>
                  <a:srgbClr val="2A3FD6"/>
                </a:solidFill>
                <a:latin typeface="Inter"/>
                <a:hlinkClick r:id="rId7"/>
              </a:rPr>
              <a:t>YMAD Verkaufsfilm und Klick-Demo</a:t>
            </a:r>
          </a:p>
          <a:p>
            <a:pPr>
              <a:lnSpc>
                <a:spcPct val="110000"/>
              </a:lnSpc>
              <a:spcBef>
                <a:spcPts val="300"/>
              </a:spcBef>
            </a:pPr>
            <a:r>
              <a:rPr sz="1100" b="0">
                <a:solidFill>
                  <a:srgbClr val="5A5D66"/>
                </a:solidFill>
                <a:latin typeface="Inter"/>
                <a:hlinkClick r:id="rId7"/>
              </a:rPr>
              <a:t>zukunftbilden.eu/ki-umsetzung#film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63640" y="4343400"/>
            <a:ext cx="512064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600" b="1">
                <a:solidFill>
                  <a:srgbClr val="2A3FD6"/>
                </a:solidFill>
                <a:latin typeface="Inter"/>
                <a:hlinkClick r:id="rId8"/>
              </a:rPr>
              <a:t>Film «Von Grund auf gedacht»</a:t>
            </a:r>
          </a:p>
          <a:p>
            <a:pPr>
              <a:lnSpc>
                <a:spcPct val="110000"/>
              </a:lnSpc>
              <a:spcBef>
                <a:spcPts val="300"/>
              </a:spcBef>
            </a:pPr>
            <a:r>
              <a:rPr sz="1100" b="0">
                <a:solidFill>
                  <a:srgbClr val="5A5D66"/>
                </a:solidFill>
                <a:latin typeface="Inter"/>
                <a:hlinkClick r:id="rId8"/>
              </a:rPr>
              <a:t>freieschulesalzburg.at/film/grund-auf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54864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300" b="1">
                <a:solidFill>
                  <a:srgbClr val="2A3FD6"/>
                </a:solidFill>
                <a:latin typeface="Inter"/>
              </a:rPr>
              <a:t>Community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005840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3800" b="1">
                <a:solidFill>
                  <a:srgbClr val="0B0C10"/>
                </a:solidFill>
                <a:latin typeface="Inter"/>
              </a:rPr>
              <a:t>Was ihr gebaut habt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2286000"/>
            <a:ext cx="104241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000" b="1">
                <a:solidFill>
                  <a:srgbClr val="0B0C10"/>
                </a:solidFill>
                <a:latin typeface="Inter"/>
              </a:rPr>
              <a:t>Fabian Martin und das Colearning Team</a:t>
            </a:r>
          </a:p>
          <a:p>
            <a:pPr>
              <a:lnSpc>
                <a:spcPct val="115000"/>
              </a:lnSpc>
              <a:spcBef>
                <a:spcPts val="400"/>
              </a:spcBef>
            </a:pPr>
            <a:r>
              <a:rPr sz="1500" b="0">
                <a:solidFill>
                  <a:srgbClr val="5A5D66"/>
                </a:solidFill>
                <a:latin typeface="Inter"/>
              </a:rPr>
              <a:t>Jugendliche aus Salzburg bauen Webseiten, Apps und KI-Automationen für Betriebe, Seite an einem Tag mit Opus gebaut und am 04.10. gelauncht.</a:t>
            </a:r>
          </a:p>
          <a:p>
            <a:pPr>
              <a:lnSpc>
                <a:spcPct val="110000"/>
              </a:lnSpc>
              <a:spcBef>
                <a:spcPts val="400"/>
              </a:spcBef>
            </a:pPr>
            <a:r>
              <a:rPr sz="1400" b="1">
                <a:solidFill>
                  <a:srgbClr val="2A3FD6"/>
                </a:solidFill>
                <a:latin typeface="Inter"/>
                <a:hlinkClick r:id="rId2"/>
              </a:rPr>
              <a:t>kimagie.netlify.app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3657600"/>
            <a:ext cx="104241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000" b="1">
                <a:solidFill>
                  <a:srgbClr val="0B0C10"/>
                </a:solidFill>
                <a:latin typeface="Inter"/>
              </a:rPr>
              <a:t>Fabian Martin</a:t>
            </a:r>
          </a:p>
          <a:p>
            <a:pPr>
              <a:lnSpc>
                <a:spcPct val="115000"/>
              </a:lnSpc>
              <a:spcBef>
                <a:spcPts val="400"/>
              </a:spcBef>
            </a:pPr>
            <a:r>
              <a:rPr sz="1500" b="0">
                <a:solidFill>
                  <a:srgbClr val="5A5D66"/>
                </a:solidFill>
                <a:latin typeface="Inter"/>
              </a:rPr>
              <a:t>Lernspiel zur Finanzbildung, mit Codex Astra gebaut, erstes Level spielbar.</a:t>
            </a:r>
          </a:p>
          <a:p>
            <a:pPr>
              <a:lnSpc>
                <a:spcPct val="110000"/>
              </a:lnSpc>
              <a:spcBef>
                <a:spcPts val="400"/>
              </a:spcBef>
            </a:pPr>
            <a:r>
              <a:rPr sz="1400" b="1">
                <a:solidFill>
                  <a:srgbClr val="2A3FD6"/>
                </a:solidFill>
                <a:latin typeface="Inter"/>
                <a:hlinkClick r:id="rId3"/>
              </a:rPr>
              <a:t>freiraum-spiel.netlify.app/erster-monat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54864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300" b="1">
                <a:solidFill>
                  <a:srgbClr val="2A3FD6"/>
                </a:solidFill>
                <a:latin typeface="Inter"/>
              </a:rPr>
              <a:t>Hebel</a:t>
            </a:r>
          </a:p>
        </p:txBody>
      </p:sp>
      <p:sp>
        <p:nvSpPr>
          <p:cNvPr id="3" name="Rectangle 2"/>
          <p:cNvSpPr/>
          <p:nvPr/>
        </p:nvSpPr>
        <p:spPr>
          <a:xfrm>
            <a:off x="777240" y="1463040"/>
            <a:ext cx="822960" cy="64008"/>
          </a:xfrm>
          <a:prstGeom prst="rect">
            <a:avLst/>
          </a:prstGeom>
          <a:solidFill>
            <a:srgbClr val="2A3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691640"/>
            <a:ext cx="63093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4600" b="1">
                <a:solidFill>
                  <a:srgbClr val="0B0C10"/>
                </a:solidFill>
                <a:latin typeface="Inter"/>
              </a:rPr>
              <a:t>Der längste Hebel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926080"/>
            <a:ext cx="6309360" cy="3291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200" b="1">
                <a:solidFill>
                  <a:srgbClr val="2A3FD6"/>
                </a:solidFill>
                <a:latin typeface="Inter"/>
              </a:rPr>
              <a:t>Langfristig: Wachstumsbeziehungen</a:t>
            </a:r>
          </a:p>
          <a:p>
            <a:pPr>
              <a:lnSpc>
                <a:spcPct val="115000"/>
              </a:lnSpc>
              <a:spcBef>
                <a:spcPts val="400"/>
              </a:spcBef>
            </a:pPr>
            <a:r>
              <a:rPr sz="1900" b="0">
                <a:solidFill>
                  <a:srgbClr val="0B0C10"/>
                </a:solidFill>
                <a:latin typeface="Inter"/>
              </a:rPr>
              <a:t>Dragon Dynamics, Colearning, Paideia, Freie Schule Salzburg</a:t>
            </a:r>
          </a:p>
          <a:p>
            <a:pPr>
              <a:lnSpc>
                <a:spcPct val="110000"/>
              </a:lnSpc>
              <a:spcBef>
                <a:spcPts val="2600"/>
              </a:spcBef>
            </a:pPr>
            <a:r>
              <a:rPr sz="2200" b="1">
                <a:solidFill>
                  <a:srgbClr val="2A3FD6"/>
                </a:solidFill>
                <a:latin typeface="Inter"/>
              </a:rPr>
              <a:t>Kurzfristig: Hebel in Unternehmen</a:t>
            </a:r>
          </a:p>
          <a:p>
            <a:pPr>
              <a:lnSpc>
                <a:spcPct val="115000"/>
              </a:lnSpc>
              <a:spcBef>
                <a:spcPts val="400"/>
              </a:spcBef>
            </a:pPr>
            <a:r>
              <a:rPr sz="1900" b="0">
                <a:solidFill>
                  <a:srgbClr val="0B0C10"/>
                </a:solidFill>
                <a:latin typeface="Inter"/>
              </a:rPr>
              <a:t>Strategenfokus, YMAD, World Modeling</a:t>
            </a:r>
          </a:p>
        </p:txBody>
      </p:sp>
      <p:pic>
        <p:nvPicPr>
          <p:cNvPr id="6" name="Picture 5" descr="lev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206240" cy="420624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54864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300" b="1">
                <a:solidFill>
                  <a:srgbClr val="2A3FD6"/>
                </a:solidFill>
                <a:latin typeface="Inter"/>
              </a:rPr>
              <a:t>Einladung</a:t>
            </a:r>
          </a:p>
        </p:txBody>
      </p:sp>
      <p:sp>
        <p:nvSpPr>
          <p:cNvPr id="3" name="Rectangle 2"/>
          <p:cNvSpPr/>
          <p:nvPr/>
        </p:nvSpPr>
        <p:spPr>
          <a:xfrm>
            <a:off x="777240" y="1280160"/>
            <a:ext cx="822960" cy="64008"/>
          </a:xfrm>
          <a:prstGeom prst="rect">
            <a:avLst/>
          </a:prstGeom>
          <a:solidFill>
            <a:srgbClr val="2A3F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508760"/>
            <a:ext cx="106070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4600" b="1">
                <a:solidFill>
                  <a:srgbClr val="0B0C10"/>
                </a:solidFill>
                <a:latin typeface="Inter"/>
              </a:rPr>
              <a:t>Kommt vorbei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2926080"/>
            <a:ext cx="4937760" cy="27432"/>
          </a:xfrm>
          <a:prstGeom prst="rect">
            <a:avLst/>
          </a:prstGeom>
          <a:solidFill>
            <a:srgbClr val="0B0C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3127248"/>
            <a:ext cx="49377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200" b="1">
                <a:solidFill>
                  <a:srgbClr val="0B0C10"/>
                </a:solidFill>
                <a:latin typeface="Inter"/>
              </a:rPr>
              <a:t>Dragon Dynamics</a:t>
            </a:r>
          </a:p>
          <a:p>
            <a:pPr>
              <a:lnSpc>
                <a:spcPct val="110000"/>
              </a:lnSpc>
              <a:spcBef>
                <a:spcPts val="400"/>
              </a:spcBef>
            </a:pPr>
            <a:r>
              <a:rPr sz="1900" b="0">
                <a:solidFill>
                  <a:srgbClr val="5A5D66"/>
                </a:solidFill>
                <a:latin typeface="Inter"/>
              </a:rPr>
              <a:t>Erster Sonntag im Monat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3640" y="2926080"/>
            <a:ext cx="4937760" cy="27432"/>
          </a:xfrm>
          <a:prstGeom prst="rect">
            <a:avLst/>
          </a:prstGeom>
          <a:solidFill>
            <a:srgbClr val="0B0C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63640" y="3127248"/>
            <a:ext cx="49377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200" b="1">
                <a:solidFill>
                  <a:srgbClr val="0B0C10"/>
                </a:solidFill>
                <a:latin typeface="Inter"/>
              </a:rPr>
              <a:t>Freie Schule Salzburg</a:t>
            </a:r>
          </a:p>
          <a:p>
            <a:pPr>
              <a:lnSpc>
                <a:spcPct val="110000"/>
              </a:lnSpc>
              <a:spcBef>
                <a:spcPts val="400"/>
              </a:spcBef>
            </a:pPr>
            <a:r>
              <a:rPr sz="1900" b="0">
                <a:solidFill>
                  <a:srgbClr val="5A5D66"/>
                </a:solidFill>
                <a:latin typeface="Inter"/>
              </a:rPr>
              <a:t>Schnupperstunde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4526280"/>
            <a:ext cx="4937760" cy="27432"/>
          </a:xfrm>
          <a:prstGeom prst="rect">
            <a:avLst/>
          </a:prstGeom>
          <a:solidFill>
            <a:srgbClr val="0B0C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" y="4727448"/>
            <a:ext cx="49377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200" b="1">
                <a:solidFill>
                  <a:srgbClr val="0B0C10"/>
                </a:solidFill>
                <a:latin typeface="Inter"/>
              </a:rPr>
              <a:t>Colearning</a:t>
            </a:r>
          </a:p>
          <a:p>
            <a:pPr>
              <a:lnSpc>
                <a:spcPct val="110000"/>
              </a:lnSpc>
              <a:spcBef>
                <a:spcPts val="400"/>
              </a:spcBef>
            </a:pPr>
            <a:r>
              <a:rPr sz="1900" b="0">
                <a:solidFill>
                  <a:srgbClr val="5A5D66"/>
                </a:solidFill>
                <a:latin typeface="Inter"/>
              </a:rPr>
              <a:t>Gratis Probetag, jeden Samstag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63640" y="4526280"/>
            <a:ext cx="4937760" cy="27432"/>
          </a:xfrm>
          <a:prstGeom prst="rect">
            <a:avLst/>
          </a:prstGeom>
          <a:solidFill>
            <a:srgbClr val="0B0C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63640" y="4727448"/>
            <a:ext cx="49377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200" b="1">
                <a:solidFill>
                  <a:srgbClr val="0B0C10"/>
                </a:solidFill>
                <a:latin typeface="Inter"/>
              </a:rPr>
              <a:t>KI-Kickstart in drei Monaten</a:t>
            </a:r>
          </a:p>
          <a:p>
            <a:pPr>
              <a:lnSpc>
                <a:spcPct val="110000"/>
              </a:lnSpc>
              <a:spcBef>
                <a:spcPts val="400"/>
              </a:spcBef>
            </a:pPr>
            <a:r>
              <a:rPr sz="1900" b="0">
                <a:solidFill>
                  <a:srgbClr val="5A5D66"/>
                </a:solidFill>
                <a:latin typeface="Inter"/>
              </a:rPr>
              <a:t>1.000 Euro fürs Weiterempfehlen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