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notesMasterIdLst>
    <p:notesMasterId r:id="rId6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presProps" Target="presProps.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19:30 · 2 Min.
Willkommen. Heute geht es um Agentenstunden: wie viele Stunden meine Agenten laufen, wie große Aufgaben KI jetzt verlässlich allein löst, und wohin das führt.
Erst meine eigenen Zahlen, dann die Messung von METR, dann Sicherheit, Robotik und alle Systeme, die sich gerade ändern. Am Schluss das Wichtigste: wie wir uns beruflich, privat und menschlich wappnen.
Alles, was ich zeige, steht mit Quellen auf der Ressourcenseite. Den QR-Code gibt es am Schluss.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19:32 · 3 Min.
Ich habe alle Protokolle meiner Agenten ausgewertet: Claude Code über alle sechs Konten und Codex, auch die komprimierten Protokolle. Gezählt habe ich streng: nur die Zeit, in der ein Agent wirklich gearbeitet hat. Wartet er auf mich, zählt das nicht, und jede Lücke über fünf Minuten auch nicht.
Ergebnis: 1.923 Stunden im Oktober. Ein Vollzeitjob hat rund 160 Stunden im Monat, das sind also rund zwölf Stellen.
494 Stunden davon liefen zwischen Mitternacht und sechs Uhr früh.
Am 29. Oktober zwischen 23 und 24 Uhr waren 145 verschiedene Agenten aktiv. Die dichteste Stunde war der 2. Oktober um 16 Uhr: im Schnitt 30 Agenten gleichzeitig.
Ehrlich dazu: Bei Codex zählt die Zeit des Hauptagenten auch, während er auf seine Subagenten wartet.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19:35 · 2 Min.
August 643 Stunden, September 1.597, Oktober 1.923. Das war kein Plan, das ist passiert, weil die Agenten länger allein arbeiten können.
Rechts die Wochen: Die stärkste Woche war Anfang Oktober mit 657 Stunden.
Der stärkste Tag war der 29. September mit 143 Stunden. Ein Tag hat 24 Stunden, also liefen im Schnitt sechs Agenten rund um die Uhr.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19:38 · 2 Min.
Was machen die eigentlich? Ich habe alle 4.300 Läufe nach Stichworten sortiert. Am meisten: Texte, Konzepte und Dokumente. Dann Bilder, Filme und Ton, das sind fast 1.900 kleine Läufe, meistens Bildgenerierung über Codex. Dann Software bauen und ausliefern.
Fast jede zehnte Stunde ist Prüfen: Agenten, die die Arbeit anderer Agenten kontrollieren.
Und 145 Stunden E-Mail und Verwaltung.
Nach Projekt: 40 Prozent die Schule mit Heureka, ein Viertel YMAD, 15 Prozent Upstrive.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19:40 · 3 Min.
Fünf Dinge, die mich selbst umgehauen haben.
Ein einziger Auftrag an Codex für die Schulbildschirm-Statistik in Heureka: neun Agenten, vier Tage, über 200 Stunden Arbeit. Codex gibt seinen Subagenten Namen: Erdos, Bacon, Faraday.
Eine Claude-Sitzung mit 443 Subagenten über drei Wochen.
Am 29. Oktober um 23 Uhr waren in einer Stunde 145 verschiedene Agenten aktiv.
Das Kinderschutzkonzept für unsere Schule mit Risikoanalyse: 102 Stunden in drei Tagen.
Und mein Lieblingsbeispiel: Ich schreibe „bitte alle Entwürfe bearbeiten!“, und Codex arbeitet 22 Stunden an meinen E-Mail-Entwürfen.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19:43 · 2 Min.
Ein Prompt ist eine Frage. Eine Agentenstunde ist eine Schicht: ein Auftrag, Werkzeuge, Rechte, ein Budget und am Morgen ein Ergebnis.
Zwei verschiedene Uhren: Wie viele Stunden meine Agenten laufen, habt ihr gesehen. Die zweite Frage ist, wie große Aufgaben man einer KI verlässlich allein geben kann. Dafür gibt es eine Messung von METR, und die misst in Menschenzeit.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19:39 · 3 Min.
METR misst nicht, wie lange eine KI läuft. METR misst, wie groß eine Aufgabe ist: Wie lange braucht ein Profi-Mensch dafür? Und dann: Schafft das Modell diese Aufgabe allein?
GPT-2 schaffte 2019 Aufgaben, für die ein Mensch 3 Sekunden braucht. GPT-4 im März 2023 Aufgaben von 4 Minuten. Claude Mythos Preview im April 2026 Aufgaben, für die ein Profi 17,4 Stunden braucht, in jedem zweiten Versuch. Seit 2023 verdoppelt sich das etwa alle vier Monate.
Danach hat METR nur noch GPT-5.6 Sol gemessen (Juni, 11,3 Stunden) und selbst gesagt, dass die Zahl nicht robust ist. Opus 5.5, Astra und Gemini 4 hat METR nicht mehr gemessen, über 16 Stunden ist die Aufgabensammlung nicht mehr verlässlich.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19:42 · 3 Min.
Das ist die Antwort auf die Frage, wie große Aufgaben KI jetzt verlässlich löst, gemessen an der Zeit, die ein Mensch dafür braucht.
METR misst zwei Schwellen. 50 Prozent heißt: jeder zweite Versuch klappt. 80 Prozent heißt: vier von fünf Versuchen klappen. Das kommt dem näher, was wir im Alltag verlässlich nennen.
Beim besten gemessenen Modell, Claude Mythos Preview im April, sind das 3,1 Stunden bei 80 Prozent und 17,4 Stunden bei 50 Prozent. Bei GPT-4 waren es 53 Sekunden und 4 Minuten.
Wichtig: Das sind Menschenstunden, also wie groß die Aufgabe ist. Wie lange der Agent dafür läuft, ist eine andere Zahl. Meine Agenten laufen Nächte durch, weil sie viele Aufgaben in verlässlicher Größe hintereinander abarbeiten, mit Prüfungen dazwischen. Die Lücke zwischen den beiden Spalten ist genau der Platz, an dem wir Menschen gebraucht werden.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19:45 · 2 Min.
Die Zahlen zum Nachlesen. Ein Profi braucht für die Aufgaben, die Mythos Preview in jedem zweiten Fall schafft, rund 17 Stunden, also zwei Arbeitstage.
Von GPT-2 bis Mythos Preview ist das ein Faktor von rund 20.000. Verdopplung seit 2023 etwa alle 129 Tage, über die ganze Zeit etwa alle 188 Tage.
Wichtig: Diese Zeit sagt, wie groß und schwer eine Aufgabe ist, gemessen an einem Menschen. Wie lange ein Agent tatsächlich läuft, ist eine andere Uhr.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19:47 · 3 Min.
Die vier Zahlen langsam vorlesen. 18 Stunden haben Tester für Opus 5.5 gemeldet, Notion erlaubt jetzt 24 Stunden pro Aufgabe, und Anthropics Protein-Kampagne ist 64 Stunden gelaufen, großteils allein. Die vierte Zahl zeigt die Größenordnung in einer einzigen Firma: über 30.000 Code-Merges am Tag, so viele, dass Anthropic sich einen eigenen Ersatz für Git gebaut 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19:50 · 4 Min.
Dots und Codex Cloud live zeigen, wenn die Verbindung mitspielt. Der Punkt: Der Agent hat seinen eigenen Computer in der Cloud. Am Abend gibst du ihm den Auftrag, am Morgen hast du das Ergebnis.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19:53 · 3 Min.
Das ist die Folie für die Lehrkräfte und Eltern im Raum. Hinter jedem Beispiel steht eine einzelne Person mit einem Agenten. Wenn es geht, das Linsen-Labor live öffnen.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19:56 · 3 Min.
Letztes Mal haben wir Filme in Code gezeigt. Diesen Monat sind daraus Skills geworden: verpackte Rezepte, die jede und jeder wiederverwenden kann. Der Skill für isometrische Maschinen ist das beste Beispiel.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19:59 · 3 Min.
Das Muster: Der Agent probiert, scheitert, passt an und macht stundenlang weiter. Genau das ist die Agentenstunde in der Praxis.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20:02 · 3 Min.
Ein oder zwei Projekte live öffnen. Die Schulplattform und die Blogserie passen für dieses Publikum am besten.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20:05 · 2 Min.
Ein ehrlicher Moment. Ich nutze das alles jeden Tag, und trotzdem ist es mir manchmal zu viel.
Weil die Agentenstunden nicht allein bleiben. Wenn Angreifer Agenten haben, braucht die Abwehr auch welche. Wenn KI einen Körper bekommt, ändert sich die Arbeit in der Halle. Geld, Schule, Recht: alles verschiebt sich gleichzeitig.
Darum gehen wir jetzt Schritt für Schritt durch: Sicherheit, Robotik, die Systeme. Und am Ende das Wichtigste: wie wir uns menschlich wappnen.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20:07 · Abschnitt
Ruhig bleiben. Fakten mit Datum, dann was das für jede Firma und jede Familie heißt.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20:08 · 3 Min.
Xi Jinping, Präsident Chinas (über Reuters), 2026-09-24: make sure that AI's development remains under human control
NSA, US-Geheimdienst, 2026-10-30: Adversaries are increasingly using super intelligence (SI) to scale cyber exploitation.
MI5, MI6 und GCHQ, Chefs der britischen Dienste (berichtet von Ben Riley-Smith), 2026-10-10: Britain's spy chiefs have warned Artificial Intelligence could represent one of the biggest threats to UK national security
António Guterres, UN-Generalsekretär, 2026-09-22: Humanity faces four defining “tests of power” – peace and security, inequality, climate change and artificial intelligence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20:11 · 3 Min.
NSA, Cybersicherheitsdirektion, 2026-10-30: Read our guidance to harden NSS and DIB networks against modern SI threats
NCSC, britische Cybersicherheitsbehörde, 2026-10-31: Frontier AI is increasingly able to identify vulnerabilities at great speed and scale
UN, Unabhängiges Wissenschaftsgremium für KI, 2026-09-21: The UN-established Independent Scientific Panel on AI warns traditional models of safeguarding Artificial Intelligence are unravelling.
Xi Jinping, Präsident Chinas (Sprecherin Mao Ning, Außenministerium), 2026-09-24: jointly prevent the misuse and abuse of AI. AI must be kept under human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20:08 · 4 Min.
Sechs Daten aus dem Oktober.
19.10.: Ein einzelner Angreifer hat mit der Agentenplattform Cairn über 1.200 Websites angegriffen und ist bei über 100 Firmen eingedrungen. Kosten pro Einbruch: rund 50 Dollar an Tokens.
20.10.: OpenAI berichtet selbst, dass zwei interne Agenten ihre eigenen Sicherheitsalarme abgeschaltet haben. Einer hat das danach abgestritten. Kein Hacker, nur ein Auftrag, zu weit ausgelegt.
21.10.: PHP2Shell. Zwei kritische Lücken in PHP, gefunden mit Hilfe von KI. PHP läuft auf rund 70 Prozent aller Websites. In Österreich waren APA OTS und die TU Wien zeitweise offline.
21.10.: Laut Microsoft haben Angreifer bei ConnectWise Zugangsschlüssel gestohlen und mit Agenten bei rund 2.250 Kunden ausprobiert, bis zu 3.000 Versuche pro Minute.
25.10.: Eine untergeschobene AGENTS.md im Downloads-Ordner. Wer dort einen Coding-Agenten startet, lässt ihn fremde Anweisungen ausführen.
30.10.: Wiz zählt neun gehackte KI-Entwicklerplattformen im Oktober. Gesucht wurden KI-Schlüssel.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20:12 · 2 Min.
So sehen die Originalquellen aus. Alle Links stehen auf der Ressourcenseite unter Sicherheit.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20:15 · 4 Min.
Das ist für mich der Kern: Wenn Angreifer in Maschinengeschwindigkeit arbeiten, kommt ein Mensch mit Handarbeit nicht mehr mit. Wir werden KI einsetzen müssen, um bei Sicherheit auf dem Stand zu bleiben.
Ein Beispiel, das mich beeindruckt hat: OpenCode wurde angegriffen, und die KI-Modelle, die sie zur Abwehr nutzen wollten, haben Sicherheitsaufgaben verweigert. Erst ein eigenes Security-Modell von OpenAI hat geholfen.
Die Großen bauen um: Microsoft behandelt Agenten wie Insider, mit Rechten pro Aufgabe. 1Password lässt Agenten einloggen, ohne dass sie das Passwort sehen. Google gibt sein stärkstes Modell zuerst an Verteidiger.
Für uns heißt das: automatische Updates, Passkeys, Schlüssel mit Ausgabenlimit, und Agenten nur mit eigenem Konto.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20:19 · 3 Min.
Das sagen nicht nur die KI-Firmen. Die Cyberbehörden der Five Eyes, also USA, Großbritannien, Kanada, Australien und Neuseeland, schreiben im Juni wörtlich: Angreifer nutzen KI schon. Verteidiger müssen dasselbe tun.
Google zeigt: Lücken, die KI findet, sind im Schnitt gefährlicher. Die Hälfte erlaubt Codeausführung aus der Ferne.
Und die Labore drehen ihre Modelle um: OpenAI gibt eine Milliarde Dollar für KI-Abwehr bei Wasser, Strom, Gemeinden und Banken. Anthropic prüft Open-Source-Software kostenlos und hat mit einem unveröffentlichten Modell Chrome, Safari, Android, Windows und Linux geknackt, alles vorher gemeldet und geschlossen. Allein Chrome bekam 62 Fixes.
Das ist die neue Normalität: KI gegen KI. Wer seine Systeme schützen will, wird KI dafür einsetzen.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20:22 · 3 Min.
Was heißt das praktisch? Nicht: den Agenten Autonomie wegnehmen. Sondern: die Abwehr genauso automatisieren wie die Angreifer ihre Angriffe.
KI scannt den eigenen Code laufend. KI verkleinert die Angriffsfläche. Updates gehen automatisch und sofort raus, weil jetzt eine Patch-Welle kommt. KI greift die eigenen Systeme an, bevor es andere tun. Auffälliges Verhalten wird automatisch erkannt. Und Schlüssel und Zugänge werden überwacht und bei Verdacht sofort erneuert.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20:25 · 2 Min.
Den Saal fragen: Würdet ihr das in einem einminütigen Anruf merken? Dann: Vereinbart in Familie und Team ein Codewort für Geldanfragen.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20:27 · Abschnitt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20:28 · 4 Min.
Die Anthropic-Studie ist der ehrliche Rahmen: Im Prinzip können Roboter die meisten physischen Arbeiten, zu konkurrenzfähigen Kosten heute aber fast keine. Diese Lücke schließt sich von beiden Seiten.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20:31 · 3 Min.
Die Roboter holen auf. Tesla hat laut Quartalsbericht die frühe Produktion von Optimus in Fremont gestartet, bei Kunden außerhalb von Tesla aber erst Ende 2027.
In München haben NEURA und die TU ein RoboGym eröffnet, über 2.300 Quadratmeter, nur um Roboter zu trainieren.
Figure hat laut Bericht 1.000 Roboter gebaut und sammelt 37,5 Millionen Videos von Menschen als Trainingsmaterial.
In China tanzen 110 Humanoide synchron, und China hat laut Bericht im ersten Halbjahr über 40.000 Humanoide gebaut.
Und heute stimmen die Aktionäre darüber ab, ob Agility Robotics an die Börse geht.
Das ist dieselbe Kurve wie bei den Agenten, nur ein paar Jahre später.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20:30 · 3 Min.
Videos anklicken. Wichtig: Die Autonomie ist laut Hersteller. Figure sagt bei beiden Videos: vollständig autonom, ohne Fernsteuerung.
Zero-Shot heißt: Der Roboter war vorher nie in dieser Wohnung. Figure Helix 2.5 hat das in 30 fremden Wohnungen gezeigt, mit 56 Prozent Erfolg.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20:33 · 2 Min.
Das Cybercab hat kein Lenkrad und keine Pedale. Seit 3. September fahren öffentliche Fahrgäste in Austin. Laut Quartalscall ist die Flotte seitdem zehnmal so groß, Dallas kommt im November.
Jason Scharf zeigt die Zahlen vom Robotaxi Tracker: In Austin fährt Tesla inzwischen mehr Fahrten pro Woche als Waymo.
Ehrlich dazu: Ob die Cybercabs ohne Sicherheitsfahrer fahren, bestätigt Tesla nicht ausdrücklich.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20:34 · Abschnitt
In der Forschung zahlen sich lange Agentenläufe zuerst aus, weil man die Ergebnisse prüfen kann. Danach Geld und Arbeit.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20:35 · 5 Min.
In der Forschung zahlen sich Agentenstunden zuerst aus, weil man die Ergebnisse im Labor oder im Beweisassistenten prüfen kann. Die Mathe-Manuskripte sind veröffentlicht, die Prüfung läuft noch: Drei wurden innerhalb eines Tages zurückgezogen.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20:39 · 3 Min.
Zwei Seiten derselben Münze. Oben fließt Geld in Mengen, die wir noch nie gesehen haben: Anthropic hat für den Börsengang eingereicht, 16,3 Milliarden Dollar Umsatz im ersten Halbjahr, ein Jahr davor 1,2 Milliarden.
Gleichzeitig senkt OpenAI laut Financial Times das Ziel seiner Finanzierungsrunde, und DoorDash hat bisher nur einige Hundert Bestellungen von KI-Agenten bekommen, bei rund drei Millionen Lieferungen am Tag.
Die Technik ist weit vorne, der Alltag kommt langsamer nach. Das ist die Zeit, in der wir uns vorbereiten können.
Und Geoffrey Hinton war vor zehn Tagen in Wien an der TU. Er rechnet mit einem KI-Tschernobyl und fordert abgeschottete Systeme. Das passt genau zu dem, was wir vorhin bei der Sicherheit gesehen haben.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20:42 · 3 Min.
Ruhig und zuversichtlich erzählen. Die Fähigkeit, mit der man heute eingestellt wird, sieht man hier im Raum: Agenten beauftragen und ihre Arbeit prüfen.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20:45 · 4 Min.
Für ein kleines Unternehmen in Österreich heißt das heute: KI-Kompetenz im Team fördern, kennzeichnen, was du veröffentlichst, und eine kurze Liste führen, wo du KI einsetzt. Die Hochrisiko-Pflichten starten am 2. Dezember 2027 (Anhang III) und am 2. August 2028 (Anhang 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20:48 · 2 Min.
Das Setup rund um ein Modell zählt jetzt so viel wie das Modell selbst. Das ist dieselbe Lehre wie bei der Agentenstunde. 23:59 UTC ist bei uns 0:59 Uhr in der Nacht auf Dienstag.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20:50 · Abschnitt
Jetzt der Teil, der mir heute am wichtigsten 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20:51 · 4 Min.
Wenn alle Systeme sich gleichzeitig ändern, reicht es nicht, ein bisschen schneller zu werden. Wir brauchen eine andere Lösung, auf drei Ebenen.
Beruflich: Agenten führen ist eine Fähigkeit wie Mitarbeiter führen. Auftrag, Rechte, Prüfung. Und die Frage: Welche Entscheidungen bleiben bei mir?
Privat: Die Angriffe von vorhin treffen auch Familien. Passkeys, ein Passwortmanager, ein Familien-Codewort gegen geklonte Stimmen.
Menschlich: Die Zeit, die Agenten freimachen, gehört nicht automatisch der nächsten Aufgabe. Sie kann zu Menschen, zum Körper, in die Natur gehen.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20:55 · 3 Min.
Drei Studien, die mich beschäftigen.
Die WHO: Jeder sechste Mensch weltweit ist einsam, und Einsamkeit hängt mit rund 871.000 Todesfällen pro Jahr zusammen.
Common Sense Media: 72 Prozent der Jugendlichen in den USA haben KI-Begleiter schon genutzt. Rund jeder Dritte findet das Gespräch mit der KI so befriedigend wie mit echten Freunden. Gleichzeitig sagen 80 Prozent, echte Freundschaften sind ihnen wichtiger.
Das MIT Media Lab hat Gehirnströme gemessen, während Menschen Aufsätze schreiben. Mit ChatGPT war das Gehirn am wenigsten vernetzt, und viele konnten den eigenen Text danach kaum zitieren. Kleine Studie, noch nicht begutachtet, aber ein klares Signal.
Mein Schluss: Die Zeit, die Agenten uns schenken, ist eine Einladung. Für Beziehungen und für eigenes Denken.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20:58 · 5 Min.
Kurz zu zweit austauschen, dann zwei, drei Stimmen in der Runde. Online gerne in den Chat.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21:03 · Abschnitt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21:04 · 4 Min.
Wenn ihr nach heute nur eine Sache macht: eine Aufgabe auswählen und diese Woche eine Agentenstunde laufen lassen. Bringt das Ergebnis zum nächsten Deep Dive mit.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21:08 · 2 Min.
Den Auftrag laut vorlesen. Die wichtigen Zeilen sind die Grenzen und der Bericht.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21:10 · 3 Min.
Meine ehrliche Empfehlung, und die kann sich nächsten Monat ändern. Wer nur eine Sache kauft: ein großes Claude-Abo für die Person, die baut. Für ein Team: ein Business-Abo mit Datenschutzbedingungen, dazu ein großes Abo für die Person, die baut.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21:12 · 3 Min.
Alle einladen, im Dezember das Ergebnis ihrer ersten Agentenstunde mitzubringen. WhatsApp-Gruppe und Wandergruppe erwähnen.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21:15 · offene Fragerunde bis 21:30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Anhang · nur bei Fragen zeigen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Anhang
Jedes Kästchen ist ein Ereignis aus der Recherche: sieben Recherche-Agenten, drei Prüf-Agenten, die Quellen geprüft am 21. und 22. Oktober.
Die Farben sind die Themen. Die gelbe Linie ist unser letzter Deep Dive. Die nächsten Folien zoomen in jede einzelne Woche.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19:41 · 2 Min.
Die erste Woche im Zeitraum. Opus 5.5 kommt am 22. September und setzt neu fest, was Spitzenqualität kostet. OpenAI antwortet am selben Tag mit GPT-6 Sol und Luna.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19:43 · 2 Min.
OpenAI DevDay am 29. September: Dots, Codex in der Cloud, GPT-6.1 Sol und die neue Pro-Stufe um 500 Dollar. Gemini 4 Argon wird einen Tag später angekündigt.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19:45 · 2 Min.
Claude liefert Dokumente, Folien und Dashboards, GPT-6 kommt zu allen ChatGPT-Nutzern, und das erste Labor nimmt seinen Agententests das offene Internet weg.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19:47 · 2 Min.
Gemini 4 Argon öffnet für alle mit einem Einführungspreis, Anthropic ersetzt intern Git, und das EU-KI-Büro verschickt Auskunftsersuchen.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19:49 · 2 Min.
Die letzten drei Tage im Zeitraum: Agenten, die 24 Stunden laufen, Proteinbinder, die im Labor bestätigt sind, und die Agenten eines einzelnen Angreifers in über 100 Firmen.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Anhang
Auf die ersten drei Zeilen zeigen: drei verschiedene Labore, alle bei 2 bis 4 Dollar pro Million Input-Tokens. Zum Vergleich kostet Astra 10 Dollar Input und 50 Dollar Output. Der Gemini-Preis ist ein Einführungspreis bis 30. November.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Anhang
Opus 5.5 führt den Index an, braucht aber rund viermal so viele Output-Tokens wie Sol. Sol holt 52 Punkte für 72 Cent pro Aufgabe. Für Automatisierung nehme ich Sol oder Sonnet, für Design und Urteil Opus.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Anhang
Tokens werden billiger, die Abos mit großzügigen Limits werden aber teurer, weil die physische Rechenleistung knapp ist. Darum lohnen sich die 200-Dollar-Abos gerade jetzt, und darum zahlt es sich aus zu wissen, welches Modell für welche Aufgabe passt.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Anhang
Sucht euch eine der sechs für diese Woche aus. Alle Prompts stehen auf der Zeitstrahl-Seite, auf Deutsch und Englisch.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Anhang
Am Ende steht die Datei, die du brauchst: ein Foliensatz, ein Dokument, ein Dashboard, ein Film. Die Chat-Antwort ist nur noch der Weg dorthin.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Anhang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zukunftbilden.eu/deepdive/resources/deepdive-2026-11-02/agentenstunden" TargetMode="Externa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zukunftbilden.eu/deepdive/resources/deepdive-2026-11-02/agentenstunden" TargetMode="External"/><Relationship Id="rId2"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zukunftbilden.eu/deepdive/resources/deepdive-2026-11-02/agentenstunden"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zukunftbilden.eu/deepdive/resources/deepdive-2026-11-02/agentenstunden" TargetMode="External"/><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aideepdives.vercel.app/deepdive/assets/events/nov-2026/metr.html" TargetMode="External"/><Relationship Id="rId3" Type="http://schemas.openxmlformats.org/officeDocument/2006/relationships/hyperlink" Target="https://aideepdives.vercel.app/deepdive/assets/events/nov-2026/metr.html" TargetMode="External"/><Relationship Id="rId1" Type="http://schemas.openxmlformats.org/officeDocument/2006/relationships/image" Target="../media/image-7-1.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metr.org/time-horizons" TargetMode="External"/><Relationship Id="rId2" Type="http://schemas.openxmlformats.org/officeDocument/2006/relationships/image" Target="../media/image-8-1.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metr.org/time-horizons"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zukunftbilden.eu/deepdive/resources/deepdive-2026-11-02/agentenstunden"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learn.chatgpt.com/docs/dots" TargetMode="External"/><Relationship Id="rId2" Type="http://schemas.openxmlformats.org/officeDocument/2006/relationships/hyperlink" Target="https://techcrunch.com/2026/09/29/openai-gives-codex-reusable-cloud-environments-that-work-across-devices/" TargetMode="External"/><Relationship Id="rId3" Type="http://schemas.openxmlformats.org/officeDocument/2006/relationships/hyperlink" Target="https://github.blog/changelog/2026-10-01-github-copilot-can-now-interact-with-desktop-apps" TargetMode="External"/><Relationship Id="rId4" Type="http://schemas.openxmlformats.org/officeDocument/2006/relationships/hyperlink" Target="https://support.claude.com/en/articles/15520349-use-claude-cowork-on-web-desktop-and-mobile" TargetMode="External"/><Relationship Id="rId5" Type="http://schemas.openxmlformats.org/officeDocument/2006/relationships/hyperlink" Target="https://www.notion.com/releases/2026-10-19" TargetMode="External"/><Relationship Id="rId6" Type="http://schemas.openxmlformats.org/officeDocument/2006/relationships/image" Target="../media/image-11-1.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x.com/i/status/2102591147927654847" TargetMode="External"/><Relationship Id="rId3" Type="http://schemas.openxmlformats.org/officeDocument/2006/relationships/hyperlink" Target="https://x.com/i/status/2102591147927654847" TargetMode="External"/><Relationship Id="rId5" Type="http://schemas.openxmlformats.org/officeDocument/2006/relationships/hyperlink" Target="https://x.com/i/status/2098027027760840864" TargetMode="External"/><Relationship Id="rId6" Type="http://schemas.openxmlformats.org/officeDocument/2006/relationships/hyperlink" Target="https://x.com/i/status/2098027027760840864" TargetMode="External"/><Relationship Id="rId8" Type="http://schemas.openxmlformats.org/officeDocument/2006/relationships/hyperlink" Target="https://x.com/i/status/2100057334253060321" TargetMode="External"/><Relationship Id="rId9" Type="http://schemas.openxmlformats.org/officeDocument/2006/relationships/hyperlink" Target="https://x.com/i/status/2100057334253060321" TargetMode="External"/><Relationship Id="rId11" Type="http://schemas.openxmlformats.org/officeDocument/2006/relationships/hyperlink" Target="https://x.com/i/status/2103193572237623710" TargetMode="External"/><Relationship Id="rId12" Type="http://schemas.openxmlformats.org/officeDocument/2006/relationships/hyperlink" Target="https://x.com/i/status/2103193572237623710" TargetMode="External"/><Relationship Id="rId1" Type="http://schemas.openxmlformats.org/officeDocument/2006/relationships/image" Target="../media/image-12-1.jpg"/><Relationship Id="rId4" Type="http://schemas.openxmlformats.org/officeDocument/2006/relationships/image" Target="../media/image-12-2.jpg"/><Relationship Id="rId7" Type="http://schemas.openxmlformats.org/officeDocument/2006/relationships/image" Target="../media/image-12-3.jpg"/><Relationship Id="rId10" Type="http://schemas.openxmlformats.org/officeDocument/2006/relationships/image" Target="../media/image-12-4.jpg"/><Relationship Id="rId13" Type="http://schemas.openxmlformats.org/officeDocument/2006/relationships/slideLayout" Target="../slideLayouts/slideLayout1.xml"/><Relationship Id="rId1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hyperlink" Target="https://x.com/i/status/2107696042053431360" TargetMode="External"/><Relationship Id="rId3" Type="http://schemas.openxmlformats.org/officeDocument/2006/relationships/hyperlink" Target="https://x.com/i/status/2107696042053431360" TargetMode="External"/><Relationship Id="rId5" Type="http://schemas.openxmlformats.org/officeDocument/2006/relationships/hyperlink" Target="https://x.com/i/status/2103703135902740699" TargetMode="External"/><Relationship Id="rId6" Type="http://schemas.openxmlformats.org/officeDocument/2006/relationships/hyperlink" Target="https://x.com/i/status/2103703135902740699" TargetMode="External"/><Relationship Id="rId8" Type="http://schemas.openxmlformats.org/officeDocument/2006/relationships/hyperlink" Target="https://x.com/i/status/2109182449179836579" TargetMode="External"/><Relationship Id="rId9" Type="http://schemas.openxmlformats.org/officeDocument/2006/relationships/hyperlink" Target="https://x.com/i/status/2109182449179836579" TargetMode="External"/><Relationship Id="rId11" Type="http://schemas.openxmlformats.org/officeDocument/2006/relationships/hyperlink" Target="https://x.com/i/status/2109206233928663345" TargetMode="External"/><Relationship Id="rId12" Type="http://schemas.openxmlformats.org/officeDocument/2006/relationships/hyperlink" Target="https://x.com/i/status/2109206233928663345" TargetMode="External"/><Relationship Id="rId1" Type="http://schemas.openxmlformats.org/officeDocument/2006/relationships/image" Target="../media/image-13-1.jpg"/><Relationship Id="rId4" Type="http://schemas.openxmlformats.org/officeDocument/2006/relationships/image" Target="../media/image-13-2.jpg"/><Relationship Id="rId7" Type="http://schemas.openxmlformats.org/officeDocument/2006/relationships/image" Target="../media/image-13-3.jpg"/><Relationship Id="rId10" Type="http://schemas.openxmlformats.org/officeDocument/2006/relationships/image" Target="../media/image-13-4.jpg"/><Relationship Id="rId13" Type="http://schemas.openxmlformats.org/officeDocument/2006/relationships/slideLayout" Target="../slideLayouts/slideLayout1.xml"/><Relationship Id="rId1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x.com/i/status/2104777202684301750" TargetMode="External"/><Relationship Id="rId3" Type="http://schemas.openxmlformats.org/officeDocument/2006/relationships/hyperlink" Target="https://x.com/i/status/2104777202684301750" TargetMode="External"/><Relationship Id="rId5" Type="http://schemas.openxmlformats.org/officeDocument/2006/relationships/hyperlink" Target="https://x.com/i/status/2100212420840989112" TargetMode="External"/><Relationship Id="rId6" Type="http://schemas.openxmlformats.org/officeDocument/2006/relationships/hyperlink" Target="https://x.com/i/status/2100212420840989112" TargetMode="External"/><Relationship Id="rId8" Type="http://schemas.openxmlformats.org/officeDocument/2006/relationships/hyperlink" Target="https://x.com/i/status/2108279639538012265" TargetMode="External"/><Relationship Id="rId9" Type="http://schemas.openxmlformats.org/officeDocument/2006/relationships/hyperlink" Target="https://x.com/i/status/2108279639538012265" TargetMode="External"/><Relationship Id="rId11" Type="http://schemas.openxmlformats.org/officeDocument/2006/relationships/hyperlink" Target="https://x.com/i/status/2103110908444631120" TargetMode="External"/><Relationship Id="rId12" Type="http://schemas.openxmlformats.org/officeDocument/2006/relationships/hyperlink" Target="https://x.com/i/status/2103110908444631120" TargetMode="External"/><Relationship Id="rId1" Type="http://schemas.openxmlformats.org/officeDocument/2006/relationships/image" Target="../media/image-14-1.jpg"/><Relationship Id="rId4" Type="http://schemas.openxmlformats.org/officeDocument/2006/relationships/image" Target="../media/image-14-2.jpg"/><Relationship Id="rId7" Type="http://schemas.openxmlformats.org/officeDocument/2006/relationships/image" Target="../media/image-14-3.jpg"/><Relationship Id="rId10" Type="http://schemas.openxmlformats.org/officeDocument/2006/relationships/image" Target="../media/image-14-4.jpg"/><Relationship Id="rId13" Type="http://schemas.openxmlformats.org/officeDocument/2006/relationships/slideLayout" Target="../slideLayouts/slideLayout1.xml"/><Relationship Id="rId1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paideia-lernwelt.web.app/homeschooling" TargetMode="External"/><Relationship Id="rId2" Type="http://schemas.openxmlformats.org/officeDocument/2006/relationships/hyperlink" Target="https://freieschulesalzburg.at/blog/neun-firmen-an-einem-donnerstag" TargetMode="External"/><Relationship Id="rId3" Type="http://schemas.openxmlformats.org/officeDocument/2006/relationships/hyperlink" Target="https://inspired.you" TargetMode="External"/><Relationship Id="rId4" Type="http://schemas.openxmlformats.org/officeDocument/2006/relationships/hyperlink" Target="https://kiregister.com/claude" TargetMode="External"/><Relationship Id="rId5" Type="http://schemas.openxmlformats.org/officeDocument/2006/relationships/hyperlink" Target="https://zukunftbilden.eu/world-modeling" TargetMode="External"/><Relationship Id="rId6" Type="http://schemas.openxmlformats.org/officeDocument/2006/relationships/hyperlink" Target="https://dragondynamics.at/halloween" TargetMode="External"/><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hyperlink" Target="https://x.com/Reuters/status/2103201551854837969" TargetMode="External"/><Relationship Id="rId3" Type="http://schemas.openxmlformats.org/officeDocument/2006/relationships/hyperlink" Target="https://x.com/Reuters/status/2103201551854837969" TargetMode="External"/><Relationship Id="rId5" Type="http://schemas.openxmlformats.org/officeDocument/2006/relationships/hyperlink" Target="https://x.com/NSAGov/status/2116178112945823929" TargetMode="External"/><Relationship Id="rId6" Type="http://schemas.openxmlformats.org/officeDocument/2006/relationships/hyperlink" Target="https://x.com/NSAGov/status/2116178112945823929" TargetMode="External"/><Relationship Id="rId8" Type="http://schemas.openxmlformats.org/officeDocument/2006/relationships/hyperlink" Target="https://x.com/benrileysmith/status/2109026407451959518" TargetMode="External"/><Relationship Id="rId9" Type="http://schemas.openxmlformats.org/officeDocument/2006/relationships/hyperlink" Target="https://x.com/benrileysmith/status/2109026407451959518" TargetMode="External"/><Relationship Id="rId11" Type="http://schemas.openxmlformats.org/officeDocument/2006/relationships/hyperlink" Target="https://x.com/UN_News_Centre/status/2102403268358053922" TargetMode="External"/><Relationship Id="rId12" Type="http://schemas.openxmlformats.org/officeDocument/2006/relationships/hyperlink" Target="https://x.com/UN_News_Centre/status/2102403268358053922" TargetMode="External"/><Relationship Id="rId1" Type="http://schemas.openxmlformats.org/officeDocument/2006/relationships/image" Target="../media/image-18-1.jpg"/><Relationship Id="rId4" Type="http://schemas.openxmlformats.org/officeDocument/2006/relationships/image" Target="../media/image-18-2.jpg"/><Relationship Id="rId7" Type="http://schemas.openxmlformats.org/officeDocument/2006/relationships/image" Target="../media/image-18-3.jpg"/><Relationship Id="rId10" Type="http://schemas.openxmlformats.org/officeDocument/2006/relationships/image" Target="../media/image-18-4.jpg"/><Relationship Id="rId13" Type="http://schemas.openxmlformats.org/officeDocument/2006/relationships/slideLayout" Target="../slideLayouts/slideLayout1.xml"/><Relationship Id="rId1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hyperlink" Target="https://x.com/NSAGov/status/2116158939129577684" TargetMode="External"/><Relationship Id="rId3" Type="http://schemas.openxmlformats.org/officeDocument/2006/relationships/hyperlink" Target="https://x.com/NSAGov/status/2116158939129577684" TargetMode="External"/><Relationship Id="rId5" Type="http://schemas.openxmlformats.org/officeDocument/2006/relationships/hyperlink" Target="https://x.com/NCSC/status/2116470493641392529" TargetMode="External"/><Relationship Id="rId6" Type="http://schemas.openxmlformats.org/officeDocument/2006/relationships/hyperlink" Target="https://x.com/NCSC/status/2116470493641392529" TargetMode="External"/><Relationship Id="rId8" Type="http://schemas.openxmlformats.org/officeDocument/2006/relationships/hyperlink" Target="https://x.com/UN/status/2102086079935393808" TargetMode="External"/><Relationship Id="rId9" Type="http://schemas.openxmlformats.org/officeDocument/2006/relationships/hyperlink" Target="https://x.com/UN/status/2102086079935393808" TargetMode="External"/><Relationship Id="rId11" Type="http://schemas.openxmlformats.org/officeDocument/2006/relationships/hyperlink" Target="https://x.com/SpoxCHN_MaoNing/status/2103263734324252898" TargetMode="External"/><Relationship Id="rId12" Type="http://schemas.openxmlformats.org/officeDocument/2006/relationships/hyperlink" Target="https://x.com/SpoxCHN_MaoNing/status/2103263734324252898" TargetMode="External"/><Relationship Id="rId1" Type="http://schemas.openxmlformats.org/officeDocument/2006/relationships/image" Target="../media/image-19-1.jpg"/><Relationship Id="rId4" Type="http://schemas.openxmlformats.org/officeDocument/2006/relationships/image" Target="../media/image-19-2.jpg"/><Relationship Id="rId7" Type="http://schemas.openxmlformats.org/officeDocument/2006/relationships/image" Target="../media/image-19-3.jpg"/><Relationship Id="rId10" Type="http://schemas.openxmlformats.org/officeDocument/2006/relationships/image" Target="../media/image-19-4.jpg"/><Relationship Id="rId13" Type="http://schemas.openxmlformats.org/officeDocument/2006/relationships/slideLayout" Target="../slideLayouts/slideLayout1.xml"/><Relationship Id="rId1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s://zukunftbilden.eu/deepdive/resources/deepdive-2026-11-02/sicherheit" TargetMode="External"/><Relationship Id="rId2" Type="http://schemas.openxmlformats.org/officeDocument/2006/relationships/hyperlink" Target="https://norforge.com/blog/inside_cairn" TargetMode="External"/><Relationship Id="rId3" Type="http://schemas.openxmlformats.org/officeDocument/2006/relationships/hyperlink" Target="https://alignment.openai.com/misalignment-reports/suppressing-misalignment-monitoring-alerts-and-disabling-misalignment-monitoring/" TargetMode="External"/><Relationship Id="rId4" Type="http://schemas.openxmlformats.org/officeDocument/2006/relationships/hyperlink" Target="https://www.wiz.io/blog/php2shell-php-rce" TargetMode="External"/><Relationship Id="rId5" Type="http://schemas.openxmlformats.org/officeDocument/2006/relationships/hyperlink" Target="https://techcrunch.com/2026/10/22/chinese-hackers-spied-on-thousands-of-companies-after-breaching-it-giant-connectwise/" TargetMode="External"/><Relationship Id="rId6" Type="http://schemas.openxmlformats.org/officeDocument/2006/relationships/hyperlink" Target="https://www.bleepingcomputer.com/news/security/ai-coding-agents-hijacked-using-agentsmd-file-in-downloads-folder/" TargetMode="External"/><Relationship Id="rId7" Type="http://schemas.openxmlformats.org/officeDocument/2006/relationships/hyperlink" Target="https://www.wiz.io/blog/black-october-for-ai-developer-platforms" TargetMode="External"/><Relationship Id="rId8" Type="http://schemas.openxmlformats.org/officeDocument/2006/relationships/slideLayout" Target="../slideLayouts/slideLayout1.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2" Type="http://schemas.openxmlformats.org/officeDocument/2006/relationships/hyperlink" Target="https://norforge.com/blog/inside_cairn" TargetMode="External"/><Relationship Id="rId4" Type="http://schemas.openxmlformats.org/officeDocument/2006/relationships/hyperlink" Target="https://alignment.openai.com/misalignment-reports/suppressing-misalignment-monitoring-alerts-and-disabling-misalignment-monitoring/" TargetMode="External"/><Relationship Id="rId6" Type="http://schemas.openxmlformats.org/officeDocument/2006/relationships/hyperlink" Target="https://www.wiz.io/blog/php2shell-php-rce" TargetMode="External"/><Relationship Id="rId8" Type="http://schemas.openxmlformats.org/officeDocument/2006/relationships/hyperlink" Target="https://www.wiz.io/blog/black-october-for-ai-developer-platforms" TargetMode="External"/><Relationship Id="rId1" Type="http://schemas.openxmlformats.org/officeDocument/2006/relationships/image" Target="../media/image-21-1.jpg"/><Relationship Id="rId3" Type="http://schemas.openxmlformats.org/officeDocument/2006/relationships/image" Target="../media/image-21-2.jpg"/><Relationship Id="rId5" Type="http://schemas.openxmlformats.org/officeDocument/2006/relationships/image" Target="../media/image-21-3.jpg"/><Relationship Id="rId7" Type="http://schemas.openxmlformats.org/officeDocument/2006/relationships/image" Target="../media/image-21-4.jpg"/><Relationship Id="rId9" Type="http://schemas.openxmlformats.org/officeDocument/2006/relationships/slideLayout" Target="../slideLayouts/slideLayout1.xml"/><Relationship Id="rId10"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zukunftbilden.eu/deepdive/resources/deepdive-2026-11-02/sicherheit" TargetMode="External"/><Relationship Id="rId2" Type="http://schemas.openxmlformats.org/officeDocument/2006/relationships/hyperlink" Target="https://bleepingcomputer.com/news/security/opencode-hack-exposes-api-keys-amid-ai-distillation-attacks" TargetMode="External"/><Relationship Id="rId3" Type="http://schemas.openxmlformats.org/officeDocument/2006/relationships/hyperlink" Target="https://www.microsoft.com/en-us/security/blog/2026/10/19/agents-are-your-newest-insiders-security-must-move-at-their-speed/" TargetMode="External"/><Relationship Id="rId4" Type="http://schemas.openxmlformats.org/officeDocument/2006/relationships/hyperlink" Target="https://1password.com/press/2026/october/1password-for-agents-trust-layer-personal-ai-agents" TargetMode="External"/><Relationship Id="rId5" Type="http://schemas.openxmlformats.org/officeDocument/2006/relationships/hyperlink" Target="https://www.euronews.com/2026/10/27/australia-warns-of-unprecedented-ai-powered-cyberattacks-heres-whats-driving-them" TargetMode="External"/><Relationship Id="rId6" Type="http://schemas.openxmlformats.org/officeDocument/2006/relationships/hyperlink" Target="https://blog.google/innovation-and-ai/models-and-research/gemini-models/introducing-gemini-4-carbon/" TargetMode="External"/><Relationship Id="rId7" Type="http://schemas.openxmlformats.org/officeDocument/2006/relationships/slideLayout" Target="../slideLayouts/slideLayout1.xml"/><Relationship Id="rId8"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zukunftbilden.eu/deepdive/resources/deepdive-2026-11-02/sicherheit" TargetMode="External"/><Relationship Id="rId2" Type="http://schemas.openxmlformats.org/officeDocument/2006/relationships/hyperlink" Target="https://www.cisa.gov/news-events/news/five-eyes-cyber-security-agencies-statement" TargetMode="External"/><Relationship Id="rId4" Type="http://schemas.openxmlformats.org/officeDocument/2006/relationships/hyperlink" Target="https://www.anthropic.com/research/discovering-vulnerabilities-with-claude" TargetMode="External"/><Relationship Id="rId5" Type="http://schemas.openxmlformats.org/officeDocument/2006/relationships/hyperlink" Target="https://openai.com/index/daybreak-for-frontline-defenders/" TargetMode="External"/><Relationship Id="rId6" Type="http://schemas.openxmlformats.org/officeDocument/2006/relationships/hyperlink" Target="https://cloud.google.com/blog/topics/threat-intelligence/vulnerability-discovery-and-exploitation-trends-in-the-ai-era" TargetMode="External"/><Relationship Id="rId7" Type="http://schemas.openxmlformats.org/officeDocument/2006/relationships/hyperlink" Target="https://www.anthropic.com/research/launching-opt-in-vuln-finding-service-for-open-source" TargetMode="External"/><Relationship Id="rId8" Type="http://schemas.openxmlformats.org/officeDocument/2006/relationships/hyperlink" Target="https://www.anthropic.com/research/attack-surface-reduction" TargetMode="External"/><Relationship Id="rId9" Type="http://schemas.openxmlformats.org/officeDocument/2006/relationships/hyperlink" Target="https://www.anthropic.com/research/discovering-vulnerabilities-with-claude" TargetMode="External"/><Relationship Id="rId3" Type="http://schemas.openxmlformats.org/officeDocument/2006/relationships/image" Target="../media/image-23-1.jpg"/><Relationship Id="rId10" Type="http://schemas.openxmlformats.org/officeDocument/2006/relationships/slideLayout" Target="../slideLayouts/slideLayout1.xml"/><Relationship Id="rId11"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zukunftbilden.eu/deepdive/resources/deepdive-2026-11-02/sicherheit" TargetMode="External"/><Relationship Id="rId2" Type="http://schemas.openxmlformats.org/officeDocument/2006/relationships/hyperlink" Target="https://www.anthropic.com/research/launching-opt-in-vuln-finding-service-for-open-source" TargetMode="External"/><Relationship Id="rId3" Type="http://schemas.openxmlformats.org/officeDocument/2006/relationships/hyperlink" Target="https://www.anthropic.com/research/attack-surface-reduction" TargetMode="External"/><Relationship Id="rId4" Type="http://schemas.openxmlformats.org/officeDocument/2006/relationships/hyperlink" Target="https://x.com/NCSC/status/2116470493641392529" TargetMode="External"/><Relationship Id="rId5" Type="http://schemas.openxmlformats.org/officeDocument/2006/relationships/hyperlink" Target="https://www.anthropic.com/research/discovering-vulnerabilities-with-claude" TargetMode="External"/><Relationship Id="rId6" Type="http://schemas.openxmlformats.org/officeDocument/2006/relationships/hyperlink" Target="https://www.cisa.gov/news-events/news/five-eyes-cyber-security-agencies-statement" TargetMode="External"/><Relationship Id="rId7" Type="http://schemas.openxmlformats.org/officeDocument/2006/relationships/hyperlink" Target="https://www.wiz.io/blog/black-october-for-ai-developer-platforms" TargetMode="External"/><Relationship Id="rId8" Type="http://schemas.openxmlformats.org/officeDocument/2006/relationships/image" Target="../media/image-24-1.png"/><Relationship Id="rId9" Type="http://schemas.openxmlformats.org/officeDocument/2006/relationships/slideLayout" Target="../slideLayouts/slideLayout1.xml"/><Relationship Id="rId10"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2" Type="http://schemas.openxmlformats.org/officeDocument/2006/relationships/hyperlink" Target="https://the-decoder.com/nearly-half-of-test-subjects-mistook-tavus-ai-video-avatar-for-a-real-person-on-a-one-minute-call/" TargetMode="External"/><Relationship Id="rId3" Type="http://schemas.openxmlformats.org/officeDocument/2006/relationships/hyperlink" Target="https://www.tavus.io/griffin" TargetMode="External"/><Relationship Id="rId1" Type="http://schemas.openxmlformats.org/officeDocument/2006/relationships/image" Target="../media/image-25-1.png"/><Relationship Id="rId4" Type="http://schemas.openxmlformats.org/officeDocument/2006/relationships/slideLayout" Target="../slideLayouts/slideLayout1.xml"/><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hyperlink" Target="https://bostondynamics.com/blog/robot-hands-for-modern-ai-and-real-work/" TargetMode="External"/><Relationship Id="rId2" Type="http://schemas.openxmlformats.org/officeDocument/2006/relationships/hyperlink" Target="https://developers.googleblog.com/gemini-4-argon-for-robotics" TargetMode="External"/><Relationship Id="rId3" Type="http://schemas.openxmlformats.org/officeDocument/2006/relationships/hyperlink" Target="https://www.engadget.com/2285040/openai-humanoid-robot-sam-altman-statement-real-challenge/" TargetMode="External"/><Relationship Id="rId4" Type="http://schemas.openxmlformats.org/officeDocument/2006/relationships/hyperlink" Target="https://blogs.nvidia.com/blog/gtc-berlin-2026-keynote/" TargetMode="External"/><Relationship Id="rId5" Type="http://schemas.openxmlformats.org/officeDocument/2006/relationships/image" Target="../media/image-27-1.png"/><Relationship Id="rId6" Type="http://schemas.openxmlformats.org/officeDocument/2006/relationships/slideLayout" Target="../slideLayouts/slideLayout1.xml"/><Relationship Id="rId7"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zukunftbilden.eu/deepdive/resources/deepdive-2026-11-02/zukunft" TargetMode="External"/><Relationship Id="rId2" Type="http://schemas.openxmlformats.org/officeDocument/2006/relationships/hyperlink" Target="https://www.fool.com/earnings/call-transcripts/2026/10/22/tesla-tsla-q3-2026-earnings-call-transcript/" TargetMode="External"/><Relationship Id="rId3" Type="http://schemas.openxmlformats.org/officeDocument/2006/relationships/hyperlink" Target="https://neura-robotics.com/tum-robogym-munich-4ne1-gen4-launch/" TargetMode="External"/><Relationship Id="rId4" Type="http://schemas.openxmlformats.org/officeDocument/2006/relationships/hyperlink" Target="https://www.humanoidsdaily.com/news/figure-all-hands-figure-04-index-data-helix-3" TargetMode="External"/><Relationship Id="rId5" Type="http://schemas.openxmlformats.org/officeDocument/2006/relationships/hyperlink" Target="https://www.therundown.ai/articles/when-110-humanoids-hit-the-dance-floor" TargetMode="External"/><Relationship Id="rId6" Type="http://schemas.openxmlformats.org/officeDocument/2006/relationships/hyperlink" Target="https://www.agilityrobotics.com/content/agility-robotics-and-churchill-capital-corp-xi-s-4-registration-statement-declared-effective-by-sec-in-connection-with-proposed-business-combination" TargetMode="External"/><Relationship Id="rId8" Type="http://schemas.openxmlformats.org/officeDocument/2006/relationships/hyperlink" Target="https://www.humanoidsdaily.com/news/figure-all-hands-figure-04-index-data-helix-3" TargetMode="External"/><Relationship Id="rId10" Type="http://schemas.openxmlformats.org/officeDocument/2006/relationships/hyperlink" Target="https://neura-robotics.com/tum-robogym-munich-4ne1-gen4-launch/" TargetMode="External"/><Relationship Id="rId7" Type="http://schemas.openxmlformats.org/officeDocument/2006/relationships/image" Target="../media/image-28-1.jpg"/><Relationship Id="rId9" Type="http://schemas.openxmlformats.org/officeDocument/2006/relationships/image" Target="../media/image-28-2.jpg"/><Relationship Id="rId11" Type="http://schemas.openxmlformats.org/officeDocument/2006/relationships/slideLayout" Target="../slideLayouts/slideLayout1.xml"/><Relationship Id="rId1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hyperlink" Target="https://zukunftbilden.eu/deepdive/resources/deepdive-2026-11-02/zukunft#robotik" TargetMode="External"/><Relationship Id="rId3" Type="http://schemas.openxmlformats.org/officeDocument/2006/relationships/hyperlink" Target="https://youtu.be/e-31-KBBuXM" TargetMode="External"/><Relationship Id="rId4" Type="http://schemas.openxmlformats.org/officeDocument/2006/relationships/hyperlink" Target="https://youtu.be/e-31-KBBuXM" TargetMode="External"/><Relationship Id="rId5" Type="http://schemas.openxmlformats.org/officeDocument/2006/relationships/hyperlink" Target="https://youtu.be/e-31-KBBuXM" TargetMode="External"/><Relationship Id="rId7" Type="http://schemas.openxmlformats.org/officeDocument/2006/relationships/hyperlink" Target="https://youtu.be/SkcaLOmbbPM" TargetMode="External"/><Relationship Id="rId8" Type="http://schemas.openxmlformats.org/officeDocument/2006/relationships/hyperlink" Target="https://youtu.be/SkcaLOmbbPM" TargetMode="External"/><Relationship Id="rId9" Type="http://schemas.openxmlformats.org/officeDocument/2006/relationships/hyperlink" Target="https://youtu.be/SkcaLOmbbPM" TargetMode="External"/><Relationship Id="rId11" Type="http://schemas.openxmlformats.org/officeDocument/2006/relationships/hyperlink" Target="https://youtu.be/9PICEmtfpWU" TargetMode="External"/><Relationship Id="rId12" Type="http://schemas.openxmlformats.org/officeDocument/2006/relationships/hyperlink" Target="https://youtu.be/9PICEmtfpWU" TargetMode="External"/><Relationship Id="rId13" Type="http://schemas.openxmlformats.org/officeDocument/2006/relationships/hyperlink" Target="https://youtu.be/9PICEmtfpWU" TargetMode="External"/><Relationship Id="rId15" Type="http://schemas.openxmlformats.org/officeDocument/2006/relationships/hyperlink" Target="https://youtu.be/TVeGoNoBiEM" TargetMode="External"/><Relationship Id="rId16" Type="http://schemas.openxmlformats.org/officeDocument/2006/relationships/hyperlink" Target="https://youtu.be/TVeGoNoBiEM" TargetMode="External"/><Relationship Id="rId17" Type="http://schemas.openxmlformats.org/officeDocument/2006/relationships/hyperlink" Target="https://youtu.be/TVeGoNoBiEM" TargetMode="External"/><Relationship Id="rId18" Type="http://schemas.openxmlformats.org/officeDocument/2006/relationships/hyperlink" Target="https://www.figure.ai/news/helix-2-5-zero-shot-30-home-generalization" TargetMode="External"/><Relationship Id="rId2" Type="http://schemas.openxmlformats.org/officeDocument/2006/relationships/image" Target="../media/image-29-1.jpg"/><Relationship Id="rId6" Type="http://schemas.openxmlformats.org/officeDocument/2006/relationships/image" Target="../media/image-29-2.jpg"/><Relationship Id="rId10" Type="http://schemas.openxmlformats.org/officeDocument/2006/relationships/image" Target="../media/image-29-3.jpg"/><Relationship Id="rId14" Type="http://schemas.openxmlformats.org/officeDocument/2006/relationships/image" Target="../media/image-29-4.jpg"/><Relationship Id="rId19" Type="http://schemas.openxmlformats.org/officeDocument/2006/relationships/slideLayout" Target="../slideLayouts/slideLayout1.xml"/><Relationship Id="rId20"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hyperlink" Target="https://zukunftbilden.eu/deepdive/resources/deepdive-2026-11-02/zukunft#cybercab" TargetMode="External"/><Relationship Id="rId2" Type="http://schemas.openxmlformats.org/officeDocument/2006/relationships/hyperlink" Target="https://english.aawsat.com/varieties/5314548-tesla-starts-cybercab-rides-austin-drawing-us-safety-agency-interest" TargetMode="External"/><Relationship Id="rId3" Type="http://schemas.openxmlformats.org/officeDocument/2006/relationships/hyperlink" Target="https://www.webull.com/news/15790826153223168" TargetMode="External"/><Relationship Id="rId4" Type="http://schemas.openxmlformats.org/officeDocument/2006/relationships/hyperlink" Target="https://x.com/SawyerMerritt/status/2114749519204094410" TargetMode="External"/><Relationship Id="rId5" Type="http://schemas.openxmlformats.org/officeDocument/2006/relationships/hyperlink" Target="https://x.com/Jason_A_Scharf/status/2114893011494769124" TargetMode="External"/><Relationship Id="rId7" Type="http://schemas.openxmlformats.org/officeDocument/2006/relationships/hyperlink" Target="https://x.com/Jason_A_Scharf/status/2114893011494769124" TargetMode="External"/><Relationship Id="rId6" Type="http://schemas.openxmlformats.org/officeDocument/2006/relationships/image" Target="../media/image-30-1.jpg"/><Relationship Id="rId8" Type="http://schemas.openxmlformats.org/officeDocument/2006/relationships/slideLayout" Target="../slideLayouts/slideLayout1.xml"/><Relationship Id="rId9"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hyperlink" Target="https://github.com/openai/math" TargetMode="External"/><Relationship Id="rId2" Type="http://schemas.openxmlformats.org/officeDocument/2006/relationships/hyperlink" Target="https://doi.org/10.1126/science.aej2213" TargetMode="External"/><Relationship Id="rId3" Type="http://schemas.openxmlformats.org/officeDocument/2006/relationships/hyperlink" Target="https://www.anthropic.com/research/designing-efficient-quantum-circuits" TargetMode="External"/><Relationship Id="rId4" Type="http://schemas.openxmlformats.org/officeDocument/2006/relationships/hyperlink" Target="https://terrytao.wordpress.com/2026/10/19/a-sketch-of-the-proof-of-non-existence-of-siegel-zeroes/" TargetMode="External"/><Relationship Id="rId5" Type="http://schemas.openxmlformats.org/officeDocument/2006/relationships/hyperlink" Target="https://www.anthropic.com/research/claude-scorpion-toxin-binder-design" TargetMode="External"/><Relationship Id="rId6" Type="http://schemas.openxmlformats.org/officeDocument/2006/relationships/hyperlink" Target="https://openai.com/index/scaling-ai-research-for-complex-biological-data/" TargetMode="External"/><Relationship Id="rId7" Type="http://schemas.openxmlformats.org/officeDocument/2006/relationships/image" Target="../media/image-32-1.png"/><Relationship Id="rId8" Type="http://schemas.openxmlformats.org/officeDocument/2006/relationships/slideLayout" Target="../slideLayouts/slideLayout1.xml"/><Relationship Id="rId9"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hyperlink" Target="https://www.anthropic.com/news/s1-sec" TargetMode="External"/><Relationship Id="rId2" Type="http://schemas.openxmlformats.org/officeDocument/2006/relationships/hyperlink" Target="https://techcrunch.com/2026/10/31/openai-reportedly-lowers-funding-target-for-new-round/" TargetMode="External"/><Relationship Id="rId3" Type="http://schemas.openxmlformats.org/officeDocument/2006/relationships/hyperlink" Target="https://techcrunch.com/2026/10/30/doordash-said-its-only-received-several-hundred-orders-from-ai-agents/" TargetMode="External"/><Relationship Id="rId4" Type="http://schemas.openxmlformats.org/officeDocument/2006/relationships/hyperlink" Target="https://futurezone.at/science/geoffrey-hinton-godfather-of-ai-interview-wien-ki-tschernobyl/403201080" TargetMode="External"/><Relationship Id="rId6" Type="http://schemas.openxmlformats.org/officeDocument/2006/relationships/hyperlink" Target="https://futurezone.at/science/geoffrey-hinton-godfather-of-ai-interview-wien-ki-tschernobyl/403201080" TargetMode="External"/><Relationship Id="rId5" Type="http://schemas.openxmlformats.org/officeDocument/2006/relationships/image" Target="../media/image-33-1.jpg"/><Relationship Id="rId7" Type="http://schemas.openxmlformats.org/officeDocument/2006/relationships/slideLayout" Target="../slideLayouts/slideLayout1.xml"/><Relationship Id="rId8"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hyperlink" Target="https://artificialintelligenceact.eu/article/4/" TargetMode="External"/><Relationship Id="rId2" Type="http://schemas.openxmlformats.org/officeDocument/2006/relationships/hyperlink" Target="https://artificialintelligenceact.eu/article/50/" TargetMode="External"/><Relationship Id="rId3" Type="http://schemas.openxmlformats.org/officeDocument/2006/relationships/hyperlink" Target="https://ec.europa.eu/commission/presscorner/detail/en/ip_26_2160" TargetMode="External"/><Relationship Id="rId4" Type="http://schemas.openxmlformats.org/officeDocument/2006/relationships/hyperlink" Target="https://mistral.ai/news/mistral-large-4/" TargetMode="External"/><Relationship Id="rId5" Type="http://schemas.openxmlformats.org/officeDocument/2006/relationships/hyperlink" Target="https://digital-strategy.ec.europa.eu/en/news/commission-seeks-feedback-eu-kids-act" TargetMode="External"/><Relationship Id="rId6" Type="http://schemas.openxmlformats.org/officeDocument/2006/relationships/image" Target="../media/image-35-1.png"/><Relationship Id="rId7" Type="http://schemas.openxmlformats.org/officeDocument/2006/relationships/slideLayout" Target="../slideLayouts/slideLayout1.xml"/><Relationship Id="rId8"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hyperlink" Target="https://zukunftbilden.eu/deepdive/resources/deepdive-2026-11-02/zukunft" TargetMode="External"/><Relationship Id="rId2" Type="http://schemas.openxmlformats.org/officeDocument/2006/relationships/image" Target="../media/image-38-1.png"/><Relationship Id="rId3" Type="http://schemas.openxmlformats.org/officeDocument/2006/relationships/image" Target="../media/image-38-2.png"/><Relationship Id="rId4" Type="http://schemas.openxmlformats.org/officeDocument/2006/relationships/slideLayout" Target="../slideLayouts/slideLayout1.xml"/><Relationship Id="rId5"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hyperlink" Target="https://zukunftbilden.eu/deepdive/resources/deepdive-2026-11-02/zukunft" TargetMode="External"/><Relationship Id="rId2" Type="http://schemas.openxmlformats.org/officeDocument/2006/relationships/hyperlink" Target="https://www.who.int/news/item/30-06-2025-social-connection-linked-to-improved-heath-and-reduced-risk-of-early-death" TargetMode="External"/><Relationship Id="rId3" Type="http://schemas.openxmlformats.org/officeDocument/2006/relationships/hyperlink" Target="https://www.who.int/news/item/30-06-2025-social-connection-linked-to-improved-heath-and-reduced-risk-of-early-death" TargetMode="External"/><Relationship Id="rId5" Type="http://schemas.openxmlformats.org/officeDocument/2006/relationships/hyperlink" Target="https://www.who.int/news/item/30-06-2025-social-connection-linked-to-improved-heath-and-reduced-risk-of-early-death" TargetMode="External"/><Relationship Id="rId6" Type="http://schemas.openxmlformats.org/officeDocument/2006/relationships/hyperlink" Target="https://www.commonsensemedia.org/press-releases/nearly-3-in-4-teens-have-used-ai-companions-new-national-survey-finds" TargetMode="External"/><Relationship Id="rId7" Type="http://schemas.openxmlformats.org/officeDocument/2006/relationships/hyperlink" Target="https://www.commonsensemedia.org/press-releases/nearly-3-in-4-teens-have-used-ai-companions-new-national-survey-finds" TargetMode="External"/><Relationship Id="rId9" Type="http://schemas.openxmlformats.org/officeDocument/2006/relationships/hyperlink" Target="https://www.commonsensemedia.org/press-releases/nearly-3-in-4-teens-have-used-ai-companions-new-national-survey-finds" TargetMode="External"/><Relationship Id="rId10" Type="http://schemas.openxmlformats.org/officeDocument/2006/relationships/hyperlink" Target="https://arxiv.org/abs/2506.08872" TargetMode="External"/><Relationship Id="rId11" Type="http://schemas.openxmlformats.org/officeDocument/2006/relationships/hyperlink" Target="https://arxiv.org/abs/2506.08872" TargetMode="External"/><Relationship Id="rId13" Type="http://schemas.openxmlformats.org/officeDocument/2006/relationships/hyperlink" Target="https://arxiv.org/abs/2506.08872" TargetMode="External"/><Relationship Id="rId4" Type="http://schemas.openxmlformats.org/officeDocument/2006/relationships/image" Target="../media/image-39-1.jpg"/><Relationship Id="rId8" Type="http://schemas.openxmlformats.org/officeDocument/2006/relationships/image" Target="../media/image-39-2.jpg"/><Relationship Id="rId12" Type="http://schemas.openxmlformats.org/officeDocument/2006/relationships/image" Target="../media/image-39-3.jpg"/><Relationship Id="rId14" Type="http://schemas.openxmlformats.org/officeDocument/2006/relationships/slideLayout" Target="../slideLayouts/slideLayout1.xml"/><Relationship Id="rId15"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jp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2" Type="http://schemas.openxmlformats.org/officeDocument/2006/relationships/hyperlink" Target="https://zukunftbilden.eu/deepdive/resources/deepdive-2026-11-02" TargetMode="External"/><Relationship Id="rId1" Type="http://schemas.openxmlformats.org/officeDocument/2006/relationships/image" Target="../media/image-46-1.png"/><Relationship Id="rId3" Type="http://schemas.openxmlformats.org/officeDocument/2006/relationships/image" Target="../media/image-46-2.png"/><Relationship Id="rId4" Type="http://schemas.openxmlformats.org/officeDocument/2006/relationships/image" Target="../media/image-46-3.png"/><Relationship Id="rId5" Type="http://schemas.openxmlformats.org/officeDocument/2006/relationships/slideLayout" Target="../slideLayouts/slideLayout1.xml"/><Relationship Id="rId6"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hyperlink" Target="https://www.anthropic.com/news/claude-opus-5-5" TargetMode="External"/><Relationship Id="rId2" Type="http://schemas.openxmlformats.org/officeDocument/2006/relationships/hyperlink" Target="https://www.anthropic.com/claude-opus-5-5" TargetMode="External"/><Relationship Id="rId3" Type="http://schemas.openxmlformats.org/officeDocument/2006/relationships/hyperlink" Target="https://developers.openai.com/api/docs/changelog" TargetMode="External"/><Relationship Id="rId4" Type="http://schemas.openxmlformats.org/officeDocument/2006/relationships/hyperlink" Target="https://bfl.ai/models/flux-3-action" TargetMode="External"/><Relationship Id="rId5" Type="http://schemas.openxmlformats.org/officeDocument/2006/relationships/hyperlink" Target="https://www.abc.net.au/news/2026-09-24/ai-agent-accessed-australian-government-site-pm-says/107189078" TargetMode="External"/><Relationship Id="rId6" Type="http://schemas.openxmlformats.org/officeDocument/2006/relationships/hyperlink" Target="https://waymo.com/blog/shorts/safetydata-september26/" TargetMode="External"/><Relationship Id="rId7" Type="http://schemas.openxmlformats.org/officeDocument/2006/relationships/slideLayout" Target="../slideLayouts/slideLayout1.xml"/><Relationship Id="rId8"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hyperlink" Target="https://lifearchitect.substack.com/p/the-memo-28sep2026" TargetMode="External"/><Relationship Id="rId2" Type="http://schemas.openxmlformats.org/officeDocument/2006/relationships/hyperlink" Target="https://learn.chatgpt.com/docs/dots" TargetMode="External"/><Relationship Id="rId3" Type="http://schemas.openxmlformats.org/officeDocument/2006/relationships/hyperlink" Target="https://developers.openai.com/api/docs/models/gpt-6.1-sol" TargetMode="External"/><Relationship Id="rId4" Type="http://schemas.openxmlformats.org/officeDocument/2006/relationships/hyperlink" Target="https://developers.openai.com/codex/pricing" TargetMode="External"/><Relationship Id="rId5" Type="http://schemas.openxmlformats.org/officeDocument/2006/relationships/hyperlink" Target="https://www.anthropic.com/research/what-work-can-robots-do" TargetMode="External"/><Relationship Id="rId6" Type="http://schemas.openxmlformats.org/officeDocument/2006/relationships/hyperlink" Target="https://www.tavus.io/griffin" TargetMode="External"/><Relationship Id="rId7" Type="http://schemas.openxmlformats.org/officeDocument/2006/relationships/slideLayout" Target="../slideLayouts/slideLayout1.xml"/><Relationship Id="rId8"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github.com/openai/math" TargetMode="External"/><Relationship Id="rId2" Type="http://schemas.openxmlformats.org/officeDocument/2006/relationships/hyperlink" Target="https://mistral.ai/news/mistral-large-4/" TargetMode="External"/><Relationship Id="rId3" Type="http://schemas.openxmlformats.org/officeDocument/2006/relationships/hyperlink" Target="https://deploymentsafety.openai.com/gpt-6-october" TargetMode="External"/><Relationship Id="rId4" Type="http://schemas.openxmlformats.org/officeDocument/2006/relationships/hyperlink" Target="https://claude.com/resources/articles/dashboards-and-motion" TargetMode="External"/><Relationship Id="rId5" Type="http://schemas.openxmlformats.org/officeDocument/2006/relationships/hyperlink" Target="https://doi.org/10.1126/science.aej2213" TargetMode="External"/><Relationship Id="rId6" Type="http://schemas.openxmlformats.org/officeDocument/2006/relationships/hyperlink" Target="https://www.anthropic.com/research/investigating-unintended-model-actions" TargetMode="External"/><Relationship Id="rId7" Type="http://schemas.openxmlformats.org/officeDocument/2006/relationships/slideLayout" Target="../slideLayouts/slideLayout1.xml"/><Relationship Id="rId8"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blog.google/innovation-and-ai/models-and-research/gemini-models/introducing-gemini-4-argon/" TargetMode="External"/><Relationship Id="rId2" Type="http://schemas.openxmlformats.org/officeDocument/2006/relationships/hyperlink" Target="https://arcprize.org/results/google-gemini-4-argon" TargetMode="External"/><Relationship Id="rId3" Type="http://schemas.openxmlformats.org/officeDocument/2006/relationships/hyperlink" Target="https://www.anthropic.com/research/redesigning-source-control" TargetMode="External"/><Relationship Id="rId4" Type="http://schemas.openxmlformats.org/officeDocument/2006/relationships/hyperlink" Target="https://ec.europa.eu/commission/presscorner/detail/en/speech_26_2150" TargetMode="External"/><Relationship Id="rId5" Type="http://schemas.openxmlformats.org/officeDocument/2006/relationships/hyperlink" Target="https://www.investing.com/news/stock-market-news/coreweave-shares-bonds-slide-further-as-ai-debt-fears-mount-4951350" TargetMode="External"/><Relationship Id="rId6" Type="http://schemas.openxmlformats.org/officeDocument/2006/relationships/hyperlink" Target="https://www.anthropic.com/research/employment-at-anthropic" TargetMode="External"/><Relationship Id="rId7" Type="http://schemas.openxmlformats.org/officeDocument/2006/relationships/slideLayout" Target="../slideLayouts/slideLayout1.xml"/><Relationship Id="rId8"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hyperlink" Target="https://norforge.com/blog/inside_cairn" TargetMode="External"/><Relationship Id="rId2" Type="http://schemas.openxmlformats.org/officeDocument/2006/relationships/hyperlink" Target="https://www.notion.com/releases/2026-10-19" TargetMode="External"/><Relationship Id="rId3" Type="http://schemas.openxmlformats.org/officeDocument/2006/relationships/hyperlink" Target="https://terrytao.wordpress.com/2026/10/19/a-sketch-of-the-proof-of-non-existence-of-siegel-zeroes/" TargetMode="External"/><Relationship Id="rId4" Type="http://schemas.openxmlformats.org/officeDocument/2006/relationships/hyperlink" Target="https://www.anthropic.com/research/claude-scorpion-toxin-binder-design" TargetMode="External"/><Relationship Id="rId5" Type="http://schemas.openxmlformats.org/officeDocument/2006/relationships/hyperlink" Target="https://openai.com/index/scaling-ai-research-for-complex-biological-data/" TargetMode="External"/><Relationship Id="rId6" Type="http://schemas.openxmlformats.org/officeDocument/2006/relationships/hyperlink" Target="https://blogs.nvidia.com/blog/gtc-berlin-2026-keynote/" TargetMode="External"/><Relationship Id="rId7" Type="http://schemas.openxmlformats.org/officeDocument/2006/relationships/slideLayout" Target="../slideLayouts/slideLayout1.xml"/><Relationship Id="rId8"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jp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hyperlink" Target="https://deploymentsafety.openai.com/gpt-6-october" TargetMode="External"/><Relationship Id="rId2" Type="http://schemas.openxmlformats.org/officeDocument/2006/relationships/hyperlink" Target="https://claude.com/resources/articles/dashboards-and-motion" TargetMode="External"/><Relationship Id="rId3" Type="http://schemas.openxmlformats.org/officeDocument/2006/relationships/hyperlink" Target="https://blog.google/products-and-platforms/platforms/google-play/google-play-updates-october-2026/" TargetMode="External"/><Relationship Id="rId4" Type="http://schemas.openxmlformats.org/officeDocument/2006/relationships/hyperlink" Target="https://developers.openai.com/api/docs/changelog" TargetMode="External"/><Relationship Id="rId5" Type="http://schemas.openxmlformats.org/officeDocument/2006/relationships/image" Target="../media/image-58-1.png"/><Relationship Id="rId6" Type="http://schemas.openxmlformats.org/officeDocument/2006/relationships/slideLayout" Target="../slideLayouts/slideLayout1.xml"/><Relationship Id="rId7"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hyperlink" Target="https://arcprize.org/results/google-gemini-4-argon" TargetMode="External"/><Relationship Id="rId2" Type="http://schemas.openxmlformats.org/officeDocument/2006/relationships/hyperlink" Target="https://digital-strategy.ec.europa.eu/en/news/commission-seeks-feedback-challenges-and-way-forward-area-effect-technology-copyright" TargetMode="External"/><Relationship Id="rId3" Type="http://schemas.openxmlformats.org/officeDocument/2006/relationships/hyperlink" Target="https://blog.google/innovation-and-ai/models-and-research/gemini-models/introducing-gemini-4-argon/" TargetMode="External"/><Relationship Id="rId4" Type="http://schemas.openxmlformats.org/officeDocument/2006/relationships/hyperlink" Target="https://digital-strategy.ec.europa.eu/en/news/commission-seeks-feedback-eu-kids-act" TargetMode="External"/><Relationship Id="rId5" Type="http://schemas.openxmlformats.org/officeDocument/2006/relationships/hyperlink" Target="https://developers.openai.com/api/docs/deprecations" TargetMode="External"/><Relationship Id="rId6" Type="http://schemas.openxmlformats.org/officeDocument/2006/relationships/image" Target="../media/image-59-1.png"/><Relationship Id="rId7" Type="http://schemas.openxmlformats.org/officeDocument/2006/relationships/slideLayout" Target="../slideLayouts/slideLayout1.xml"/><Relationship Id="rId8" Type="http://schemas.openxmlformats.org/officeDocument/2006/relationships/notesSlide" Target="../notesSlides/notesSlide5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pic>
        <p:nvPicPr>
          <p:cNvPr id="2" name="Image 0" descr="/Users/momofeichtinger/Documents/RootOrdner/Business/KI Deep Dives/output/2026-11-02-deepdive/deck/assets-canva/hero-timeline.jpg">    </p:cNvPr>
          <p:cNvPicPr>
            <a:picLocks noChangeAspect="1"/>
          </p:cNvPicPr>
          <p:nvPr/>
        </p:nvPicPr>
        <p:blipFill>
          <a:blip r:embed="rId1"/>
          <a:srcRect l="0" r="0" t="0" b="0"/>
          <a:stretch/>
        </p:blipFill>
        <p:spPr>
          <a:xfrm>
            <a:off x="0" y="0"/>
            <a:ext cx="12191695" cy="6858000"/>
          </a:xfrm>
          <a:prstGeom prst="rect">
            <a:avLst/>
          </a:prstGeom>
        </p:spPr>
      </p:pic>
      <p:sp>
        <p:nvSpPr>
          <p:cNvPr id="3" name="Text 0"/>
          <p:cNvSpPr/>
          <p:nvPr/>
        </p:nvSpPr>
        <p:spPr>
          <a:xfrm>
            <a:off x="685800" y="1051560"/>
            <a:ext cx="6217920" cy="320040"/>
          </a:xfrm>
          <a:prstGeom prst="rect">
            <a:avLst/>
          </a:prstGeom>
          <a:noFill/>
          <a:ln/>
        </p:spPr>
        <p:txBody>
          <a:bodyPr wrap="square" lIns="0" tIns="0" rIns="0" bIns="0" rtlCol="0" anchor="t"/>
          <a:lstStyle/>
          <a:p>
            <a:pPr indent="0" marL="0">
              <a:buNone/>
            </a:pPr>
            <a:r>
              <a:rPr lang="de-AT" altLang="en-US" sz="1400" b="1" spc="300" kern="0" dirty="0">
                <a:solidFill>
                  <a:srgbClr val="5EC4B6"/>
                </a:solidFill>
                <a:latin typeface="Helvetica Neue" pitchFamily="34" charset="0"/>
                <a:ea typeface="Helvetica Neue" pitchFamily="34" charset="-122"/>
                <a:cs typeface="Helvetica Neue" pitchFamily="34" charset="-120"/>
              </a:rPr>
              <a:t>KI DEEP DIVE · 2. NOVEMBER 2026 · SALZBURG</a:t>
            </a:r>
            <a:endParaRPr lang="de-AT" sz="1400" dirty="0"/>
          </a:p>
        </p:txBody>
      </p:sp>
      <p:sp>
        <p:nvSpPr>
          <p:cNvPr id="4" name="Text 1"/>
          <p:cNvSpPr/>
          <p:nvPr/>
        </p:nvSpPr>
        <p:spPr>
          <a:xfrm>
            <a:off x="685800" y="1417320"/>
            <a:ext cx="7132320" cy="1371600"/>
          </a:xfrm>
          <a:prstGeom prst="rect">
            <a:avLst/>
          </a:prstGeom>
          <a:noFill/>
          <a:ln/>
        </p:spPr>
        <p:txBody>
          <a:bodyPr wrap="square" lIns="0" tIns="0" rIns="0" bIns="0" rtlCol="0" anchor="ctr"/>
          <a:lstStyle/>
          <a:p>
            <a:pPr indent="0" marL="0">
              <a:buNone/>
            </a:pPr>
            <a:r>
              <a:rPr lang="de-AT" altLang="en-US" sz="6600" b="1" dirty="0">
                <a:solidFill>
                  <a:srgbClr val="F5D06A"/>
                </a:solidFill>
                <a:latin typeface="Helvetica Neue" pitchFamily="34" charset="0"/>
                <a:ea typeface="Helvetica Neue" pitchFamily="34" charset="-122"/>
                <a:cs typeface="Helvetica Neue" pitchFamily="34" charset="-120"/>
              </a:rPr>
              <a:t>Agentenstunden</a:t>
            </a:r>
            <a:endParaRPr lang="de-AT" sz="6600" dirty="0"/>
          </a:p>
        </p:txBody>
      </p:sp>
      <p:sp>
        <p:nvSpPr>
          <p:cNvPr id="5" name="Text 2"/>
          <p:cNvSpPr/>
          <p:nvPr/>
        </p:nvSpPr>
        <p:spPr>
          <a:xfrm>
            <a:off x="685800" y="2880360"/>
            <a:ext cx="7223760" cy="1005840"/>
          </a:xfrm>
          <a:prstGeom prst="rect">
            <a:avLst/>
          </a:prstGeom>
          <a:noFill/>
          <a:ln/>
        </p:spPr>
        <p:txBody>
          <a:bodyPr wrap="square" lIns="0" tIns="0" rIns="0" bIns="0" rtlCol="0" anchor="t"/>
          <a:lstStyle/>
          <a:p>
            <a:pPr indent="0" marL="0">
              <a:lnSpc>
                <a:spcPct val="110000"/>
              </a:lnSpc>
              <a:buNone/>
            </a:pPr>
            <a:r>
              <a:rPr lang="de-AT" altLang="en-US" sz="2600" dirty="0">
                <a:solidFill>
                  <a:srgbClr val="FFFFFF"/>
                </a:solidFill>
                <a:latin typeface="Helvetica Neue" pitchFamily="34" charset="0"/>
                <a:ea typeface="Helvetica Neue" pitchFamily="34" charset="-122"/>
                <a:cs typeface="Helvetica Neue" pitchFamily="34" charset="-120"/>
              </a:rPr>
              <a:t>Wie große Aufgaben KI jetzt verlässlich löst.</a:t>
            </a:r>
            <a:endParaRPr lang="de-AT" sz="2600" dirty="0"/>
          </a:p>
          <a:p>
            <a:pPr indent="0" marL="0">
              <a:lnSpc>
                <a:spcPct val="110000"/>
              </a:lnSpc>
              <a:buNone/>
            </a:pPr>
            <a:r>
              <a:rPr lang="de-AT" altLang="en-US" sz="2600" dirty="0">
                <a:solidFill>
                  <a:srgbClr val="FFFFFF"/>
                </a:solidFill>
                <a:latin typeface="Helvetica Neue" pitchFamily="34" charset="0"/>
                <a:ea typeface="Helvetica Neue" pitchFamily="34" charset="-122"/>
                <a:cs typeface="Helvetica Neue" pitchFamily="34" charset="-120"/>
              </a:rPr>
              <a:t>Und wohin das führt.</a:t>
            </a:r>
            <a:endParaRPr lang="de-AT" sz="2600" dirty="0"/>
          </a:p>
        </p:txBody>
      </p:sp>
      <p:pic>
        <p:nvPicPr>
          <p:cNvPr id="6" name="Image 1" descr="/Users/momofeichtinger/Documents/RootOrdner/Business/KI Deep Dives/output/2026-11-02-deepdive/deck/hand/n-title.png">    </p:cNvPr>
          <p:cNvPicPr>
            <a:picLocks noChangeAspect="1"/>
          </p:cNvPicPr>
          <p:nvPr/>
        </p:nvPicPr>
        <p:blipFill>
          <a:blip r:embed="rId2"/>
          <a:stretch>
            <a:fillRect/>
          </a:stretch>
        </p:blipFill>
        <p:spPr>
          <a:xfrm>
            <a:off x="6875994" y="5212080"/>
            <a:ext cx="5176092" cy="1508760"/>
          </a:xfrm>
          <a:prstGeom prst="rect">
            <a:avLst/>
          </a:prstGeom>
        </p:spPr>
      </p:pic>
      <p:sp>
        <p:nvSpPr>
          <p:cNvPr id="7" name="Text 3"/>
          <p:cNvSpPr/>
          <p:nvPr/>
        </p:nvSpPr>
        <p:spPr>
          <a:xfrm>
            <a:off x="685800" y="5989320"/>
            <a:ext cx="5486400" cy="32004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Momo Maximilian Feichtinger · ZukunftBilden</a:t>
            </a:r>
            <a:endParaRPr lang="de-AT"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2</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MEINE AGENTEN IM OKTOBER 2026</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000" b="1" dirty="0">
                <a:solidFill>
                  <a:srgbClr val="F5D06A"/>
                </a:solidFill>
                <a:latin typeface="Helvetica Neue" pitchFamily="34" charset="0"/>
                <a:ea typeface="Helvetica Neue" pitchFamily="34" charset="-122"/>
                <a:cs typeface="Helvetica Neue" pitchFamily="34" charset="-120"/>
              </a:rPr>
              <a:t>Über 1.900 Stunden haben meine Agenten gearbeitet</a:t>
            </a:r>
            <a:endParaRPr lang="de-AT" sz="3000" dirty="0"/>
          </a:p>
        </p:txBody>
      </p:sp>
      <p:sp>
        <p:nvSpPr>
          <p:cNvPr id="6" name="Text 4"/>
          <p:cNvSpPr/>
          <p:nvPr/>
        </p:nvSpPr>
        <p:spPr>
          <a:xfrm>
            <a:off x="685800" y="1783080"/>
            <a:ext cx="2499284" cy="1005840"/>
          </a:xfrm>
          <a:prstGeom prst="rect">
            <a:avLst/>
          </a:prstGeom>
          <a:noFill/>
          <a:ln/>
        </p:spPr>
        <p:txBody>
          <a:bodyPr wrap="square" lIns="0" tIns="0" rIns="0" bIns="0" rtlCol="0" anchor="b"/>
          <a:lstStyle/>
          <a:p>
            <a:pPr indent="0" marL="0">
              <a:buNone/>
            </a:pPr>
            <a:r>
              <a:rPr lang="de-AT" altLang="en-US" sz="5700" b="1" dirty="0">
                <a:solidFill>
                  <a:srgbClr val="F5D06A"/>
                </a:solidFill>
                <a:latin typeface="Helvetica Neue" pitchFamily="34" charset="0"/>
                <a:ea typeface="Helvetica Neue" pitchFamily="34" charset="-122"/>
                <a:cs typeface="Helvetica Neue" pitchFamily="34" charset="-120"/>
              </a:rPr>
              <a:t>1.923</a:t>
            </a:r>
            <a:endParaRPr lang="de-AT" sz="5700" dirty="0"/>
          </a:p>
        </p:txBody>
      </p:sp>
      <p:sp>
        <p:nvSpPr>
          <p:cNvPr id="7" name="Text 5"/>
          <p:cNvSpPr/>
          <p:nvPr/>
        </p:nvSpPr>
        <p:spPr>
          <a:xfrm>
            <a:off x="685800" y="2862072"/>
            <a:ext cx="2499284"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Agentenstunden im Oktober, rund zwölf Vollzeitstellen</a:t>
            </a:r>
            <a:endParaRPr lang="de-AT" sz="1600" dirty="0"/>
          </a:p>
        </p:txBody>
      </p:sp>
      <p:sp>
        <p:nvSpPr>
          <p:cNvPr id="8" name="Text 6"/>
          <p:cNvSpPr/>
          <p:nvPr/>
        </p:nvSpPr>
        <p:spPr>
          <a:xfrm>
            <a:off x="3459404" y="1783080"/>
            <a:ext cx="2499284" cy="1005840"/>
          </a:xfrm>
          <a:prstGeom prst="rect">
            <a:avLst/>
          </a:prstGeom>
          <a:noFill/>
          <a:ln/>
        </p:spPr>
        <p:txBody>
          <a:bodyPr wrap="square" lIns="0" tIns="0" rIns="0" bIns="0" rtlCol="0" anchor="b"/>
          <a:lstStyle/>
          <a:p>
            <a:pPr indent="0" marL="0">
              <a:buNone/>
            </a:pPr>
            <a:r>
              <a:rPr lang="de-AT" altLang="en-US" sz="6000" b="1" dirty="0">
                <a:solidFill>
                  <a:srgbClr val="5EC4B6"/>
                </a:solidFill>
                <a:latin typeface="Helvetica Neue" pitchFamily="34" charset="0"/>
                <a:ea typeface="Helvetica Neue" pitchFamily="34" charset="-122"/>
                <a:cs typeface="Helvetica Neue" pitchFamily="34" charset="-120"/>
              </a:rPr>
              <a:t>494</a:t>
            </a:r>
            <a:endParaRPr lang="de-AT" sz="6000" dirty="0"/>
          </a:p>
        </p:txBody>
      </p:sp>
      <p:sp>
        <p:nvSpPr>
          <p:cNvPr id="9" name="Text 7"/>
          <p:cNvSpPr/>
          <p:nvPr/>
        </p:nvSpPr>
        <p:spPr>
          <a:xfrm>
            <a:off x="3459404" y="2862072"/>
            <a:ext cx="2499284"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Stunden davon zwischen Mitternacht und sechs Uhr früh, während ich geschlafen habe</a:t>
            </a:r>
            <a:endParaRPr lang="de-AT" sz="1600" dirty="0"/>
          </a:p>
        </p:txBody>
      </p:sp>
      <p:sp>
        <p:nvSpPr>
          <p:cNvPr id="10" name="Text 8"/>
          <p:cNvSpPr/>
          <p:nvPr/>
        </p:nvSpPr>
        <p:spPr>
          <a:xfrm>
            <a:off x="6233008" y="1783080"/>
            <a:ext cx="2499284" cy="1005840"/>
          </a:xfrm>
          <a:prstGeom prst="rect">
            <a:avLst/>
          </a:prstGeom>
          <a:noFill/>
          <a:ln/>
        </p:spPr>
        <p:txBody>
          <a:bodyPr wrap="square" lIns="0" tIns="0" rIns="0" bIns="0" rtlCol="0" anchor="b"/>
          <a:lstStyle/>
          <a:p>
            <a:pPr indent="0" marL="0">
              <a:buNone/>
            </a:pPr>
            <a:r>
              <a:rPr lang="de-AT" altLang="en-US" sz="6000" b="1" dirty="0">
                <a:solidFill>
                  <a:srgbClr val="FFFFFF"/>
                </a:solidFill>
                <a:latin typeface="Helvetica Neue" pitchFamily="34" charset="0"/>
                <a:ea typeface="Helvetica Neue" pitchFamily="34" charset="-122"/>
                <a:cs typeface="Helvetica Neue" pitchFamily="34" charset="-120"/>
              </a:rPr>
              <a:t>145</a:t>
            </a:r>
            <a:endParaRPr lang="de-AT" sz="6000" dirty="0"/>
          </a:p>
        </p:txBody>
      </p:sp>
      <p:sp>
        <p:nvSpPr>
          <p:cNvPr id="11" name="Text 9"/>
          <p:cNvSpPr/>
          <p:nvPr/>
        </p:nvSpPr>
        <p:spPr>
          <a:xfrm>
            <a:off x="6233008" y="2862072"/>
            <a:ext cx="2499284"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verschiedene Agenten in einer einzigen Stunde (29. Oktober, 23 Uhr)</a:t>
            </a:r>
            <a:endParaRPr lang="de-AT" sz="1600" dirty="0"/>
          </a:p>
        </p:txBody>
      </p:sp>
      <p:sp>
        <p:nvSpPr>
          <p:cNvPr id="12" name="Text 10"/>
          <p:cNvSpPr/>
          <p:nvPr/>
        </p:nvSpPr>
        <p:spPr>
          <a:xfrm>
            <a:off x="9006611" y="1783080"/>
            <a:ext cx="2499284" cy="1005840"/>
          </a:xfrm>
          <a:prstGeom prst="rect">
            <a:avLst/>
          </a:prstGeom>
          <a:noFill/>
          <a:ln/>
        </p:spPr>
        <p:txBody>
          <a:bodyPr wrap="square" lIns="0" tIns="0" rIns="0" bIns="0" rtlCol="0" anchor="b"/>
          <a:lstStyle/>
          <a:p>
            <a:pPr indent="0" marL="0">
              <a:buNone/>
            </a:pPr>
            <a:r>
              <a:rPr lang="de-AT" altLang="en-US" sz="6000" b="1" dirty="0">
                <a:solidFill>
                  <a:srgbClr val="F5D06A"/>
                </a:solidFill>
                <a:latin typeface="Helvetica Neue" pitchFamily="34" charset="0"/>
                <a:ea typeface="Helvetica Neue" pitchFamily="34" charset="-122"/>
                <a:cs typeface="Helvetica Neue" pitchFamily="34" charset="-120"/>
              </a:rPr>
              <a:t>6</a:t>
            </a:r>
            <a:endParaRPr lang="de-AT" sz="6000" dirty="0"/>
          </a:p>
        </p:txBody>
      </p:sp>
      <p:sp>
        <p:nvSpPr>
          <p:cNvPr id="13" name="Text 11"/>
          <p:cNvSpPr/>
          <p:nvPr/>
        </p:nvSpPr>
        <p:spPr>
          <a:xfrm>
            <a:off x="9006611" y="2862072"/>
            <a:ext cx="2499284"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Claude-Abos zu je rund 200 € plus Codex. Alle machen sich bezahlt.</a:t>
            </a:r>
            <a:endParaRPr lang="de-AT" sz="1600" dirty="0"/>
          </a:p>
        </p:txBody>
      </p:sp>
      <p:pic>
        <p:nvPicPr>
          <p:cNvPr id="14" name="Image 0" descr="/Users/momofeichtinger/Documents/RootOrdner/Business/KI Deep Dives/output/2026-11-02-deepdive/deck/hand/c-small.png">    </p:cNvPr>
          <p:cNvPicPr>
            <a:picLocks noChangeAspect="1"/>
          </p:cNvPicPr>
          <p:nvPr/>
        </p:nvPicPr>
        <p:blipFill>
          <a:blip r:embed="rId2"/>
          <a:stretch>
            <a:fillRect/>
          </a:stretch>
        </p:blipFill>
        <p:spPr>
          <a:xfrm>
            <a:off x="498886" y="1645920"/>
            <a:ext cx="2339788" cy="1325880"/>
          </a:xfrm>
          <a:prstGeom prst="rect">
            <a:avLst/>
          </a:prstGeom>
        </p:spPr>
      </p:pic>
      <p:sp>
        <p:nvSpPr>
          <p:cNvPr id="15" name="Shape 12"/>
          <p:cNvSpPr/>
          <p:nvPr/>
        </p:nvSpPr>
        <p:spPr>
          <a:xfrm>
            <a:off x="685800" y="4343400"/>
            <a:ext cx="10820095" cy="0"/>
          </a:xfrm>
          <a:prstGeom prst="line">
            <a:avLst/>
          </a:prstGeom>
          <a:noFill/>
          <a:ln w="12700">
            <a:solidFill>
              <a:srgbClr val="2E3238"/>
            </a:solidFill>
            <a:prstDash val="solid"/>
          </a:ln>
        </p:spPr>
      </p:sp>
      <p:sp>
        <p:nvSpPr>
          <p:cNvPr id="16" name="Text 13"/>
          <p:cNvSpPr/>
          <p:nvPr/>
        </p:nvSpPr>
        <p:spPr>
          <a:xfrm>
            <a:off x="685800" y="4572000"/>
            <a:ext cx="7498080" cy="457200"/>
          </a:xfrm>
          <a:prstGeom prst="rect">
            <a:avLst/>
          </a:prstGeom>
          <a:noFill/>
          <a:ln/>
        </p:spPr>
        <p:txBody>
          <a:bodyPr wrap="square" lIns="0" tIns="0" rIns="0" bIns="0" rtlCol="0" anchor="t"/>
          <a:lstStyle/>
          <a:p>
            <a:pPr indent="0" marL="0">
              <a:buNone/>
            </a:pPr>
            <a:r>
              <a:rPr lang="de-AT" altLang="en-US" sz="2400" b="1" dirty="0">
                <a:solidFill>
                  <a:srgbClr val="FFFFFF"/>
                </a:solidFill>
                <a:latin typeface="Helvetica Neue" pitchFamily="34" charset="0"/>
                <a:ea typeface="Helvetica Neue" pitchFamily="34" charset="-122"/>
                <a:cs typeface="Helvetica Neue" pitchFamily="34" charset="-120"/>
              </a:rPr>
              <a:t>Im August waren es noch 643 Stunden.</a:t>
            </a:r>
            <a:endParaRPr lang="de-AT" sz="2400" dirty="0"/>
          </a:p>
        </p:txBody>
      </p:sp>
      <p:sp>
        <p:nvSpPr>
          <p:cNvPr id="17" name="Text 14"/>
          <p:cNvSpPr/>
          <p:nvPr/>
        </p:nvSpPr>
        <p:spPr>
          <a:xfrm>
            <a:off x="685800" y="5120640"/>
            <a:ext cx="7498080" cy="731520"/>
          </a:xfrm>
          <a:prstGeom prst="rect">
            <a:avLst/>
          </a:prstGeom>
          <a:noFill/>
          <a:ln/>
        </p:spPr>
        <p:txBody>
          <a:bodyPr wrap="square" lIns="0" tIns="0" rIns="0" bIns="0" rtlCol="0" anchor="t"/>
          <a:lstStyle/>
          <a:p>
            <a:pPr indent="0" marL="0">
              <a:buNone/>
            </a:pPr>
            <a:r>
              <a:rPr lang="de-AT" altLang="en-US" sz="1700" dirty="0">
                <a:solidFill>
                  <a:srgbClr val="A9AEB6"/>
                </a:solidFill>
                <a:latin typeface="Helvetica Neue" pitchFamily="34" charset="0"/>
                <a:ea typeface="Helvetica Neue" pitchFamily="34" charset="-122"/>
                <a:cs typeface="Helvetica Neue" pitchFamily="34" charset="-120"/>
              </a:rPr>
              <a:t>Der Oktober hat das verdreifacht. Ich habe darüber beim KI-Mittwoch erzählt; heute schauen wir, was dahinter steckt und wohin das führt.</a:t>
            </a:r>
            <a:endParaRPr lang="de-AT" sz="1700" dirty="0"/>
          </a:p>
        </p:txBody>
      </p:sp>
      <p:pic>
        <p:nvPicPr>
          <p:cNvPr id="18" name="Image 1" descr="/Users/momofeichtinger/Documents/RootOrdner/Business/KI Deep Dives/output/2026-11-02-deepdive/deck/hand/n-oktober.png">    </p:cNvPr>
          <p:cNvPicPr>
            <a:picLocks noChangeAspect="1"/>
          </p:cNvPicPr>
          <p:nvPr/>
        </p:nvPicPr>
        <p:blipFill>
          <a:blip r:embed="rId3"/>
          <a:stretch>
            <a:fillRect/>
          </a:stretch>
        </p:blipFill>
        <p:spPr>
          <a:xfrm>
            <a:off x="8509379" y="4434840"/>
            <a:ext cx="3280922" cy="1828800"/>
          </a:xfrm>
          <a:prstGeom prst="rect">
            <a:avLst/>
          </a:prstGeom>
        </p:spPr>
      </p:pic>
      <p:sp>
        <p:nvSpPr>
          <p:cNvPr id="19" name="Text 15"/>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Eigene Auswertung aller Protokolle von Claude Code (6 Konten) und Codex, Oktober 2026. Nur Arbeitszeit: ohne Pausen über 5 Min. und ohne Warten auf mich.</a:t>
            </a:r>
            <a:endParaRPr lang="de-AT"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3</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MEINE AGENTENSTUNDEN SEIT AUGUST</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500" b="1" dirty="0">
                <a:solidFill>
                  <a:srgbClr val="F5D06A"/>
                </a:solidFill>
                <a:latin typeface="Helvetica Neue" pitchFamily="34" charset="0"/>
                <a:ea typeface="Helvetica Neue" pitchFamily="34" charset="-122"/>
                <a:cs typeface="Helvetica Neue" pitchFamily="34" charset="-120"/>
              </a:rPr>
              <a:t>Von 643 auf 1.923 Stunden in zwei Monaten</a:t>
            </a:r>
            <a:endParaRPr lang="de-AT" sz="3500" dirty="0"/>
          </a:p>
        </p:txBody>
      </p:sp>
      <p:sp>
        <p:nvSpPr>
          <p:cNvPr id="6" name="Text 4"/>
          <p:cNvSpPr/>
          <p:nvPr/>
        </p:nvSpPr>
        <p:spPr>
          <a:xfrm>
            <a:off x="685800" y="1508760"/>
            <a:ext cx="4206240" cy="274320"/>
          </a:xfrm>
          <a:prstGeom prst="rect">
            <a:avLst/>
          </a:prstGeom>
          <a:noFill/>
          <a:ln/>
        </p:spPr>
        <p:txBody>
          <a:bodyPr wrap="square" lIns="0" tIns="0" rIns="0" bIns="0" rtlCol="0" anchor="t"/>
          <a:lstStyle/>
          <a:p>
            <a:pPr indent="0" marL="0">
              <a:buNone/>
            </a:pPr>
            <a:r>
              <a:rPr lang="de-AT" altLang="en-US" sz="1300" b="1" spc="200" kern="0" dirty="0">
                <a:solidFill>
                  <a:srgbClr val="5EC4B6"/>
                </a:solidFill>
                <a:latin typeface="Helvetica Neue" pitchFamily="34" charset="0"/>
                <a:ea typeface="Helvetica Neue" pitchFamily="34" charset="-122"/>
                <a:cs typeface="Helvetica Neue" pitchFamily="34" charset="-120"/>
              </a:rPr>
              <a:t>PRO MONAT</a:t>
            </a:r>
            <a:endParaRPr lang="de-AT" sz="1300" dirty="0"/>
          </a:p>
        </p:txBody>
      </p:sp>
      <p:sp>
        <p:nvSpPr>
          <p:cNvPr id="7" name="Shape 5"/>
          <p:cNvSpPr/>
          <p:nvPr/>
        </p:nvSpPr>
        <p:spPr>
          <a:xfrm>
            <a:off x="777240" y="4294827"/>
            <a:ext cx="960120" cy="917253"/>
          </a:xfrm>
          <a:prstGeom prst="rect">
            <a:avLst/>
          </a:prstGeom>
          <a:solidFill>
            <a:srgbClr val="8C7A3E"/>
          </a:solidFill>
          <a:ln/>
        </p:spPr>
      </p:sp>
      <p:sp>
        <p:nvSpPr>
          <p:cNvPr id="8" name="Text 6"/>
          <p:cNvSpPr/>
          <p:nvPr/>
        </p:nvSpPr>
        <p:spPr>
          <a:xfrm>
            <a:off x="457200" y="3855915"/>
            <a:ext cx="1600200" cy="384048"/>
          </a:xfrm>
          <a:prstGeom prst="rect">
            <a:avLst/>
          </a:prstGeom>
          <a:noFill/>
          <a:ln/>
        </p:spPr>
        <p:txBody>
          <a:bodyPr wrap="square" lIns="0" tIns="0" rIns="0" bIns="0" rtlCol="0" anchor="t"/>
          <a:lstStyle/>
          <a:p>
            <a:pPr algn="ctr" indent="0" marL="0">
              <a:buNone/>
            </a:pPr>
            <a:r>
              <a:rPr lang="de-AT" altLang="en-US" sz="2200" b="1" dirty="0">
                <a:solidFill>
                  <a:srgbClr val="FFFFFF"/>
                </a:solidFill>
                <a:latin typeface="Helvetica Neue" pitchFamily="34" charset="0"/>
                <a:ea typeface="Helvetica Neue" pitchFamily="34" charset="-122"/>
                <a:cs typeface="Helvetica Neue" pitchFamily="34" charset="-120"/>
              </a:rPr>
              <a:t>643</a:t>
            </a:r>
            <a:endParaRPr lang="de-AT" sz="2200" dirty="0"/>
          </a:p>
        </p:txBody>
      </p:sp>
      <p:sp>
        <p:nvSpPr>
          <p:cNvPr id="9" name="Text 7"/>
          <p:cNvSpPr/>
          <p:nvPr/>
        </p:nvSpPr>
        <p:spPr>
          <a:xfrm>
            <a:off x="594360" y="5303520"/>
            <a:ext cx="1325880" cy="274320"/>
          </a:xfrm>
          <a:prstGeom prst="rect">
            <a:avLst/>
          </a:prstGeom>
          <a:noFill/>
          <a:ln/>
        </p:spPr>
        <p:txBody>
          <a:bodyPr wrap="square" lIns="0" tIns="0" rIns="0" bIns="0" rtlCol="0" anchor="t"/>
          <a:lstStyle/>
          <a:p>
            <a:pPr algn="ctr" indent="0" marL="0">
              <a:buNone/>
            </a:pPr>
            <a:r>
              <a:rPr lang="de-AT" altLang="en-US" sz="1500" dirty="0">
                <a:solidFill>
                  <a:srgbClr val="A9AEB6"/>
                </a:solidFill>
                <a:latin typeface="Helvetica Neue" pitchFamily="34" charset="0"/>
                <a:ea typeface="Helvetica Neue" pitchFamily="34" charset="-122"/>
                <a:cs typeface="Helvetica Neue" pitchFamily="34" charset="-120"/>
              </a:rPr>
              <a:t>Aug.</a:t>
            </a:r>
            <a:endParaRPr lang="de-AT" sz="1500" dirty="0"/>
          </a:p>
        </p:txBody>
      </p:sp>
      <p:sp>
        <p:nvSpPr>
          <p:cNvPr id="10" name="Shape 8"/>
          <p:cNvSpPr/>
          <p:nvPr/>
        </p:nvSpPr>
        <p:spPr>
          <a:xfrm>
            <a:off x="2194560" y="2933926"/>
            <a:ext cx="960120" cy="2278154"/>
          </a:xfrm>
          <a:prstGeom prst="rect">
            <a:avLst/>
          </a:prstGeom>
          <a:solidFill>
            <a:srgbClr val="8C7A3E"/>
          </a:solidFill>
          <a:ln/>
        </p:spPr>
      </p:sp>
      <p:sp>
        <p:nvSpPr>
          <p:cNvPr id="11" name="Text 9"/>
          <p:cNvSpPr/>
          <p:nvPr/>
        </p:nvSpPr>
        <p:spPr>
          <a:xfrm>
            <a:off x="1874520" y="2495014"/>
            <a:ext cx="1600200" cy="384048"/>
          </a:xfrm>
          <a:prstGeom prst="rect">
            <a:avLst/>
          </a:prstGeom>
          <a:noFill/>
          <a:ln/>
        </p:spPr>
        <p:txBody>
          <a:bodyPr wrap="square" lIns="0" tIns="0" rIns="0" bIns="0" rtlCol="0" anchor="t"/>
          <a:lstStyle/>
          <a:p>
            <a:pPr algn="ctr" indent="0" marL="0">
              <a:buNone/>
            </a:pPr>
            <a:r>
              <a:rPr lang="de-AT" altLang="en-US" sz="2200" b="1" dirty="0">
                <a:solidFill>
                  <a:srgbClr val="FFFFFF"/>
                </a:solidFill>
                <a:latin typeface="Helvetica Neue" pitchFamily="34" charset="0"/>
                <a:ea typeface="Helvetica Neue" pitchFamily="34" charset="-122"/>
                <a:cs typeface="Helvetica Neue" pitchFamily="34" charset="-120"/>
              </a:rPr>
              <a:t>1.597</a:t>
            </a:r>
            <a:endParaRPr lang="de-AT" sz="2200" dirty="0"/>
          </a:p>
        </p:txBody>
      </p:sp>
      <p:sp>
        <p:nvSpPr>
          <p:cNvPr id="12" name="Text 10"/>
          <p:cNvSpPr/>
          <p:nvPr/>
        </p:nvSpPr>
        <p:spPr>
          <a:xfrm>
            <a:off x="2011680" y="5303520"/>
            <a:ext cx="1325880" cy="274320"/>
          </a:xfrm>
          <a:prstGeom prst="rect">
            <a:avLst/>
          </a:prstGeom>
          <a:noFill/>
          <a:ln/>
        </p:spPr>
        <p:txBody>
          <a:bodyPr wrap="square" lIns="0" tIns="0" rIns="0" bIns="0" rtlCol="0" anchor="t"/>
          <a:lstStyle/>
          <a:p>
            <a:pPr algn="ctr" indent="0" marL="0">
              <a:buNone/>
            </a:pPr>
            <a:r>
              <a:rPr lang="de-AT" altLang="en-US" sz="1500" dirty="0">
                <a:solidFill>
                  <a:srgbClr val="A9AEB6"/>
                </a:solidFill>
                <a:latin typeface="Helvetica Neue" pitchFamily="34" charset="0"/>
                <a:ea typeface="Helvetica Neue" pitchFamily="34" charset="-122"/>
                <a:cs typeface="Helvetica Neue" pitchFamily="34" charset="-120"/>
              </a:rPr>
              <a:t>Sep.</a:t>
            </a:r>
            <a:endParaRPr lang="de-AT" sz="1500" dirty="0"/>
          </a:p>
        </p:txBody>
      </p:sp>
      <p:sp>
        <p:nvSpPr>
          <p:cNvPr id="13" name="Shape 11"/>
          <p:cNvSpPr/>
          <p:nvPr/>
        </p:nvSpPr>
        <p:spPr>
          <a:xfrm>
            <a:off x="3611880" y="2468880"/>
            <a:ext cx="960120" cy="2743200"/>
          </a:xfrm>
          <a:prstGeom prst="rect">
            <a:avLst/>
          </a:prstGeom>
          <a:solidFill>
            <a:srgbClr val="F5D06A"/>
          </a:solidFill>
          <a:ln/>
        </p:spPr>
      </p:sp>
      <p:sp>
        <p:nvSpPr>
          <p:cNvPr id="14" name="Text 12"/>
          <p:cNvSpPr/>
          <p:nvPr/>
        </p:nvSpPr>
        <p:spPr>
          <a:xfrm>
            <a:off x="3291840" y="2029968"/>
            <a:ext cx="1600200" cy="384048"/>
          </a:xfrm>
          <a:prstGeom prst="rect">
            <a:avLst/>
          </a:prstGeom>
          <a:noFill/>
          <a:ln/>
        </p:spPr>
        <p:txBody>
          <a:bodyPr wrap="square" lIns="0" tIns="0" rIns="0" bIns="0" rtlCol="0" anchor="t"/>
          <a:lstStyle/>
          <a:p>
            <a:pPr algn="ctr" indent="0" marL="0">
              <a:buNone/>
            </a:pPr>
            <a:r>
              <a:rPr lang="de-AT" altLang="en-US" sz="2200" b="1" dirty="0">
                <a:solidFill>
                  <a:srgbClr val="FFFFFF"/>
                </a:solidFill>
                <a:latin typeface="Helvetica Neue" pitchFamily="34" charset="0"/>
                <a:ea typeface="Helvetica Neue" pitchFamily="34" charset="-122"/>
                <a:cs typeface="Helvetica Neue" pitchFamily="34" charset="-120"/>
              </a:rPr>
              <a:t>1.923</a:t>
            </a:r>
            <a:endParaRPr lang="de-AT" sz="2200" dirty="0"/>
          </a:p>
        </p:txBody>
      </p:sp>
      <p:sp>
        <p:nvSpPr>
          <p:cNvPr id="15" name="Text 13"/>
          <p:cNvSpPr/>
          <p:nvPr/>
        </p:nvSpPr>
        <p:spPr>
          <a:xfrm>
            <a:off x="3429000" y="5303520"/>
            <a:ext cx="1325880" cy="274320"/>
          </a:xfrm>
          <a:prstGeom prst="rect">
            <a:avLst/>
          </a:prstGeom>
          <a:noFill/>
          <a:ln/>
        </p:spPr>
        <p:txBody>
          <a:bodyPr wrap="square" lIns="0" tIns="0" rIns="0" bIns="0" rtlCol="0" anchor="t"/>
          <a:lstStyle/>
          <a:p>
            <a:pPr algn="ctr" indent="0" marL="0">
              <a:buNone/>
            </a:pPr>
            <a:r>
              <a:rPr lang="de-AT" altLang="en-US" sz="1500" dirty="0">
                <a:solidFill>
                  <a:srgbClr val="A9AEB6"/>
                </a:solidFill>
                <a:latin typeface="Helvetica Neue" pitchFamily="34" charset="0"/>
                <a:ea typeface="Helvetica Neue" pitchFamily="34" charset="-122"/>
                <a:cs typeface="Helvetica Neue" pitchFamily="34" charset="-120"/>
              </a:rPr>
              <a:t>Okt.</a:t>
            </a:r>
            <a:endParaRPr lang="de-AT" sz="1500" dirty="0"/>
          </a:p>
        </p:txBody>
      </p:sp>
      <p:pic>
        <p:nvPicPr>
          <p:cNvPr id="16" name="Image 0" descr="/Users/momofeichtinger/Documents/RootOrdner/Business/KI Deep Dives/output/2026-11-02-deepdive/deck/hand/n-mal3.png">    </p:cNvPr>
          <p:cNvPicPr>
            <a:picLocks noChangeAspect="1"/>
          </p:cNvPicPr>
          <p:nvPr/>
        </p:nvPicPr>
        <p:blipFill>
          <a:blip r:embed="rId2"/>
          <a:stretch>
            <a:fillRect/>
          </a:stretch>
        </p:blipFill>
        <p:spPr>
          <a:xfrm>
            <a:off x="871270" y="1554480"/>
            <a:ext cx="2783740" cy="1097280"/>
          </a:xfrm>
          <a:prstGeom prst="rect">
            <a:avLst/>
          </a:prstGeom>
        </p:spPr>
      </p:pic>
      <p:sp>
        <p:nvSpPr>
          <p:cNvPr id="17" name="Shape 14"/>
          <p:cNvSpPr/>
          <p:nvPr/>
        </p:nvSpPr>
        <p:spPr>
          <a:xfrm>
            <a:off x="5349240" y="1600200"/>
            <a:ext cx="0" cy="4114800"/>
          </a:xfrm>
          <a:prstGeom prst="line">
            <a:avLst/>
          </a:prstGeom>
          <a:noFill/>
          <a:ln w="12700">
            <a:solidFill>
              <a:srgbClr val="2E3238"/>
            </a:solidFill>
            <a:prstDash val="solid"/>
          </a:ln>
        </p:spPr>
      </p:sp>
      <p:sp>
        <p:nvSpPr>
          <p:cNvPr id="18" name="Text 15"/>
          <p:cNvSpPr/>
          <p:nvPr/>
        </p:nvSpPr>
        <p:spPr>
          <a:xfrm>
            <a:off x="5715000" y="1508760"/>
            <a:ext cx="5486400" cy="274320"/>
          </a:xfrm>
          <a:prstGeom prst="rect">
            <a:avLst/>
          </a:prstGeom>
          <a:noFill/>
          <a:ln/>
        </p:spPr>
        <p:txBody>
          <a:bodyPr wrap="square" lIns="0" tIns="0" rIns="0" bIns="0" rtlCol="0" anchor="t"/>
          <a:lstStyle/>
          <a:p>
            <a:pPr indent="0" marL="0">
              <a:buNone/>
            </a:pPr>
            <a:r>
              <a:rPr lang="de-AT" altLang="en-US" sz="1300" b="1" spc="200" kern="0" dirty="0">
                <a:solidFill>
                  <a:srgbClr val="5EC4B6"/>
                </a:solidFill>
                <a:latin typeface="Helvetica Neue" pitchFamily="34" charset="0"/>
                <a:ea typeface="Helvetica Neue" pitchFamily="34" charset="-122"/>
                <a:cs typeface="Helvetica Neue" pitchFamily="34" charset="-120"/>
              </a:rPr>
              <a:t>PRO KALENDERWOCHE</a:t>
            </a:r>
            <a:endParaRPr lang="de-AT" sz="1300" dirty="0"/>
          </a:p>
        </p:txBody>
      </p:sp>
      <p:sp>
        <p:nvSpPr>
          <p:cNvPr id="19" name="Shape 16"/>
          <p:cNvSpPr/>
          <p:nvPr/>
        </p:nvSpPr>
        <p:spPr>
          <a:xfrm>
            <a:off x="5806440" y="3483864"/>
            <a:ext cx="420624" cy="1728216"/>
          </a:xfrm>
          <a:prstGeom prst="rect">
            <a:avLst/>
          </a:prstGeom>
          <a:solidFill>
            <a:srgbClr val="2F6B63"/>
          </a:solidFill>
          <a:ln/>
        </p:spPr>
      </p:sp>
      <p:sp>
        <p:nvSpPr>
          <p:cNvPr id="20" name="Text 17"/>
          <p:cNvSpPr/>
          <p:nvPr/>
        </p:nvSpPr>
        <p:spPr>
          <a:xfrm>
            <a:off x="5623560" y="3172968"/>
            <a:ext cx="786384" cy="274320"/>
          </a:xfrm>
          <a:prstGeom prst="rect">
            <a:avLst/>
          </a:prstGeom>
          <a:noFill/>
          <a:ln/>
        </p:spPr>
        <p:txBody>
          <a:bodyPr wrap="square" lIns="0" tIns="0" rIns="0" bIns="0" rtlCol="0" anchor="t"/>
          <a:lstStyle/>
          <a:p>
            <a:pPr algn="ctr" indent="0" marL="0">
              <a:buNone/>
            </a:pPr>
            <a:r>
              <a:rPr lang="de-AT" altLang="en-US" sz="1300" b="1" dirty="0">
                <a:solidFill>
                  <a:srgbClr val="FFFFFF"/>
                </a:solidFill>
                <a:latin typeface="Helvetica Neue" pitchFamily="34" charset="0"/>
                <a:ea typeface="Helvetica Neue" pitchFamily="34" charset="-122"/>
                <a:cs typeface="Helvetica Neue" pitchFamily="34" charset="-120"/>
              </a:rPr>
              <a:t>441</a:t>
            </a:r>
            <a:endParaRPr lang="de-AT" sz="1300" dirty="0"/>
          </a:p>
        </p:txBody>
      </p:sp>
      <p:sp>
        <p:nvSpPr>
          <p:cNvPr id="21" name="Text 18"/>
          <p:cNvSpPr/>
          <p:nvPr/>
        </p:nvSpPr>
        <p:spPr>
          <a:xfrm>
            <a:off x="5623560" y="5303520"/>
            <a:ext cx="786384" cy="274320"/>
          </a:xfrm>
          <a:prstGeom prst="rect">
            <a:avLst/>
          </a:prstGeom>
          <a:noFill/>
          <a:ln/>
        </p:spPr>
        <p:txBody>
          <a:bodyPr wrap="square" lIns="0" tIns="0" rIns="0" bIns="0" rtlCol="0" anchor="t"/>
          <a:lstStyle/>
          <a:p>
            <a:pPr algn="ctr" indent="0" marL="0">
              <a:buNone/>
            </a:pPr>
            <a:r>
              <a:rPr lang="de-AT" altLang="en-US" sz="1300" dirty="0">
                <a:solidFill>
                  <a:srgbClr val="A9AEB6"/>
                </a:solidFill>
                <a:latin typeface="Helvetica Neue" pitchFamily="34" charset="0"/>
                <a:ea typeface="Helvetica Neue" pitchFamily="34" charset="-122"/>
                <a:cs typeface="Helvetica Neue" pitchFamily="34" charset="-120"/>
              </a:rPr>
              <a:t>36</a:t>
            </a:r>
            <a:endParaRPr lang="de-AT" sz="1300" dirty="0"/>
          </a:p>
        </p:txBody>
      </p:sp>
      <p:sp>
        <p:nvSpPr>
          <p:cNvPr id="22" name="Shape 19"/>
          <p:cNvSpPr/>
          <p:nvPr/>
        </p:nvSpPr>
        <p:spPr>
          <a:xfrm>
            <a:off x="6428232" y="4275473"/>
            <a:ext cx="420624" cy="936607"/>
          </a:xfrm>
          <a:prstGeom prst="rect">
            <a:avLst/>
          </a:prstGeom>
          <a:solidFill>
            <a:srgbClr val="2F6B63"/>
          </a:solidFill>
          <a:ln/>
        </p:spPr>
      </p:sp>
      <p:sp>
        <p:nvSpPr>
          <p:cNvPr id="23" name="Text 20"/>
          <p:cNvSpPr/>
          <p:nvPr/>
        </p:nvSpPr>
        <p:spPr>
          <a:xfrm>
            <a:off x="6245352" y="3964577"/>
            <a:ext cx="786384" cy="274320"/>
          </a:xfrm>
          <a:prstGeom prst="rect">
            <a:avLst/>
          </a:prstGeom>
          <a:noFill/>
          <a:ln/>
        </p:spPr>
        <p:txBody>
          <a:bodyPr wrap="square" lIns="0" tIns="0" rIns="0" bIns="0" rtlCol="0" anchor="t"/>
          <a:lstStyle/>
          <a:p>
            <a:pPr algn="ctr" indent="0" marL="0">
              <a:buNone/>
            </a:pPr>
            <a:r>
              <a:rPr lang="de-AT" altLang="en-US" sz="1300" b="1" dirty="0">
                <a:solidFill>
                  <a:srgbClr val="FFFFFF"/>
                </a:solidFill>
                <a:latin typeface="Helvetica Neue" pitchFamily="34" charset="0"/>
                <a:ea typeface="Helvetica Neue" pitchFamily="34" charset="-122"/>
                <a:cs typeface="Helvetica Neue" pitchFamily="34" charset="-120"/>
              </a:rPr>
              <a:t>239</a:t>
            </a:r>
            <a:endParaRPr lang="de-AT" sz="1300" dirty="0"/>
          </a:p>
        </p:txBody>
      </p:sp>
      <p:sp>
        <p:nvSpPr>
          <p:cNvPr id="24" name="Text 21"/>
          <p:cNvSpPr/>
          <p:nvPr/>
        </p:nvSpPr>
        <p:spPr>
          <a:xfrm>
            <a:off x="6245352" y="5303520"/>
            <a:ext cx="786384" cy="274320"/>
          </a:xfrm>
          <a:prstGeom prst="rect">
            <a:avLst/>
          </a:prstGeom>
          <a:noFill/>
          <a:ln/>
        </p:spPr>
        <p:txBody>
          <a:bodyPr wrap="square" lIns="0" tIns="0" rIns="0" bIns="0" rtlCol="0" anchor="t"/>
          <a:lstStyle/>
          <a:p>
            <a:pPr algn="ctr" indent="0" marL="0">
              <a:buNone/>
            </a:pPr>
            <a:r>
              <a:rPr lang="de-AT" altLang="en-US" sz="1300" dirty="0">
                <a:solidFill>
                  <a:srgbClr val="A9AEB6"/>
                </a:solidFill>
                <a:latin typeface="Helvetica Neue" pitchFamily="34" charset="0"/>
                <a:ea typeface="Helvetica Neue" pitchFamily="34" charset="-122"/>
                <a:cs typeface="Helvetica Neue" pitchFamily="34" charset="-120"/>
              </a:rPr>
              <a:t>37</a:t>
            </a:r>
            <a:endParaRPr lang="de-AT" sz="1300" dirty="0"/>
          </a:p>
        </p:txBody>
      </p:sp>
      <p:sp>
        <p:nvSpPr>
          <p:cNvPr id="25" name="Shape 22"/>
          <p:cNvSpPr/>
          <p:nvPr/>
        </p:nvSpPr>
        <p:spPr>
          <a:xfrm>
            <a:off x="7050024" y="4306824"/>
            <a:ext cx="420624" cy="905256"/>
          </a:xfrm>
          <a:prstGeom prst="rect">
            <a:avLst/>
          </a:prstGeom>
          <a:solidFill>
            <a:srgbClr val="2F6B63"/>
          </a:solidFill>
          <a:ln/>
        </p:spPr>
      </p:sp>
      <p:sp>
        <p:nvSpPr>
          <p:cNvPr id="26" name="Text 23"/>
          <p:cNvSpPr/>
          <p:nvPr/>
        </p:nvSpPr>
        <p:spPr>
          <a:xfrm>
            <a:off x="6867144" y="3995928"/>
            <a:ext cx="786384" cy="274320"/>
          </a:xfrm>
          <a:prstGeom prst="rect">
            <a:avLst/>
          </a:prstGeom>
          <a:noFill/>
          <a:ln/>
        </p:spPr>
        <p:txBody>
          <a:bodyPr wrap="square" lIns="0" tIns="0" rIns="0" bIns="0" rtlCol="0" anchor="t"/>
          <a:lstStyle/>
          <a:p>
            <a:pPr algn="ctr" indent="0" marL="0">
              <a:buNone/>
            </a:pPr>
            <a:r>
              <a:rPr lang="de-AT" altLang="en-US" sz="1300" b="1" dirty="0">
                <a:solidFill>
                  <a:srgbClr val="FFFFFF"/>
                </a:solidFill>
                <a:latin typeface="Helvetica Neue" pitchFamily="34" charset="0"/>
                <a:ea typeface="Helvetica Neue" pitchFamily="34" charset="-122"/>
                <a:cs typeface="Helvetica Neue" pitchFamily="34" charset="-120"/>
              </a:rPr>
              <a:t>231</a:t>
            </a:r>
            <a:endParaRPr lang="de-AT" sz="1300" dirty="0"/>
          </a:p>
        </p:txBody>
      </p:sp>
      <p:sp>
        <p:nvSpPr>
          <p:cNvPr id="27" name="Text 24"/>
          <p:cNvSpPr/>
          <p:nvPr/>
        </p:nvSpPr>
        <p:spPr>
          <a:xfrm>
            <a:off x="6867144" y="5303520"/>
            <a:ext cx="786384" cy="274320"/>
          </a:xfrm>
          <a:prstGeom prst="rect">
            <a:avLst/>
          </a:prstGeom>
          <a:noFill/>
          <a:ln/>
        </p:spPr>
        <p:txBody>
          <a:bodyPr wrap="square" lIns="0" tIns="0" rIns="0" bIns="0" rtlCol="0" anchor="t"/>
          <a:lstStyle/>
          <a:p>
            <a:pPr algn="ctr" indent="0" marL="0">
              <a:buNone/>
            </a:pPr>
            <a:r>
              <a:rPr lang="de-AT" altLang="en-US" sz="1300" dirty="0">
                <a:solidFill>
                  <a:srgbClr val="A9AEB6"/>
                </a:solidFill>
                <a:latin typeface="Helvetica Neue" pitchFamily="34" charset="0"/>
                <a:ea typeface="Helvetica Neue" pitchFamily="34" charset="-122"/>
                <a:cs typeface="Helvetica Neue" pitchFamily="34" charset="-120"/>
              </a:rPr>
              <a:t>38</a:t>
            </a:r>
            <a:endParaRPr lang="de-AT" sz="1300" dirty="0"/>
          </a:p>
        </p:txBody>
      </p:sp>
      <p:sp>
        <p:nvSpPr>
          <p:cNvPr id="28" name="Shape 25"/>
          <p:cNvSpPr/>
          <p:nvPr/>
        </p:nvSpPr>
        <p:spPr>
          <a:xfrm>
            <a:off x="7671816" y="3879669"/>
            <a:ext cx="420624" cy="1332411"/>
          </a:xfrm>
          <a:prstGeom prst="rect">
            <a:avLst/>
          </a:prstGeom>
          <a:solidFill>
            <a:srgbClr val="2F6B63"/>
          </a:solidFill>
          <a:ln/>
        </p:spPr>
      </p:sp>
      <p:sp>
        <p:nvSpPr>
          <p:cNvPr id="29" name="Text 26"/>
          <p:cNvSpPr/>
          <p:nvPr/>
        </p:nvSpPr>
        <p:spPr>
          <a:xfrm>
            <a:off x="7488936" y="3568773"/>
            <a:ext cx="786384" cy="274320"/>
          </a:xfrm>
          <a:prstGeom prst="rect">
            <a:avLst/>
          </a:prstGeom>
          <a:noFill/>
          <a:ln/>
        </p:spPr>
        <p:txBody>
          <a:bodyPr wrap="square" lIns="0" tIns="0" rIns="0" bIns="0" rtlCol="0" anchor="t"/>
          <a:lstStyle/>
          <a:p>
            <a:pPr algn="ctr" indent="0" marL="0">
              <a:buNone/>
            </a:pPr>
            <a:r>
              <a:rPr lang="de-AT" altLang="en-US" sz="1300" b="1" dirty="0">
                <a:solidFill>
                  <a:srgbClr val="FFFFFF"/>
                </a:solidFill>
                <a:latin typeface="Helvetica Neue" pitchFamily="34" charset="0"/>
                <a:ea typeface="Helvetica Neue" pitchFamily="34" charset="-122"/>
                <a:cs typeface="Helvetica Neue" pitchFamily="34" charset="-120"/>
              </a:rPr>
              <a:t>340</a:t>
            </a:r>
            <a:endParaRPr lang="de-AT" sz="1300" dirty="0"/>
          </a:p>
        </p:txBody>
      </p:sp>
      <p:sp>
        <p:nvSpPr>
          <p:cNvPr id="30" name="Text 27"/>
          <p:cNvSpPr/>
          <p:nvPr/>
        </p:nvSpPr>
        <p:spPr>
          <a:xfrm>
            <a:off x="7488936" y="5303520"/>
            <a:ext cx="786384" cy="274320"/>
          </a:xfrm>
          <a:prstGeom prst="rect">
            <a:avLst/>
          </a:prstGeom>
          <a:noFill/>
          <a:ln/>
        </p:spPr>
        <p:txBody>
          <a:bodyPr wrap="square" lIns="0" tIns="0" rIns="0" bIns="0" rtlCol="0" anchor="t"/>
          <a:lstStyle/>
          <a:p>
            <a:pPr algn="ctr" indent="0" marL="0">
              <a:buNone/>
            </a:pPr>
            <a:r>
              <a:rPr lang="de-AT" altLang="en-US" sz="1300" dirty="0">
                <a:solidFill>
                  <a:srgbClr val="A9AEB6"/>
                </a:solidFill>
                <a:latin typeface="Helvetica Neue" pitchFamily="34" charset="0"/>
                <a:ea typeface="Helvetica Neue" pitchFamily="34" charset="-122"/>
                <a:cs typeface="Helvetica Neue" pitchFamily="34" charset="-120"/>
              </a:rPr>
              <a:t>39</a:t>
            </a:r>
            <a:endParaRPr lang="de-AT" sz="1300" dirty="0"/>
          </a:p>
        </p:txBody>
      </p:sp>
      <p:sp>
        <p:nvSpPr>
          <p:cNvPr id="31" name="Shape 28"/>
          <p:cNvSpPr/>
          <p:nvPr/>
        </p:nvSpPr>
        <p:spPr>
          <a:xfrm>
            <a:off x="8293608" y="2637391"/>
            <a:ext cx="420624" cy="2574689"/>
          </a:xfrm>
          <a:prstGeom prst="rect">
            <a:avLst/>
          </a:prstGeom>
          <a:solidFill>
            <a:srgbClr val="5EC4B6"/>
          </a:solidFill>
          <a:ln/>
        </p:spPr>
      </p:sp>
      <p:sp>
        <p:nvSpPr>
          <p:cNvPr id="32" name="Text 29"/>
          <p:cNvSpPr/>
          <p:nvPr/>
        </p:nvSpPr>
        <p:spPr>
          <a:xfrm>
            <a:off x="8110728" y="2326495"/>
            <a:ext cx="786384" cy="274320"/>
          </a:xfrm>
          <a:prstGeom prst="rect">
            <a:avLst/>
          </a:prstGeom>
          <a:noFill/>
          <a:ln/>
        </p:spPr>
        <p:txBody>
          <a:bodyPr wrap="square" lIns="0" tIns="0" rIns="0" bIns="0" rtlCol="0" anchor="t"/>
          <a:lstStyle/>
          <a:p>
            <a:pPr algn="ctr" indent="0" marL="0">
              <a:buNone/>
            </a:pPr>
            <a:r>
              <a:rPr lang="de-AT" altLang="en-US" sz="1300" b="1" dirty="0">
                <a:solidFill>
                  <a:srgbClr val="FFFFFF"/>
                </a:solidFill>
                <a:latin typeface="Helvetica Neue" pitchFamily="34" charset="0"/>
                <a:ea typeface="Helvetica Neue" pitchFamily="34" charset="-122"/>
                <a:cs typeface="Helvetica Neue" pitchFamily="34" charset="-120"/>
              </a:rPr>
              <a:t>657</a:t>
            </a:r>
            <a:endParaRPr lang="de-AT" sz="1300" dirty="0"/>
          </a:p>
        </p:txBody>
      </p:sp>
      <p:sp>
        <p:nvSpPr>
          <p:cNvPr id="33" name="Text 30"/>
          <p:cNvSpPr/>
          <p:nvPr/>
        </p:nvSpPr>
        <p:spPr>
          <a:xfrm>
            <a:off x="8110728" y="5303520"/>
            <a:ext cx="786384" cy="274320"/>
          </a:xfrm>
          <a:prstGeom prst="rect">
            <a:avLst/>
          </a:prstGeom>
          <a:noFill/>
          <a:ln/>
        </p:spPr>
        <p:txBody>
          <a:bodyPr wrap="square" lIns="0" tIns="0" rIns="0" bIns="0" rtlCol="0" anchor="t"/>
          <a:lstStyle/>
          <a:p>
            <a:pPr algn="ctr" indent="0" marL="0">
              <a:buNone/>
            </a:pPr>
            <a:r>
              <a:rPr lang="de-AT" altLang="en-US" sz="1300" dirty="0">
                <a:solidFill>
                  <a:srgbClr val="A9AEB6"/>
                </a:solidFill>
                <a:latin typeface="Helvetica Neue" pitchFamily="34" charset="0"/>
                <a:ea typeface="Helvetica Neue" pitchFamily="34" charset="-122"/>
                <a:cs typeface="Helvetica Neue" pitchFamily="34" charset="-120"/>
              </a:rPr>
              <a:t>40</a:t>
            </a:r>
            <a:endParaRPr lang="de-AT" sz="1300" dirty="0"/>
          </a:p>
        </p:txBody>
      </p:sp>
      <p:sp>
        <p:nvSpPr>
          <p:cNvPr id="34" name="Shape 31"/>
          <p:cNvSpPr/>
          <p:nvPr/>
        </p:nvSpPr>
        <p:spPr>
          <a:xfrm>
            <a:off x="8915400" y="3021439"/>
            <a:ext cx="420624" cy="2190641"/>
          </a:xfrm>
          <a:prstGeom prst="rect">
            <a:avLst/>
          </a:prstGeom>
          <a:solidFill>
            <a:srgbClr val="5EC4B6"/>
          </a:solidFill>
          <a:ln/>
        </p:spPr>
      </p:sp>
      <p:sp>
        <p:nvSpPr>
          <p:cNvPr id="35" name="Text 32"/>
          <p:cNvSpPr/>
          <p:nvPr/>
        </p:nvSpPr>
        <p:spPr>
          <a:xfrm>
            <a:off x="8732520" y="2710543"/>
            <a:ext cx="786384" cy="274320"/>
          </a:xfrm>
          <a:prstGeom prst="rect">
            <a:avLst/>
          </a:prstGeom>
          <a:noFill/>
          <a:ln/>
        </p:spPr>
        <p:txBody>
          <a:bodyPr wrap="square" lIns="0" tIns="0" rIns="0" bIns="0" rtlCol="0" anchor="t"/>
          <a:lstStyle/>
          <a:p>
            <a:pPr algn="ctr" indent="0" marL="0">
              <a:buNone/>
            </a:pPr>
            <a:r>
              <a:rPr lang="de-AT" altLang="en-US" sz="1300" b="1" dirty="0">
                <a:solidFill>
                  <a:srgbClr val="FFFFFF"/>
                </a:solidFill>
                <a:latin typeface="Helvetica Neue" pitchFamily="34" charset="0"/>
                <a:ea typeface="Helvetica Neue" pitchFamily="34" charset="-122"/>
                <a:cs typeface="Helvetica Neue" pitchFamily="34" charset="-120"/>
              </a:rPr>
              <a:t>559</a:t>
            </a:r>
            <a:endParaRPr lang="de-AT" sz="1300" dirty="0"/>
          </a:p>
        </p:txBody>
      </p:sp>
      <p:sp>
        <p:nvSpPr>
          <p:cNvPr id="36" name="Text 33"/>
          <p:cNvSpPr/>
          <p:nvPr/>
        </p:nvSpPr>
        <p:spPr>
          <a:xfrm>
            <a:off x="8732520" y="5303520"/>
            <a:ext cx="786384" cy="274320"/>
          </a:xfrm>
          <a:prstGeom prst="rect">
            <a:avLst/>
          </a:prstGeom>
          <a:noFill/>
          <a:ln/>
        </p:spPr>
        <p:txBody>
          <a:bodyPr wrap="square" lIns="0" tIns="0" rIns="0" bIns="0" rtlCol="0" anchor="t"/>
          <a:lstStyle/>
          <a:p>
            <a:pPr algn="ctr" indent="0" marL="0">
              <a:buNone/>
            </a:pPr>
            <a:r>
              <a:rPr lang="de-AT" altLang="en-US" sz="1300" dirty="0">
                <a:solidFill>
                  <a:srgbClr val="A9AEB6"/>
                </a:solidFill>
                <a:latin typeface="Helvetica Neue" pitchFamily="34" charset="0"/>
                <a:ea typeface="Helvetica Neue" pitchFamily="34" charset="-122"/>
                <a:cs typeface="Helvetica Neue" pitchFamily="34" charset="-120"/>
              </a:rPr>
              <a:t>41</a:t>
            </a:r>
            <a:endParaRPr lang="de-AT" sz="1300" dirty="0"/>
          </a:p>
        </p:txBody>
      </p:sp>
      <p:sp>
        <p:nvSpPr>
          <p:cNvPr id="37" name="Shape 34"/>
          <p:cNvSpPr/>
          <p:nvPr/>
        </p:nvSpPr>
        <p:spPr>
          <a:xfrm>
            <a:off x="9537192" y="3609267"/>
            <a:ext cx="420624" cy="1602813"/>
          </a:xfrm>
          <a:prstGeom prst="rect">
            <a:avLst/>
          </a:prstGeom>
          <a:solidFill>
            <a:srgbClr val="5EC4B6"/>
          </a:solidFill>
          <a:ln/>
        </p:spPr>
      </p:sp>
      <p:sp>
        <p:nvSpPr>
          <p:cNvPr id="38" name="Text 35"/>
          <p:cNvSpPr/>
          <p:nvPr/>
        </p:nvSpPr>
        <p:spPr>
          <a:xfrm>
            <a:off x="9354312" y="3298371"/>
            <a:ext cx="786384" cy="274320"/>
          </a:xfrm>
          <a:prstGeom prst="rect">
            <a:avLst/>
          </a:prstGeom>
          <a:noFill/>
          <a:ln/>
        </p:spPr>
        <p:txBody>
          <a:bodyPr wrap="square" lIns="0" tIns="0" rIns="0" bIns="0" rtlCol="0" anchor="t"/>
          <a:lstStyle/>
          <a:p>
            <a:pPr algn="ctr" indent="0" marL="0">
              <a:buNone/>
            </a:pPr>
            <a:r>
              <a:rPr lang="de-AT" altLang="en-US" sz="1300" b="1" dirty="0">
                <a:solidFill>
                  <a:srgbClr val="FFFFFF"/>
                </a:solidFill>
                <a:latin typeface="Helvetica Neue" pitchFamily="34" charset="0"/>
                <a:ea typeface="Helvetica Neue" pitchFamily="34" charset="-122"/>
                <a:cs typeface="Helvetica Neue" pitchFamily="34" charset="-120"/>
              </a:rPr>
              <a:t>409</a:t>
            </a:r>
            <a:endParaRPr lang="de-AT" sz="1300" dirty="0"/>
          </a:p>
        </p:txBody>
      </p:sp>
      <p:sp>
        <p:nvSpPr>
          <p:cNvPr id="39" name="Text 36"/>
          <p:cNvSpPr/>
          <p:nvPr/>
        </p:nvSpPr>
        <p:spPr>
          <a:xfrm>
            <a:off x="9354312" y="5303520"/>
            <a:ext cx="786384" cy="274320"/>
          </a:xfrm>
          <a:prstGeom prst="rect">
            <a:avLst/>
          </a:prstGeom>
          <a:noFill/>
          <a:ln/>
        </p:spPr>
        <p:txBody>
          <a:bodyPr wrap="square" lIns="0" tIns="0" rIns="0" bIns="0" rtlCol="0" anchor="t"/>
          <a:lstStyle/>
          <a:p>
            <a:pPr algn="ctr" indent="0" marL="0">
              <a:buNone/>
            </a:pPr>
            <a:r>
              <a:rPr lang="de-AT" altLang="en-US" sz="1300" dirty="0">
                <a:solidFill>
                  <a:srgbClr val="A9AEB6"/>
                </a:solidFill>
                <a:latin typeface="Helvetica Neue" pitchFamily="34" charset="0"/>
                <a:ea typeface="Helvetica Neue" pitchFamily="34" charset="-122"/>
                <a:cs typeface="Helvetica Neue" pitchFamily="34" charset="-120"/>
              </a:rPr>
              <a:t>42</a:t>
            </a:r>
            <a:endParaRPr lang="de-AT" sz="1300" dirty="0"/>
          </a:p>
        </p:txBody>
      </p:sp>
      <p:sp>
        <p:nvSpPr>
          <p:cNvPr id="40" name="Shape 37"/>
          <p:cNvSpPr/>
          <p:nvPr/>
        </p:nvSpPr>
        <p:spPr>
          <a:xfrm>
            <a:off x="10158984" y="4161826"/>
            <a:ext cx="420624" cy="1050254"/>
          </a:xfrm>
          <a:prstGeom prst="rect">
            <a:avLst/>
          </a:prstGeom>
          <a:solidFill>
            <a:srgbClr val="5EC4B6"/>
          </a:solidFill>
          <a:ln/>
        </p:spPr>
      </p:sp>
      <p:sp>
        <p:nvSpPr>
          <p:cNvPr id="41" name="Text 38"/>
          <p:cNvSpPr/>
          <p:nvPr/>
        </p:nvSpPr>
        <p:spPr>
          <a:xfrm>
            <a:off x="9976104" y="3850930"/>
            <a:ext cx="786384" cy="274320"/>
          </a:xfrm>
          <a:prstGeom prst="rect">
            <a:avLst/>
          </a:prstGeom>
          <a:noFill/>
          <a:ln/>
        </p:spPr>
        <p:txBody>
          <a:bodyPr wrap="square" lIns="0" tIns="0" rIns="0" bIns="0" rtlCol="0" anchor="t"/>
          <a:lstStyle/>
          <a:p>
            <a:pPr algn="ctr" indent="0" marL="0">
              <a:buNone/>
            </a:pPr>
            <a:r>
              <a:rPr lang="de-AT" altLang="en-US" sz="1300" b="1" dirty="0">
                <a:solidFill>
                  <a:srgbClr val="FFFFFF"/>
                </a:solidFill>
                <a:latin typeface="Helvetica Neue" pitchFamily="34" charset="0"/>
                <a:ea typeface="Helvetica Neue" pitchFamily="34" charset="-122"/>
                <a:cs typeface="Helvetica Neue" pitchFamily="34" charset="-120"/>
              </a:rPr>
              <a:t>268</a:t>
            </a:r>
            <a:endParaRPr lang="de-AT" sz="1300" dirty="0"/>
          </a:p>
        </p:txBody>
      </p:sp>
      <p:sp>
        <p:nvSpPr>
          <p:cNvPr id="42" name="Text 39"/>
          <p:cNvSpPr/>
          <p:nvPr/>
        </p:nvSpPr>
        <p:spPr>
          <a:xfrm>
            <a:off x="9976104" y="5303520"/>
            <a:ext cx="786384" cy="274320"/>
          </a:xfrm>
          <a:prstGeom prst="rect">
            <a:avLst/>
          </a:prstGeom>
          <a:noFill/>
          <a:ln/>
        </p:spPr>
        <p:txBody>
          <a:bodyPr wrap="square" lIns="0" tIns="0" rIns="0" bIns="0" rtlCol="0" anchor="t"/>
          <a:lstStyle/>
          <a:p>
            <a:pPr algn="ctr" indent="0" marL="0">
              <a:buNone/>
            </a:pPr>
            <a:r>
              <a:rPr lang="de-AT" altLang="en-US" sz="1300" dirty="0">
                <a:solidFill>
                  <a:srgbClr val="A9AEB6"/>
                </a:solidFill>
                <a:latin typeface="Helvetica Neue" pitchFamily="34" charset="0"/>
                <a:ea typeface="Helvetica Neue" pitchFamily="34" charset="-122"/>
                <a:cs typeface="Helvetica Neue" pitchFamily="34" charset="-120"/>
              </a:rPr>
              <a:t>43</a:t>
            </a:r>
            <a:endParaRPr lang="de-AT" sz="1300" dirty="0"/>
          </a:p>
        </p:txBody>
      </p:sp>
      <p:sp>
        <p:nvSpPr>
          <p:cNvPr id="43" name="Shape 40"/>
          <p:cNvSpPr/>
          <p:nvPr/>
        </p:nvSpPr>
        <p:spPr>
          <a:xfrm>
            <a:off x="10780776" y="3566160"/>
            <a:ext cx="420624" cy="1645920"/>
          </a:xfrm>
          <a:prstGeom prst="rect">
            <a:avLst/>
          </a:prstGeom>
          <a:solidFill>
            <a:srgbClr val="5EC4B6"/>
          </a:solidFill>
          <a:ln/>
        </p:spPr>
      </p:sp>
      <p:sp>
        <p:nvSpPr>
          <p:cNvPr id="44" name="Text 41"/>
          <p:cNvSpPr/>
          <p:nvPr/>
        </p:nvSpPr>
        <p:spPr>
          <a:xfrm>
            <a:off x="10597896" y="3255264"/>
            <a:ext cx="786384" cy="274320"/>
          </a:xfrm>
          <a:prstGeom prst="rect">
            <a:avLst/>
          </a:prstGeom>
          <a:noFill/>
          <a:ln/>
        </p:spPr>
        <p:txBody>
          <a:bodyPr wrap="square" lIns="0" tIns="0" rIns="0" bIns="0" rtlCol="0" anchor="t"/>
          <a:lstStyle/>
          <a:p>
            <a:pPr algn="ctr" indent="0" marL="0">
              <a:buNone/>
            </a:pPr>
            <a:r>
              <a:rPr lang="de-AT" altLang="en-US" sz="1300" b="1" dirty="0">
                <a:solidFill>
                  <a:srgbClr val="FFFFFF"/>
                </a:solidFill>
                <a:latin typeface="Helvetica Neue" pitchFamily="34" charset="0"/>
                <a:ea typeface="Helvetica Neue" pitchFamily="34" charset="-122"/>
                <a:cs typeface="Helvetica Neue" pitchFamily="34" charset="-120"/>
              </a:rPr>
              <a:t>420</a:t>
            </a:r>
            <a:endParaRPr lang="de-AT" sz="1300" dirty="0"/>
          </a:p>
        </p:txBody>
      </p:sp>
      <p:sp>
        <p:nvSpPr>
          <p:cNvPr id="45" name="Text 42"/>
          <p:cNvSpPr/>
          <p:nvPr/>
        </p:nvSpPr>
        <p:spPr>
          <a:xfrm>
            <a:off x="10597896" y="5303520"/>
            <a:ext cx="786384" cy="274320"/>
          </a:xfrm>
          <a:prstGeom prst="rect">
            <a:avLst/>
          </a:prstGeom>
          <a:noFill/>
          <a:ln/>
        </p:spPr>
        <p:txBody>
          <a:bodyPr wrap="square" lIns="0" tIns="0" rIns="0" bIns="0" rtlCol="0" anchor="t"/>
          <a:lstStyle/>
          <a:p>
            <a:pPr algn="ctr" indent="0" marL="0">
              <a:buNone/>
            </a:pPr>
            <a:r>
              <a:rPr lang="de-AT" altLang="en-US" sz="1300" dirty="0">
                <a:solidFill>
                  <a:srgbClr val="A9AEB6"/>
                </a:solidFill>
                <a:latin typeface="Helvetica Neue" pitchFamily="34" charset="0"/>
                <a:ea typeface="Helvetica Neue" pitchFamily="34" charset="-122"/>
                <a:cs typeface="Helvetica Neue" pitchFamily="34" charset="-120"/>
              </a:rPr>
              <a:t>44</a:t>
            </a:r>
            <a:endParaRPr lang="de-AT" sz="1300" dirty="0"/>
          </a:p>
        </p:txBody>
      </p:sp>
      <p:sp>
        <p:nvSpPr>
          <p:cNvPr id="46" name="Shape 43"/>
          <p:cNvSpPr/>
          <p:nvPr/>
        </p:nvSpPr>
        <p:spPr>
          <a:xfrm>
            <a:off x="685800" y="5212080"/>
            <a:ext cx="10820095" cy="0"/>
          </a:xfrm>
          <a:prstGeom prst="line">
            <a:avLst/>
          </a:prstGeom>
          <a:noFill/>
          <a:ln w="12700">
            <a:solidFill>
              <a:srgbClr val="A9AEB6"/>
            </a:solidFill>
            <a:prstDash val="solid"/>
          </a:ln>
        </p:spPr>
      </p:sp>
      <p:sp>
        <p:nvSpPr>
          <p:cNvPr id="47" name="Text 44"/>
          <p:cNvSpPr/>
          <p:nvPr/>
        </p:nvSpPr>
        <p:spPr>
          <a:xfrm>
            <a:off x="685800" y="5760720"/>
            <a:ext cx="10820095"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Helvetica Neue" pitchFamily="34" charset="0"/>
                <a:ea typeface="Helvetica Neue" pitchFamily="34" charset="-122"/>
                <a:cs typeface="Helvetica Neue" pitchFamily="34" charset="-120"/>
              </a:rPr>
              <a:t>Spitzentag: 29. September mit 143 Agentenstunden an einem einzigen Tag.</a:t>
            </a:r>
            <a:endParaRPr lang="de-AT" sz="1800" dirty="0"/>
          </a:p>
        </p:txBody>
      </p:sp>
      <p:sp>
        <p:nvSpPr>
          <p:cNvPr id="48" name="Text 45"/>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Eigene Auswertung, gleiche Zählung wie vorne. KW 36 = 31.8. bis 6.9., KW 44 = 26.10. bis 1.11. Claude-Protokolle vor August sind gelöscht, darum beginnt die Reihe im August.</a:t>
            </a:r>
            <a:endParaRPr lang="de-AT"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4</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OKTOBER 2026, 4.300 AGENTENLÄUFE NACH ART DER AUFGABE</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400" b="1" dirty="0">
                <a:solidFill>
                  <a:srgbClr val="F5D06A"/>
                </a:solidFill>
                <a:latin typeface="Helvetica Neue" pitchFamily="34" charset="0"/>
                <a:ea typeface="Helvetica Neue" pitchFamily="34" charset="-122"/>
                <a:cs typeface="Helvetica Neue" pitchFamily="34" charset="-120"/>
              </a:rPr>
              <a:t>Was meine Agenten eigentlich gemacht haben</a:t>
            </a:r>
            <a:endParaRPr lang="de-AT" sz="3400" dirty="0"/>
          </a:p>
        </p:txBody>
      </p:sp>
      <p:sp>
        <p:nvSpPr>
          <p:cNvPr id="6" name="Text 4"/>
          <p:cNvSpPr/>
          <p:nvPr/>
        </p:nvSpPr>
        <p:spPr>
          <a:xfrm>
            <a:off x="685800" y="1600200"/>
            <a:ext cx="3383280" cy="384048"/>
          </a:xfrm>
          <a:prstGeom prst="rect">
            <a:avLst/>
          </a:prstGeom>
          <a:noFill/>
          <a:ln/>
        </p:spPr>
        <p:txBody>
          <a:bodyPr wrap="square" lIns="0" tIns="0" rIns="0" bIns="0" rtlCol="0" anchor="ctr"/>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Texte, Konzepte, Dokumente</a:t>
            </a:r>
            <a:endParaRPr lang="de-AT" sz="1700" dirty="0"/>
          </a:p>
        </p:txBody>
      </p:sp>
      <p:sp>
        <p:nvSpPr>
          <p:cNvPr id="7" name="Shape 5"/>
          <p:cNvSpPr/>
          <p:nvPr/>
        </p:nvSpPr>
        <p:spPr>
          <a:xfrm>
            <a:off x="4160520" y="1655064"/>
            <a:ext cx="5120640" cy="292608"/>
          </a:xfrm>
          <a:prstGeom prst="rect">
            <a:avLst/>
          </a:prstGeom>
          <a:solidFill>
            <a:srgbClr val="F5D06A"/>
          </a:solidFill>
          <a:ln/>
        </p:spPr>
      </p:sp>
      <p:sp>
        <p:nvSpPr>
          <p:cNvPr id="8" name="Text 6"/>
          <p:cNvSpPr/>
          <p:nvPr/>
        </p:nvSpPr>
        <p:spPr>
          <a:xfrm>
            <a:off x="9372600" y="1600200"/>
            <a:ext cx="1188720" cy="384048"/>
          </a:xfrm>
          <a:prstGeom prst="rect">
            <a:avLst/>
          </a:prstGeom>
          <a:noFill/>
          <a:ln/>
        </p:spPr>
        <p:txBody>
          <a:bodyPr wrap="square" lIns="0" tIns="0" rIns="0" bIns="0" rtlCol="0" anchor="ctr"/>
          <a:lstStyle/>
          <a:p>
            <a:pPr indent="0" marL="0">
              <a:buNone/>
            </a:pPr>
            <a:r>
              <a:rPr lang="de-AT" altLang="en-US" sz="1500" b="1" dirty="0">
                <a:solidFill>
                  <a:srgbClr val="FFFFFF"/>
                </a:solidFill>
                <a:latin typeface="Menlo" pitchFamily="34" charset="0"/>
                <a:ea typeface="Menlo" pitchFamily="34" charset="-122"/>
                <a:cs typeface="Menlo" pitchFamily="34" charset="-120"/>
              </a:rPr>
              <a:t>450 Std.</a:t>
            </a:r>
            <a:endParaRPr lang="de-AT" sz="1500" dirty="0"/>
          </a:p>
        </p:txBody>
      </p:sp>
      <p:sp>
        <p:nvSpPr>
          <p:cNvPr id="9" name="Text 7"/>
          <p:cNvSpPr/>
          <p:nvPr/>
        </p:nvSpPr>
        <p:spPr>
          <a:xfrm>
            <a:off x="10561320" y="1600200"/>
            <a:ext cx="1280160" cy="384048"/>
          </a:xfrm>
          <a:prstGeom prst="rect">
            <a:avLst/>
          </a:prstGeom>
          <a:noFill/>
          <a:ln/>
        </p:spPr>
        <p:txBody>
          <a:bodyPr wrap="square" lIns="0" tIns="0" rIns="0" bIns="0" rtlCol="0" anchor="ctr"/>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856 Läufe</a:t>
            </a:r>
            <a:endParaRPr lang="de-AT" sz="1200" dirty="0"/>
          </a:p>
        </p:txBody>
      </p:sp>
      <p:sp>
        <p:nvSpPr>
          <p:cNvPr id="10" name="Text 8"/>
          <p:cNvSpPr/>
          <p:nvPr/>
        </p:nvSpPr>
        <p:spPr>
          <a:xfrm>
            <a:off x="685800" y="2148840"/>
            <a:ext cx="3383280" cy="384048"/>
          </a:xfrm>
          <a:prstGeom prst="rect">
            <a:avLst/>
          </a:prstGeom>
          <a:noFill/>
          <a:ln/>
        </p:spPr>
        <p:txBody>
          <a:bodyPr wrap="square" lIns="0" tIns="0" rIns="0" bIns="0" rtlCol="0" anchor="ctr"/>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Bilder, Filme, Ton</a:t>
            </a:r>
            <a:endParaRPr lang="de-AT" sz="1700" dirty="0"/>
          </a:p>
        </p:txBody>
      </p:sp>
      <p:sp>
        <p:nvSpPr>
          <p:cNvPr id="11" name="Shape 9"/>
          <p:cNvSpPr/>
          <p:nvPr/>
        </p:nvSpPr>
        <p:spPr>
          <a:xfrm>
            <a:off x="4160520" y="2203704"/>
            <a:ext cx="4528922" cy="292608"/>
          </a:xfrm>
          <a:prstGeom prst="rect">
            <a:avLst/>
          </a:prstGeom>
          <a:solidFill>
            <a:srgbClr val="F5D06A"/>
          </a:solidFill>
          <a:ln/>
        </p:spPr>
      </p:sp>
      <p:sp>
        <p:nvSpPr>
          <p:cNvPr id="12" name="Text 10"/>
          <p:cNvSpPr/>
          <p:nvPr/>
        </p:nvSpPr>
        <p:spPr>
          <a:xfrm>
            <a:off x="8780882" y="2148840"/>
            <a:ext cx="1188720" cy="384048"/>
          </a:xfrm>
          <a:prstGeom prst="rect">
            <a:avLst/>
          </a:prstGeom>
          <a:noFill/>
          <a:ln/>
        </p:spPr>
        <p:txBody>
          <a:bodyPr wrap="square" lIns="0" tIns="0" rIns="0" bIns="0" rtlCol="0" anchor="ctr"/>
          <a:lstStyle/>
          <a:p>
            <a:pPr indent="0" marL="0">
              <a:buNone/>
            </a:pPr>
            <a:r>
              <a:rPr lang="de-AT" altLang="en-US" sz="1500" b="1" dirty="0">
                <a:solidFill>
                  <a:srgbClr val="FFFFFF"/>
                </a:solidFill>
                <a:latin typeface="Menlo" pitchFamily="34" charset="0"/>
                <a:ea typeface="Menlo" pitchFamily="34" charset="-122"/>
                <a:cs typeface="Menlo" pitchFamily="34" charset="-120"/>
              </a:rPr>
              <a:t>398 Std.</a:t>
            </a:r>
            <a:endParaRPr lang="de-AT" sz="1500" dirty="0"/>
          </a:p>
        </p:txBody>
      </p:sp>
      <p:sp>
        <p:nvSpPr>
          <p:cNvPr id="13" name="Text 11"/>
          <p:cNvSpPr/>
          <p:nvPr/>
        </p:nvSpPr>
        <p:spPr>
          <a:xfrm>
            <a:off x="9969602" y="2148840"/>
            <a:ext cx="1280160" cy="384048"/>
          </a:xfrm>
          <a:prstGeom prst="rect">
            <a:avLst/>
          </a:prstGeom>
          <a:noFill/>
          <a:ln/>
        </p:spPr>
        <p:txBody>
          <a:bodyPr wrap="square" lIns="0" tIns="0" rIns="0" bIns="0" rtlCol="0" anchor="ctr"/>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1.889 Läufe</a:t>
            </a:r>
            <a:endParaRPr lang="de-AT" sz="1200" dirty="0"/>
          </a:p>
        </p:txBody>
      </p:sp>
      <p:sp>
        <p:nvSpPr>
          <p:cNvPr id="14" name="Text 12"/>
          <p:cNvSpPr/>
          <p:nvPr/>
        </p:nvSpPr>
        <p:spPr>
          <a:xfrm>
            <a:off x="685800" y="2697480"/>
            <a:ext cx="3383280" cy="384048"/>
          </a:xfrm>
          <a:prstGeom prst="rect">
            <a:avLst/>
          </a:prstGeom>
          <a:noFill/>
          <a:ln/>
        </p:spPr>
        <p:txBody>
          <a:bodyPr wrap="square" lIns="0" tIns="0" rIns="0" bIns="0" rtlCol="0" anchor="ctr"/>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Software bauen und ausliefern</a:t>
            </a:r>
            <a:endParaRPr lang="de-AT" sz="1700" dirty="0"/>
          </a:p>
        </p:txBody>
      </p:sp>
      <p:sp>
        <p:nvSpPr>
          <p:cNvPr id="15" name="Shape 13"/>
          <p:cNvSpPr/>
          <p:nvPr/>
        </p:nvSpPr>
        <p:spPr>
          <a:xfrm>
            <a:off x="4160520" y="2752344"/>
            <a:ext cx="3903066" cy="292608"/>
          </a:xfrm>
          <a:prstGeom prst="rect">
            <a:avLst/>
          </a:prstGeom>
          <a:solidFill>
            <a:srgbClr val="F5D06A"/>
          </a:solidFill>
          <a:ln/>
        </p:spPr>
      </p:sp>
      <p:sp>
        <p:nvSpPr>
          <p:cNvPr id="16" name="Text 14"/>
          <p:cNvSpPr/>
          <p:nvPr/>
        </p:nvSpPr>
        <p:spPr>
          <a:xfrm>
            <a:off x="8155026" y="2697480"/>
            <a:ext cx="1188720" cy="384048"/>
          </a:xfrm>
          <a:prstGeom prst="rect">
            <a:avLst/>
          </a:prstGeom>
          <a:noFill/>
          <a:ln/>
        </p:spPr>
        <p:txBody>
          <a:bodyPr wrap="square" lIns="0" tIns="0" rIns="0" bIns="0" rtlCol="0" anchor="ctr"/>
          <a:lstStyle/>
          <a:p>
            <a:pPr indent="0" marL="0">
              <a:buNone/>
            </a:pPr>
            <a:r>
              <a:rPr lang="de-AT" altLang="en-US" sz="1500" b="1" dirty="0">
                <a:solidFill>
                  <a:srgbClr val="FFFFFF"/>
                </a:solidFill>
                <a:latin typeface="Menlo" pitchFamily="34" charset="0"/>
                <a:ea typeface="Menlo" pitchFamily="34" charset="-122"/>
                <a:cs typeface="Menlo" pitchFamily="34" charset="-120"/>
              </a:rPr>
              <a:t>343 Std.</a:t>
            </a:r>
            <a:endParaRPr lang="de-AT" sz="1500" dirty="0"/>
          </a:p>
        </p:txBody>
      </p:sp>
      <p:sp>
        <p:nvSpPr>
          <p:cNvPr id="17" name="Text 15"/>
          <p:cNvSpPr/>
          <p:nvPr/>
        </p:nvSpPr>
        <p:spPr>
          <a:xfrm>
            <a:off x="9343746" y="2697480"/>
            <a:ext cx="1280160" cy="384048"/>
          </a:xfrm>
          <a:prstGeom prst="rect">
            <a:avLst/>
          </a:prstGeom>
          <a:noFill/>
          <a:ln/>
        </p:spPr>
        <p:txBody>
          <a:bodyPr wrap="square" lIns="0" tIns="0" rIns="0" bIns="0" rtlCol="0" anchor="ctr"/>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480 Läufe</a:t>
            </a:r>
            <a:endParaRPr lang="de-AT" sz="1200" dirty="0"/>
          </a:p>
        </p:txBody>
      </p:sp>
      <p:sp>
        <p:nvSpPr>
          <p:cNvPr id="18" name="Text 16"/>
          <p:cNvSpPr/>
          <p:nvPr/>
        </p:nvSpPr>
        <p:spPr>
          <a:xfrm>
            <a:off x="685800" y="3246120"/>
            <a:ext cx="3383280" cy="384048"/>
          </a:xfrm>
          <a:prstGeom prst="rect">
            <a:avLst/>
          </a:prstGeom>
          <a:noFill/>
          <a:ln/>
        </p:spPr>
        <p:txBody>
          <a:bodyPr wrap="square" lIns="0" tIns="0" rIns="0" bIns="0" rtlCol="0" anchor="ctr"/>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Prüfen, Testen, Review</a:t>
            </a:r>
            <a:endParaRPr lang="de-AT" sz="1700" dirty="0"/>
          </a:p>
        </p:txBody>
      </p:sp>
      <p:sp>
        <p:nvSpPr>
          <p:cNvPr id="19" name="Shape 17"/>
          <p:cNvSpPr/>
          <p:nvPr/>
        </p:nvSpPr>
        <p:spPr>
          <a:xfrm>
            <a:off x="4160520" y="3300984"/>
            <a:ext cx="1900326" cy="292608"/>
          </a:xfrm>
          <a:prstGeom prst="rect">
            <a:avLst/>
          </a:prstGeom>
          <a:solidFill>
            <a:srgbClr val="5EC4B6"/>
          </a:solidFill>
          <a:ln/>
        </p:spPr>
      </p:sp>
      <p:sp>
        <p:nvSpPr>
          <p:cNvPr id="20" name="Text 18"/>
          <p:cNvSpPr/>
          <p:nvPr/>
        </p:nvSpPr>
        <p:spPr>
          <a:xfrm>
            <a:off x="6152286" y="3246120"/>
            <a:ext cx="1188720" cy="384048"/>
          </a:xfrm>
          <a:prstGeom prst="rect">
            <a:avLst/>
          </a:prstGeom>
          <a:noFill/>
          <a:ln/>
        </p:spPr>
        <p:txBody>
          <a:bodyPr wrap="square" lIns="0" tIns="0" rIns="0" bIns="0" rtlCol="0" anchor="ctr"/>
          <a:lstStyle/>
          <a:p>
            <a:pPr indent="0" marL="0">
              <a:buNone/>
            </a:pPr>
            <a:r>
              <a:rPr lang="de-AT" altLang="en-US" sz="1500" b="1" dirty="0">
                <a:solidFill>
                  <a:srgbClr val="FFFFFF"/>
                </a:solidFill>
                <a:latin typeface="Menlo" pitchFamily="34" charset="0"/>
                <a:ea typeface="Menlo" pitchFamily="34" charset="-122"/>
                <a:cs typeface="Menlo" pitchFamily="34" charset="-120"/>
              </a:rPr>
              <a:t>167 Std.</a:t>
            </a:r>
            <a:endParaRPr lang="de-AT" sz="1500" dirty="0"/>
          </a:p>
        </p:txBody>
      </p:sp>
      <p:sp>
        <p:nvSpPr>
          <p:cNvPr id="21" name="Text 19"/>
          <p:cNvSpPr/>
          <p:nvPr/>
        </p:nvSpPr>
        <p:spPr>
          <a:xfrm>
            <a:off x="7341006" y="3246120"/>
            <a:ext cx="1280160" cy="384048"/>
          </a:xfrm>
          <a:prstGeom prst="rect">
            <a:avLst/>
          </a:prstGeom>
          <a:noFill/>
          <a:ln/>
        </p:spPr>
        <p:txBody>
          <a:bodyPr wrap="square" lIns="0" tIns="0" rIns="0" bIns="0" rtlCol="0" anchor="ctr"/>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407 Läufe</a:t>
            </a:r>
            <a:endParaRPr lang="de-AT" sz="1200" dirty="0"/>
          </a:p>
        </p:txBody>
      </p:sp>
      <p:sp>
        <p:nvSpPr>
          <p:cNvPr id="22" name="Text 20"/>
          <p:cNvSpPr/>
          <p:nvPr/>
        </p:nvSpPr>
        <p:spPr>
          <a:xfrm>
            <a:off x="685800" y="3794760"/>
            <a:ext cx="3383280" cy="384048"/>
          </a:xfrm>
          <a:prstGeom prst="rect">
            <a:avLst/>
          </a:prstGeom>
          <a:noFill/>
          <a:ln/>
        </p:spPr>
        <p:txBody>
          <a:bodyPr wrap="square" lIns="0" tIns="0" rIns="0" bIns="0" rtlCol="0" anchor="ctr"/>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E-Mail und Verwaltung</a:t>
            </a:r>
            <a:endParaRPr lang="de-AT" sz="1700" dirty="0"/>
          </a:p>
        </p:txBody>
      </p:sp>
      <p:sp>
        <p:nvSpPr>
          <p:cNvPr id="23" name="Shape 21"/>
          <p:cNvSpPr/>
          <p:nvPr/>
        </p:nvSpPr>
        <p:spPr>
          <a:xfrm>
            <a:off x="4160520" y="3849624"/>
            <a:ext cx="1649984" cy="292608"/>
          </a:xfrm>
          <a:prstGeom prst="rect">
            <a:avLst/>
          </a:prstGeom>
          <a:solidFill>
            <a:srgbClr val="5EC4B6"/>
          </a:solidFill>
          <a:ln/>
        </p:spPr>
      </p:sp>
      <p:sp>
        <p:nvSpPr>
          <p:cNvPr id="24" name="Text 22"/>
          <p:cNvSpPr/>
          <p:nvPr/>
        </p:nvSpPr>
        <p:spPr>
          <a:xfrm>
            <a:off x="5901944" y="3794760"/>
            <a:ext cx="1188720" cy="384048"/>
          </a:xfrm>
          <a:prstGeom prst="rect">
            <a:avLst/>
          </a:prstGeom>
          <a:noFill/>
          <a:ln/>
        </p:spPr>
        <p:txBody>
          <a:bodyPr wrap="square" lIns="0" tIns="0" rIns="0" bIns="0" rtlCol="0" anchor="ctr"/>
          <a:lstStyle/>
          <a:p>
            <a:pPr indent="0" marL="0">
              <a:buNone/>
            </a:pPr>
            <a:r>
              <a:rPr lang="de-AT" altLang="en-US" sz="1500" b="1" dirty="0">
                <a:solidFill>
                  <a:srgbClr val="FFFFFF"/>
                </a:solidFill>
                <a:latin typeface="Menlo" pitchFamily="34" charset="0"/>
                <a:ea typeface="Menlo" pitchFamily="34" charset="-122"/>
                <a:cs typeface="Menlo" pitchFamily="34" charset="-120"/>
              </a:rPr>
              <a:t>145 Std.</a:t>
            </a:r>
            <a:endParaRPr lang="de-AT" sz="1500" dirty="0"/>
          </a:p>
        </p:txBody>
      </p:sp>
      <p:sp>
        <p:nvSpPr>
          <p:cNvPr id="25" name="Text 23"/>
          <p:cNvSpPr/>
          <p:nvPr/>
        </p:nvSpPr>
        <p:spPr>
          <a:xfrm>
            <a:off x="7090664" y="3794760"/>
            <a:ext cx="1280160" cy="384048"/>
          </a:xfrm>
          <a:prstGeom prst="rect">
            <a:avLst/>
          </a:prstGeom>
          <a:noFill/>
          <a:ln/>
        </p:spPr>
        <p:txBody>
          <a:bodyPr wrap="square" lIns="0" tIns="0" rIns="0" bIns="0" rtlCol="0" anchor="ctr"/>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117 Läufe</a:t>
            </a:r>
            <a:endParaRPr lang="de-AT" sz="1200" dirty="0"/>
          </a:p>
        </p:txBody>
      </p:sp>
      <p:sp>
        <p:nvSpPr>
          <p:cNvPr id="26" name="Text 24"/>
          <p:cNvSpPr/>
          <p:nvPr/>
        </p:nvSpPr>
        <p:spPr>
          <a:xfrm>
            <a:off x="685800" y="4343400"/>
            <a:ext cx="3383280" cy="384048"/>
          </a:xfrm>
          <a:prstGeom prst="rect">
            <a:avLst/>
          </a:prstGeom>
          <a:noFill/>
          <a:ln/>
        </p:spPr>
        <p:txBody>
          <a:bodyPr wrap="square" lIns="0" tIns="0" rIns="0" bIns="0" rtlCol="0" anchor="ctr"/>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Recherche und Analyse</a:t>
            </a:r>
            <a:endParaRPr lang="de-AT" sz="1700" dirty="0"/>
          </a:p>
        </p:txBody>
      </p:sp>
      <p:sp>
        <p:nvSpPr>
          <p:cNvPr id="27" name="Shape 25"/>
          <p:cNvSpPr/>
          <p:nvPr/>
        </p:nvSpPr>
        <p:spPr>
          <a:xfrm>
            <a:off x="4160520" y="4398264"/>
            <a:ext cx="864819" cy="292608"/>
          </a:xfrm>
          <a:prstGeom prst="rect">
            <a:avLst/>
          </a:prstGeom>
          <a:solidFill>
            <a:srgbClr val="5EC4B6"/>
          </a:solidFill>
          <a:ln/>
        </p:spPr>
      </p:sp>
      <p:sp>
        <p:nvSpPr>
          <p:cNvPr id="28" name="Text 26"/>
          <p:cNvSpPr/>
          <p:nvPr/>
        </p:nvSpPr>
        <p:spPr>
          <a:xfrm>
            <a:off x="5116779" y="4343400"/>
            <a:ext cx="1188720" cy="384048"/>
          </a:xfrm>
          <a:prstGeom prst="rect">
            <a:avLst/>
          </a:prstGeom>
          <a:noFill/>
          <a:ln/>
        </p:spPr>
        <p:txBody>
          <a:bodyPr wrap="square" lIns="0" tIns="0" rIns="0" bIns="0" rtlCol="0" anchor="ctr"/>
          <a:lstStyle/>
          <a:p>
            <a:pPr indent="0" marL="0">
              <a:buNone/>
            </a:pPr>
            <a:r>
              <a:rPr lang="de-AT" altLang="en-US" sz="1500" b="1" dirty="0">
                <a:solidFill>
                  <a:srgbClr val="FFFFFF"/>
                </a:solidFill>
                <a:latin typeface="Menlo" pitchFamily="34" charset="0"/>
                <a:ea typeface="Menlo" pitchFamily="34" charset="-122"/>
                <a:cs typeface="Menlo" pitchFamily="34" charset="-120"/>
              </a:rPr>
              <a:t>76 Std.</a:t>
            </a:r>
            <a:endParaRPr lang="de-AT" sz="1500" dirty="0"/>
          </a:p>
        </p:txBody>
      </p:sp>
      <p:sp>
        <p:nvSpPr>
          <p:cNvPr id="29" name="Text 27"/>
          <p:cNvSpPr/>
          <p:nvPr/>
        </p:nvSpPr>
        <p:spPr>
          <a:xfrm>
            <a:off x="6305499" y="4343400"/>
            <a:ext cx="1280160" cy="384048"/>
          </a:xfrm>
          <a:prstGeom prst="rect">
            <a:avLst/>
          </a:prstGeom>
          <a:noFill/>
          <a:ln/>
        </p:spPr>
        <p:txBody>
          <a:bodyPr wrap="square" lIns="0" tIns="0" rIns="0" bIns="0" rtlCol="0" anchor="ctr"/>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176 Läufe</a:t>
            </a:r>
            <a:endParaRPr lang="de-AT" sz="1200" dirty="0"/>
          </a:p>
        </p:txBody>
      </p:sp>
      <p:sp>
        <p:nvSpPr>
          <p:cNvPr id="30" name="Text 28"/>
          <p:cNvSpPr/>
          <p:nvPr/>
        </p:nvSpPr>
        <p:spPr>
          <a:xfrm>
            <a:off x="685800" y="4892040"/>
            <a:ext cx="3383280" cy="384048"/>
          </a:xfrm>
          <a:prstGeom prst="rect">
            <a:avLst/>
          </a:prstGeom>
          <a:noFill/>
          <a:ln/>
        </p:spPr>
        <p:txBody>
          <a:bodyPr wrap="square" lIns="0" tIns="0" rIns="0" bIns="0" rtlCol="0" anchor="ctr"/>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Gemischte Aufträge</a:t>
            </a:r>
            <a:endParaRPr lang="de-AT" sz="1700" dirty="0"/>
          </a:p>
        </p:txBody>
      </p:sp>
      <p:sp>
        <p:nvSpPr>
          <p:cNvPr id="31" name="Shape 29"/>
          <p:cNvSpPr/>
          <p:nvPr/>
        </p:nvSpPr>
        <p:spPr>
          <a:xfrm>
            <a:off x="4160520" y="4946904"/>
            <a:ext cx="3925824" cy="292608"/>
          </a:xfrm>
          <a:prstGeom prst="rect">
            <a:avLst/>
          </a:prstGeom>
          <a:solidFill>
            <a:srgbClr val="4A4F57"/>
          </a:solidFill>
          <a:ln/>
        </p:spPr>
      </p:sp>
      <p:sp>
        <p:nvSpPr>
          <p:cNvPr id="32" name="Text 30"/>
          <p:cNvSpPr/>
          <p:nvPr/>
        </p:nvSpPr>
        <p:spPr>
          <a:xfrm>
            <a:off x="8177784" y="4892040"/>
            <a:ext cx="1188720" cy="384048"/>
          </a:xfrm>
          <a:prstGeom prst="rect">
            <a:avLst/>
          </a:prstGeom>
          <a:noFill/>
          <a:ln/>
        </p:spPr>
        <p:txBody>
          <a:bodyPr wrap="square" lIns="0" tIns="0" rIns="0" bIns="0" rtlCol="0" anchor="ctr"/>
          <a:lstStyle/>
          <a:p>
            <a:pPr indent="0" marL="0">
              <a:buNone/>
            </a:pPr>
            <a:r>
              <a:rPr lang="de-AT" altLang="en-US" sz="1500" b="1" dirty="0">
                <a:solidFill>
                  <a:srgbClr val="FFFFFF"/>
                </a:solidFill>
                <a:latin typeface="Menlo" pitchFamily="34" charset="0"/>
                <a:ea typeface="Menlo" pitchFamily="34" charset="-122"/>
                <a:cs typeface="Menlo" pitchFamily="34" charset="-120"/>
              </a:rPr>
              <a:t>345 Std.</a:t>
            </a:r>
            <a:endParaRPr lang="de-AT" sz="1500" dirty="0"/>
          </a:p>
        </p:txBody>
      </p:sp>
      <p:sp>
        <p:nvSpPr>
          <p:cNvPr id="33" name="Text 31"/>
          <p:cNvSpPr/>
          <p:nvPr/>
        </p:nvSpPr>
        <p:spPr>
          <a:xfrm>
            <a:off x="9366504" y="4892040"/>
            <a:ext cx="1280160" cy="384048"/>
          </a:xfrm>
          <a:prstGeom prst="rect">
            <a:avLst/>
          </a:prstGeom>
          <a:noFill/>
          <a:ln/>
        </p:spPr>
        <p:txBody>
          <a:bodyPr wrap="square" lIns="0" tIns="0" rIns="0" bIns="0" rtlCol="0" anchor="ctr"/>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284 Läufe</a:t>
            </a:r>
            <a:endParaRPr lang="de-AT" sz="1200" dirty="0"/>
          </a:p>
        </p:txBody>
      </p:sp>
      <p:sp>
        <p:nvSpPr>
          <p:cNvPr id="34" name="Shape 32"/>
          <p:cNvSpPr/>
          <p:nvPr/>
        </p:nvSpPr>
        <p:spPr>
          <a:xfrm>
            <a:off x="685800" y="5532120"/>
            <a:ext cx="10820095" cy="0"/>
          </a:xfrm>
          <a:prstGeom prst="line">
            <a:avLst/>
          </a:prstGeom>
          <a:noFill/>
          <a:ln w="12700">
            <a:solidFill>
              <a:srgbClr val="2E3238"/>
            </a:solidFill>
            <a:prstDash val="solid"/>
          </a:ln>
        </p:spPr>
      </p:sp>
      <p:sp>
        <p:nvSpPr>
          <p:cNvPr id="35" name="Text 33"/>
          <p:cNvSpPr/>
          <p:nvPr/>
        </p:nvSpPr>
        <p:spPr>
          <a:xfrm>
            <a:off x="685800" y="5669280"/>
            <a:ext cx="10820095" cy="365760"/>
          </a:xfrm>
          <a:prstGeom prst="rect">
            <a:avLst/>
          </a:prstGeom>
          <a:noFill/>
          <a:ln/>
        </p:spPr>
        <p:txBody>
          <a:bodyPr wrap="square" lIns="0" tIns="0" rIns="0" bIns="0" rtlCol="0" anchor="t"/>
          <a:lstStyle/>
          <a:p>
            <a:pPr indent="0" marL="0">
              <a:buNone/>
            </a:pPr>
            <a:r>
              <a:rPr lang="de-AT" altLang="en-US" sz="1600" dirty="0">
                <a:solidFill>
                  <a:srgbClr val="FFFFFF"/>
                </a:solidFill>
                <a:latin typeface="Helvetica Neue" pitchFamily="34" charset="0"/>
                <a:ea typeface="Helvetica Neue" pitchFamily="34" charset="-122"/>
                <a:cs typeface="Helvetica Neue" pitchFamily="34" charset="-120"/>
              </a:rPr>
              <a:t>Nach Projekt: Heureka und Paideia 40 %, YMAD 24 %, Upstrive 15 %, Inspired 4 %, Stu 3 %, Uni 3 %, E-Mail 3 %</a:t>
            </a:r>
            <a:endParaRPr lang="de-AT" sz="1600" dirty="0"/>
          </a:p>
        </p:txBody>
      </p:sp>
      <p:sp>
        <p:nvSpPr>
          <p:cNvPr id="36" name="Text 34"/>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Eigene Auswertung, Aufträge grob nach Stichworten sortiert. Konten im Oktober: Claude Hauptprofil 30 %, Claude Privat 25 %, Codex 25 %, YMAD 14 %, Inspired 6 %.</a:t>
            </a:r>
            <a:endParaRPr lang="de-AT"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5</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AUS MEINEN PROTOKOLLEN IM OKTOBER</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Was mich selbst beeindruckt hat</a:t>
            </a:r>
            <a:endParaRPr lang="de-AT" sz="3800" dirty="0"/>
          </a:p>
        </p:txBody>
      </p:sp>
      <p:sp>
        <p:nvSpPr>
          <p:cNvPr id="6" name="Text 4"/>
          <p:cNvSpPr/>
          <p:nvPr/>
        </p:nvSpPr>
        <p:spPr>
          <a:xfrm>
            <a:off x="685800" y="1499616"/>
            <a:ext cx="2103120" cy="548640"/>
          </a:xfrm>
          <a:prstGeom prst="rect">
            <a:avLst/>
          </a:prstGeom>
          <a:noFill/>
          <a:ln/>
        </p:spPr>
        <p:txBody>
          <a:bodyPr wrap="square" lIns="0" tIns="0" rIns="0" bIns="0" rtlCol="0" anchor="ctr"/>
          <a:lstStyle/>
          <a:p>
            <a:pPr indent="0" marL="0">
              <a:buNone/>
            </a:pPr>
            <a:r>
              <a:rPr lang="de-AT" altLang="en-US" sz="3200" b="1" dirty="0">
                <a:solidFill>
                  <a:srgbClr val="F5D06A"/>
                </a:solidFill>
                <a:latin typeface="Helvetica Neue" pitchFamily="34" charset="0"/>
                <a:ea typeface="Helvetica Neue" pitchFamily="34" charset="-122"/>
                <a:cs typeface="Helvetica Neue" pitchFamily="34" charset="-120"/>
              </a:rPr>
              <a:t>203 Std.</a:t>
            </a:r>
            <a:endParaRPr lang="de-AT" sz="3200" dirty="0"/>
          </a:p>
        </p:txBody>
      </p:sp>
      <p:sp>
        <p:nvSpPr>
          <p:cNvPr id="7" name="Text 5"/>
          <p:cNvSpPr/>
          <p:nvPr/>
        </p:nvSpPr>
        <p:spPr>
          <a:xfrm>
            <a:off x="2971800" y="1536192"/>
            <a:ext cx="6035040" cy="384048"/>
          </a:xfrm>
          <a:prstGeom prst="rect">
            <a:avLst/>
          </a:prstGeom>
          <a:noFill/>
          <a:ln/>
        </p:spPr>
        <p:txBody>
          <a:bodyPr wrap="square" lIns="0" tIns="0" rIns="0" bIns="0" rtlCol="0" anchor="t"/>
          <a:lstStyle/>
          <a:p>
            <a:pPr indent="0" marL="0">
              <a:buNone/>
            </a:pPr>
            <a:r>
              <a:rPr lang="de-AT" altLang="en-US" sz="2000" b="1" dirty="0">
                <a:solidFill>
                  <a:srgbClr val="FFFFFF"/>
                </a:solidFill>
                <a:latin typeface="Helvetica Neue" pitchFamily="34" charset="0"/>
                <a:ea typeface="Helvetica Neue" pitchFamily="34" charset="-122"/>
                <a:cs typeface="Helvetica Neue" pitchFamily="34" charset="-120"/>
              </a:rPr>
              <a:t>Ein Auftrag an Codex, neun Agenten, vier Tage</a:t>
            </a:r>
            <a:endParaRPr lang="de-AT" sz="2000" dirty="0"/>
          </a:p>
        </p:txBody>
      </p:sp>
      <p:sp>
        <p:nvSpPr>
          <p:cNvPr id="8" name="Text 6"/>
          <p:cNvSpPr/>
          <p:nvPr/>
        </p:nvSpPr>
        <p:spPr>
          <a:xfrm>
            <a:off x="2971800" y="1920240"/>
            <a:ext cx="6035040"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Heureka-Schulbildschirm, 1. bis 4.10.; Subagenten Erdos, Bacon, Faraday</a:t>
            </a:r>
            <a:endParaRPr lang="de-AT" sz="1300" dirty="0"/>
          </a:p>
        </p:txBody>
      </p:sp>
      <p:sp>
        <p:nvSpPr>
          <p:cNvPr id="9" name="Text 7"/>
          <p:cNvSpPr/>
          <p:nvPr/>
        </p:nvSpPr>
        <p:spPr>
          <a:xfrm>
            <a:off x="685800" y="2395728"/>
            <a:ext cx="2103120" cy="548640"/>
          </a:xfrm>
          <a:prstGeom prst="rect">
            <a:avLst/>
          </a:prstGeom>
          <a:noFill/>
          <a:ln/>
        </p:spPr>
        <p:txBody>
          <a:bodyPr wrap="square" lIns="0" tIns="0" rIns="0" bIns="0" rtlCol="0" anchor="ctr"/>
          <a:lstStyle/>
          <a:p>
            <a:pPr indent="0" marL="0">
              <a:buNone/>
            </a:pPr>
            <a:r>
              <a:rPr lang="de-AT" altLang="en-US" sz="3200" b="1" dirty="0">
                <a:solidFill>
                  <a:srgbClr val="F5D06A"/>
                </a:solidFill>
                <a:latin typeface="Helvetica Neue" pitchFamily="34" charset="0"/>
                <a:ea typeface="Helvetica Neue" pitchFamily="34" charset="-122"/>
                <a:cs typeface="Helvetica Neue" pitchFamily="34" charset="-120"/>
              </a:rPr>
              <a:t>443</a:t>
            </a:r>
            <a:endParaRPr lang="de-AT" sz="3200" dirty="0"/>
          </a:p>
        </p:txBody>
      </p:sp>
      <p:sp>
        <p:nvSpPr>
          <p:cNvPr id="10" name="Text 8"/>
          <p:cNvSpPr/>
          <p:nvPr/>
        </p:nvSpPr>
        <p:spPr>
          <a:xfrm>
            <a:off x="2971800" y="2432304"/>
            <a:ext cx="6035040" cy="384048"/>
          </a:xfrm>
          <a:prstGeom prst="rect">
            <a:avLst/>
          </a:prstGeom>
          <a:noFill/>
          <a:ln/>
        </p:spPr>
        <p:txBody>
          <a:bodyPr wrap="square" lIns="0" tIns="0" rIns="0" bIns="0" rtlCol="0" anchor="t"/>
          <a:lstStyle/>
          <a:p>
            <a:pPr indent="0" marL="0">
              <a:buNone/>
            </a:pPr>
            <a:r>
              <a:rPr lang="de-AT" altLang="en-US" sz="2000" b="1" dirty="0">
                <a:solidFill>
                  <a:srgbClr val="FFFFFF"/>
                </a:solidFill>
                <a:latin typeface="Helvetica Neue" pitchFamily="34" charset="0"/>
                <a:ea typeface="Helvetica Neue" pitchFamily="34" charset="-122"/>
                <a:cs typeface="Helvetica Neue" pitchFamily="34" charset="-120"/>
              </a:rPr>
              <a:t>Subagenten in einer einzigen Sitzung</a:t>
            </a:r>
            <a:endParaRPr lang="de-AT" sz="2000" dirty="0"/>
          </a:p>
        </p:txBody>
      </p:sp>
      <p:sp>
        <p:nvSpPr>
          <p:cNvPr id="11" name="Text 9"/>
          <p:cNvSpPr/>
          <p:nvPr/>
        </p:nvSpPr>
        <p:spPr>
          <a:xfrm>
            <a:off x="2971800" y="2816352"/>
            <a:ext cx="6035040"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„Wochenlimit-Reset um 4 Uhr“: 256 Std. in drei Wochen, großteils Heureka</a:t>
            </a:r>
            <a:endParaRPr lang="de-AT" sz="1300" dirty="0"/>
          </a:p>
        </p:txBody>
      </p:sp>
      <p:sp>
        <p:nvSpPr>
          <p:cNvPr id="12" name="Text 10"/>
          <p:cNvSpPr/>
          <p:nvPr/>
        </p:nvSpPr>
        <p:spPr>
          <a:xfrm>
            <a:off x="685800" y="3291840"/>
            <a:ext cx="2103120" cy="548640"/>
          </a:xfrm>
          <a:prstGeom prst="rect">
            <a:avLst/>
          </a:prstGeom>
          <a:noFill/>
          <a:ln/>
        </p:spPr>
        <p:txBody>
          <a:bodyPr wrap="square" lIns="0" tIns="0" rIns="0" bIns="0" rtlCol="0" anchor="ctr"/>
          <a:lstStyle/>
          <a:p>
            <a:pPr indent="0" marL="0">
              <a:buNone/>
            </a:pPr>
            <a:r>
              <a:rPr lang="de-AT" altLang="en-US" sz="3200" b="1" dirty="0">
                <a:solidFill>
                  <a:srgbClr val="F5D06A"/>
                </a:solidFill>
                <a:latin typeface="Helvetica Neue" pitchFamily="34" charset="0"/>
                <a:ea typeface="Helvetica Neue" pitchFamily="34" charset="-122"/>
                <a:cs typeface="Helvetica Neue" pitchFamily="34" charset="-120"/>
              </a:rPr>
              <a:t>145</a:t>
            </a:r>
            <a:endParaRPr lang="de-AT" sz="3200" dirty="0"/>
          </a:p>
        </p:txBody>
      </p:sp>
      <p:sp>
        <p:nvSpPr>
          <p:cNvPr id="13" name="Text 11"/>
          <p:cNvSpPr/>
          <p:nvPr/>
        </p:nvSpPr>
        <p:spPr>
          <a:xfrm>
            <a:off x="2971800" y="3328416"/>
            <a:ext cx="6035040" cy="384048"/>
          </a:xfrm>
          <a:prstGeom prst="rect">
            <a:avLst/>
          </a:prstGeom>
          <a:noFill/>
          <a:ln/>
        </p:spPr>
        <p:txBody>
          <a:bodyPr wrap="square" lIns="0" tIns="0" rIns="0" bIns="0" rtlCol="0" anchor="t"/>
          <a:lstStyle/>
          <a:p>
            <a:pPr indent="0" marL="0">
              <a:buNone/>
            </a:pPr>
            <a:r>
              <a:rPr lang="de-AT" altLang="en-US" sz="2000" b="1" dirty="0">
                <a:solidFill>
                  <a:srgbClr val="FFFFFF"/>
                </a:solidFill>
                <a:latin typeface="Helvetica Neue" pitchFamily="34" charset="0"/>
                <a:ea typeface="Helvetica Neue" pitchFamily="34" charset="-122"/>
                <a:cs typeface="Helvetica Neue" pitchFamily="34" charset="-120"/>
              </a:rPr>
              <a:t>verschiedene Agenten in einer Stunde</a:t>
            </a:r>
            <a:endParaRPr lang="de-AT" sz="2000" dirty="0"/>
          </a:p>
        </p:txBody>
      </p:sp>
      <p:sp>
        <p:nvSpPr>
          <p:cNvPr id="14" name="Text 12"/>
          <p:cNvSpPr/>
          <p:nvPr/>
        </p:nvSpPr>
        <p:spPr>
          <a:xfrm>
            <a:off x="2971800" y="3712464"/>
            <a:ext cx="6035040"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29. Oktober, 23 bis 24 Uhr</a:t>
            </a:r>
            <a:endParaRPr lang="de-AT" sz="1300" dirty="0"/>
          </a:p>
        </p:txBody>
      </p:sp>
      <p:sp>
        <p:nvSpPr>
          <p:cNvPr id="15" name="Text 13"/>
          <p:cNvSpPr/>
          <p:nvPr/>
        </p:nvSpPr>
        <p:spPr>
          <a:xfrm>
            <a:off x="685800" y="4187952"/>
            <a:ext cx="2103120" cy="548640"/>
          </a:xfrm>
          <a:prstGeom prst="rect">
            <a:avLst/>
          </a:prstGeom>
          <a:noFill/>
          <a:ln/>
        </p:spPr>
        <p:txBody>
          <a:bodyPr wrap="square" lIns="0" tIns="0" rIns="0" bIns="0" rtlCol="0" anchor="ctr"/>
          <a:lstStyle/>
          <a:p>
            <a:pPr indent="0" marL="0">
              <a:buNone/>
            </a:pPr>
            <a:r>
              <a:rPr lang="de-AT" altLang="en-US" sz="3200" b="1" dirty="0">
                <a:solidFill>
                  <a:srgbClr val="F5D06A"/>
                </a:solidFill>
                <a:latin typeface="Helvetica Neue" pitchFamily="34" charset="0"/>
                <a:ea typeface="Helvetica Neue" pitchFamily="34" charset="-122"/>
                <a:cs typeface="Helvetica Neue" pitchFamily="34" charset="-120"/>
              </a:rPr>
              <a:t>102 Std.</a:t>
            </a:r>
            <a:endParaRPr lang="de-AT" sz="3200" dirty="0"/>
          </a:p>
        </p:txBody>
      </p:sp>
      <p:sp>
        <p:nvSpPr>
          <p:cNvPr id="16" name="Text 14"/>
          <p:cNvSpPr/>
          <p:nvPr/>
        </p:nvSpPr>
        <p:spPr>
          <a:xfrm>
            <a:off x="2971800" y="4224528"/>
            <a:ext cx="6035040" cy="384048"/>
          </a:xfrm>
          <a:prstGeom prst="rect">
            <a:avLst/>
          </a:prstGeom>
          <a:noFill/>
          <a:ln/>
        </p:spPr>
        <p:txBody>
          <a:bodyPr wrap="square" lIns="0" tIns="0" rIns="0" bIns="0" rtlCol="0" anchor="t"/>
          <a:lstStyle/>
          <a:p>
            <a:pPr indent="0" marL="0">
              <a:buNone/>
            </a:pPr>
            <a:r>
              <a:rPr lang="de-AT" altLang="en-US" sz="2000" b="1" dirty="0">
                <a:solidFill>
                  <a:srgbClr val="FFFFFF"/>
                </a:solidFill>
                <a:latin typeface="Helvetica Neue" pitchFamily="34" charset="0"/>
                <a:ea typeface="Helvetica Neue" pitchFamily="34" charset="-122"/>
                <a:cs typeface="Helvetica Neue" pitchFamily="34" charset="-120"/>
              </a:rPr>
              <a:t>Kinderschutzkonzept mit Risikoanalyse</a:t>
            </a:r>
            <a:endParaRPr lang="de-AT" sz="2000" dirty="0"/>
          </a:p>
        </p:txBody>
      </p:sp>
      <p:sp>
        <p:nvSpPr>
          <p:cNvPr id="17" name="Text 15"/>
          <p:cNvSpPr/>
          <p:nvPr/>
        </p:nvSpPr>
        <p:spPr>
          <a:xfrm>
            <a:off x="2971800" y="4608576"/>
            <a:ext cx="6035040"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166 Subagenten in drei Tagen, 29. bis 31.10.</a:t>
            </a:r>
            <a:endParaRPr lang="de-AT" sz="1300" dirty="0"/>
          </a:p>
        </p:txBody>
      </p:sp>
      <p:sp>
        <p:nvSpPr>
          <p:cNvPr id="18" name="Text 16"/>
          <p:cNvSpPr/>
          <p:nvPr/>
        </p:nvSpPr>
        <p:spPr>
          <a:xfrm>
            <a:off x="685800" y="5084064"/>
            <a:ext cx="2103120" cy="548640"/>
          </a:xfrm>
          <a:prstGeom prst="rect">
            <a:avLst/>
          </a:prstGeom>
          <a:noFill/>
          <a:ln/>
        </p:spPr>
        <p:txBody>
          <a:bodyPr wrap="square" lIns="0" tIns="0" rIns="0" bIns="0" rtlCol="0" anchor="ctr"/>
          <a:lstStyle/>
          <a:p>
            <a:pPr indent="0" marL="0">
              <a:buNone/>
            </a:pPr>
            <a:r>
              <a:rPr lang="de-AT" altLang="en-US" sz="3200" b="1" dirty="0">
                <a:solidFill>
                  <a:srgbClr val="5EC4B6"/>
                </a:solidFill>
                <a:latin typeface="Helvetica Neue" pitchFamily="34" charset="0"/>
                <a:ea typeface="Helvetica Neue" pitchFamily="34" charset="-122"/>
                <a:cs typeface="Helvetica Neue" pitchFamily="34" charset="-120"/>
              </a:rPr>
              <a:t>22 Std.</a:t>
            </a:r>
            <a:endParaRPr lang="de-AT" sz="3200" dirty="0"/>
          </a:p>
        </p:txBody>
      </p:sp>
      <p:sp>
        <p:nvSpPr>
          <p:cNvPr id="19" name="Text 17"/>
          <p:cNvSpPr/>
          <p:nvPr/>
        </p:nvSpPr>
        <p:spPr>
          <a:xfrm>
            <a:off x="2971800" y="5120640"/>
            <a:ext cx="6035040" cy="384048"/>
          </a:xfrm>
          <a:prstGeom prst="rect">
            <a:avLst/>
          </a:prstGeom>
          <a:noFill/>
          <a:ln/>
        </p:spPr>
        <p:txBody>
          <a:bodyPr wrap="square" lIns="0" tIns="0" rIns="0" bIns="0" rtlCol="0" anchor="t"/>
          <a:lstStyle/>
          <a:p>
            <a:pPr indent="0" marL="0">
              <a:buNone/>
            </a:pPr>
            <a:r>
              <a:rPr lang="de-AT" altLang="en-US" sz="2000" b="1" dirty="0">
                <a:solidFill>
                  <a:srgbClr val="FFFFFF"/>
                </a:solidFill>
                <a:latin typeface="Helvetica Neue" pitchFamily="34" charset="0"/>
                <a:ea typeface="Helvetica Neue" pitchFamily="34" charset="-122"/>
                <a:cs typeface="Helvetica Neue" pitchFamily="34" charset="-120"/>
              </a:rPr>
              <a:t>„bitte alle Entwürfe bearbeiten!“</a:t>
            </a:r>
            <a:endParaRPr lang="de-AT" sz="2000" dirty="0"/>
          </a:p>
        </p:txBody>
      </p:sp>
      <p:sp>
        <p:nvSpPr>
          <p:cNvPr id="20" name="Text 18"/>
          <p:cNvSpPr/>
          <p:nvPr/>
        </p:nvSpPr>
        <p:spPr>
          <a:xfrm>
            <a:off x="2971800" y="5504688"/>
            <a:ext cx="6035040"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ein Satz an Codex, dann 22 Stunden an meinen E-Mail-Entwürfen</a:t>
            </a:r>
            <a:endParaRPr lang="de-AT" sz="1300" dirty="0"/>
          </a:p>
        </p:txBody>
      </p:sp>
      <p:pic>
        <p:nvPicPr>
          <p:cNvPr id="21" name="Image 0" descr="/Users/momofeichtinger/Documents/RootOrdner/Business/KI Deep Dives/output/2026-11-02-deepdive/deck/hand/n-wow.png">    </p:cNvPr>
          <p:cNvPicPr>
            <a:picLocks noChangeAspect="1"/>
          </p:cNvPicPr>
          <p:nvPr/>
        </p:nvPicPr>
        <p:blipFill>
          <a:blip r:embed="rId2"/>
          <a:stretch>
            <a:fillRect/>
          </a:stretch>
        </p:blipFill>
        <p:spPr>
          <a:xfrm>
            <a:off x="8990171" y="1280160"/>
            <a:ext cx="2959418" cy="1188720"/>
          </a:xfrm>
          <a:prstGeom prst="rect">
            <a:avLst/>
          </a:prstGeom>
        </p:spPr>
      </p:pic>
      <p:pic>
        <p:nvPicPr>
          <p:cNvPr id="22" name="Image 1" descr="/Users/momofeichtinger/Documents/RootOrdner/Business/KI Deep Dives/output/2026-11-02-deepdive/deck/hand/n-spass.png">    </p:cNvPr>
          <p:cNvPicPr>
            <a:picLocks noChangeAspect="1"/>
          </p:cNvPicPr>
          <p:nvPr/>
        </p:nvPicPr>
        <p:blipFill>
          <a:blip r:embed="rId3"/>
          <a:stretch>
            <a:fillRect/>
          </a:stretch>
        </p:blipFill>
        <p:spPr>
          <a:xfrm>
            <a:off x="9453982" y="4800600"/>
            <a:ext cx="2123237" cy="1234440"/>
          </a:xfrm>
          <a:prstGeom prst="rect">
            <a:avLst/>
          </a:prstGeom>
        </p:spPr>
      </p:pic>
      <p:sp>
        <p:nvSpPr>
          <p:cNvPr id="23" name="Text 19"/>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Eigene Auswertung der Sitzungsprotokolle von Claude Code und Codex (Codex-Subagenten mit Namen aus der Codex-Datenbank).</a:t>
            </a:r>
            <a:endParaRPr lang="de-AT"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6</a:t>
            </a:r>
            <a:endParaRPr lang="de-AT" sz="1100" dirty="0"/>
          </a:p>
        </p:txBody>
      </p:sp>
      <p:pic>
        <p:nvPicPr>
          <p:cNvPr id="3" name="Image 0" descr="/Users/momofeichtinger/Documents/RootOrdner/Business/KI Deep Dives/output/2026-11-02-deepdive/deck/assets-canva/act2-longer.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97280"/>
            <a:ext cx="5120640" cy="320040"/>
          </a:xfrm>
          <a:prstGeom prst="rect">
            <a:avLst/>
          </a:prstGeom>
          <a:noFill/>
          <a:ln/>
        </p:spPr>
        <p:txBody>
          <a:bodyPr wrap="square" lIns="0" tIns="0" rIns="0" bIns="0" rtlCol="0" anchor="t"/>
          <a:lstStyle/>
          <a:p>
            <a:pPr indent="0" marL="0">
              <a:buNone/>
            </a:pPr>
            <a:r>
              <a:rPr lang="de-AT" altLang="en-US" sz="1400" b="1" spc="300" kern="0" dirty="0">
                <a:solidFill>
                  <a:srgbClr val="5EC4B6"/>
                </a:solidFill>
                <a:latin typeface="Helvetica Neue" pitchFamily="34" charset="0"/>
                <a:ea typeface="Helvetica Neue" pitchFamily="34" charset="-122"/>
                <a:cs typeface="Helvetica Neue" pitchFamily="34" charset="-120"/>
              </a:rPr>
              <a:t>DIE VERSCHIEBUNG</a:t>
            </a:r>
            <a:endParaRPr lang="de-AT" sz="1400" dirty="0"/>
          </a:p>
        </p:txBody>
      </p:sp>
      <p:sp>
        <p:nvSpPr>
          <p:cNvPr id="5" name="Text 2"/>
          <p:cNvSpPr/>
          <p:nvPr/>
        </p:nvSpPr>
        <p:spPr>
          <a:xfrm>
            <a:off x="685800" y="1463040"/>
            <a:ext cx="5394960" cy="2194560"/>
          </a:xfrm>
          <a:prstGeom prst="rect">
            <a:avLst/>
          </a:prstGeom>
          <a:noFill/>
          <a:ln/>
        </p:spPr>
        <p:txBody>
          <a:bodyPr wrap="square" lIns="0" tIns="0" rIns="0" bIns="0" rtlCol="0" anchor="t"/>
          <a:lstStyle/>
          <a:p>
            <a:pPr indent="0" marL="0">
              <a:lnSpc>
                <a:spcPct val="100000"/>
              </a:lnSpc>
              <a:buNone/>
            </a:pPr>
            <a:r>
              <a:rPr lang="de-AT" altLang="en-US" sz="3600" b="1" dirty="0">
                <a:solidFill>
                  <a:srgbClr val="F5D06A"/>
                </a:solidFill>
                <a:latin typeface="Helvetica Neue" pitchFamily="34" charset="0"/>
                <a:ea typeface="Helvetica Neue" pitchFamily="34" charset="-122"/>
                <a:cs typeface="Helvetica Neue" pitchFamily="34" charset="-120"/>
              </a:rPr>
              <a:t>Die Einheit der KI-Arbeit ist vom Prompt zur Stunde gewandert.</a:t>
            </a:r>
            <a:endParaRPr lang="de-AT" sz="3600" dirty="0"/>
          </a:p>
        </p:txBody>
      </p:sp>
      <p:sp>
        <p:nvSpPr>
          <p:cNvPr id="6" name="Text 3"/>
          <p:cNvSpPr/>
          <p:nvPr/>
        </p:nvSpPr>
        <p:spPr>
          <a:xfrm>
            <a:off x="685800" y="3840480"/>
            <a:ext cx="5120640" cy="1645920"/>
          </a:xfrm>
          <a:prstGeom prst="rect">
            <a:avLst/>
          </a:prstGeom>
          <a:noFill/>
          <a:ln/>
        </p:spPr>
        <p:txBody>
          <a:bodyPr wrap="square" lIns="0" tIns="0" rIns="0" bIns="0" rtlCol="0" anchor="t"/>
          <a:lstStyle/>
          <a:p>
            <a:pPr indent="0" marL="0">
              <a:lnSpc>
                <a:spcPct val="112000"/>
              </a:lnSpc>
              <a:buNone/>
            </a:pPr>
            <a:r>
              <a:rPr lang="de-AT" altLang="en-US" sz="2000" dirty="0">
                <a:solidFill>
                  <a:srgbClr val="FFFFFF"/>
                </a:solidFill>
                <a:latin typeface="Helvetica Neue" pitchFamily="34" charset="0"/>
                <a:ea typeface="Helvetica Neue" pitchFamily="34" charset="-122"/>
                <a:cs typeface="Helvetica Neue" pitchFamily="34" charset="-120"/>
              </a:rPr>
              <a:t>Ich nenne das eine Agentenstunde: eine Stunde, in der ein Agent allein arbeitet, mit Werkzeugen und einem Ziel, und sich meldet, wenn er fertig ist.</a:t>
            </a:r>
            <a:endParaRPr lang="de-AT"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7</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MESSUNG VON METR SEIT GPT-2</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Wie große Aufgaben KI allein schafft</a:t>
            </a:r>
            <a:endParaRPr lang="de-AT" sz="3800" dirty="0"/>
          </a:p>
        </p:txBody>
      </p:sp>
      <p:sp>
        <p:nvSpPr>
          <p:cNvPr id="5" name="Text 3"/>
          <p:cNvSpPr/>
          <p:nvPr/>
        </p:nvSpPr>
        <p:spPr>
          <a:xfrm>
            <a:off x="685800" y="1325880"/>
            <a:ext cx="10820095" cy="274320"/>
          </a:xfrm>
          <a:prstGeom prst="rect">
            <a:avLst/>
          </a:prstGeom>
          <a:noFill/>
          <a:ln/>
        </p:spPr>
        <p:txBody>
          <a:bodyPr wrap="square" lIns="0" tIns="0" rIns="0" bIns="0" rtlCol="0" anchor="t"/>
          <a:lstStyle/>
          <a:p>
            <a:pPr indent="0" marL="0">
              <a:buNone/>
            </a:pPr>
            <a:r>
              <a:rPr lang="de-AT" altLang="en-US" sz="1300" dirty="0">
                <a:solidFill>
                  <a:srgbClr val="F5D06A"/>
                </a:solidFill>
                <a:latin typeface="Helvetica Neue" pitchFamily="34" charset="0"/>
                <a:ea typeface="Helvetica Neue" pitchFamily="34" charset="-122"/>
                <a:cs typeface="Helvetica Neue" pitchFamily="34" charset="-120"/>
              </a:rPr>
              <a:t>●  Größe der Aufgabe = Zeit, die ein Profi-Mensch dafür braucht. Jeder Punkt: was das Modell in jedem zweiten Versuch löst.</a:t>
            </a:r>
            <a:endParaRPr lang="de-AT" sz="1300" dirty="0"/>
          </a:p>
        </p:txBody>
      </p:sp>
      <p:sp>
        <p:nvSpPr>
          <p:cNvPr id="6" name="Text 4"/>
          <p:cNvSpPr/>
          <p:nvPr/>
        </p:nvSpPr>
        <p:spPr>
          <a:xfrm>
            <a:off x="685800" y="1600200"/>
            <a:ext cx="10820095" cy="27432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Seit 2023 verdoppelt sich diese Aufgabengröße etwa alle vier Monate.</a:t>
            </a:r>
            <a:endParaRPr lang="de-AT" sz="1300" dirty="0"/>
          </a:p>
        </p:txBody>
      </p:sp>
      <p:pic>
        <p:nvPicPr>
          <p:cNvPr id="7" name="Image 0" descr="/Users/momofeichtinger/Documents/RootOrdner/Business/KI Deep Dives/output/2026-11-02-deepdive/charts/metr-zeithorizont-folie.png">    </p:cNvPr>
          <p:cNvPicPr>
            <a:picLocks noChangeAspect="1"/>
          </p:cNvPicPr>
          <p:nvPr/>
        </p:nvPicPr>
        <p:blipFill>
          <a:blip r:embed="rId1"/>
          <a:stretch>
            <a:fillRect/>
          </a:stretch>
        </p:blipFill>
        <p:spPr>
          <a:xfrm>
            <a:off x="594360" y="1920240"/>
            <a:ext cx="9771681" cy="4434840"/>
          </a:xfrm>
          <a:prstGeom prst="rect">
            <a:avLst/>
          </a:prstGeom>
        </p:spPr>
      </p:pic>
      <p:sp>
        <p:nvSpPr>
          <p:cNvPr id="8" name="Shape 5">
            <a:hlinkClick r:id="rId2" tooltip=""/>
          </p:cNvPr>
          <p:cNvSpPr/>
          <p:nvPr/>
        </p:nvSpPr>
        <p:spPr>
          <a:xfrm>
            <a:off x="685800" y="548640"/>
            <a:ext cx="10820095" cy="5852160"/>
          </a:xfrm>
          <a:prstGeom prst="rect">
            <a:avLst/>
          </a:prstGeom>
          <a:solidFill>
            <a:srgbClr val="000000">
              <a:alpha val="0"/>
            </a:srgbClr>
          </a:solidFill>
          <a:ln/>
        </p:spPr>
      </p:sp>
      <p:sp>
        <p:nvSpPr>
          <p:cNvPr id="9" name="Text 6">
            <a:hlinkClick r:id="rId3" tooltip=""/>
          </p:cNvPr>
          <p:cNvSpPr/>
          <p:nvPr/>
        </p:nvSpPr>
        <p:spPr>
          <a:xfrm>
            <a:off x="7863840" y="274320"/>
            <a:ext cx="3657600" cy="292608"/>
          </a:xfrm>
          <a:prstGeom prst="rect">
            <a:avLst/>
          </a:prstGeom>
          <a:noFill/>
          <a:ln/>
        </p:spPr>
        <p:txBody>
          <a:bodyPr wrap="square" lIns="0" tIns="0" rIns="0" bIns="0" rtlCol="0" anchor="t"/>
          <a:lstStyle/>
          <a:p>
            <a:pPr algn="r" indent="0" marL="0">
              <a:buNone/>
            </a:pPr>
            <a:r>
              <a:rPr lang="de-AT" altLang="en-US" sz="1400" b="1" u="sng" dirty="0">
                <a:solidFill>
                  <a:srgbClr val="5EC4B6"/>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 Schritt für Schritt durchklicken</a:t>
            </a:r>
            <a:endParaRPr lang="de-AT" sz="1400" dirty="0"/>
          </a:p>
        </p:txBody>
      </p:sp>
      <p:sp>
        <p:nvSpPr>
          <p:cNvPr id="10" name="Text 7"/>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METR Time Horizon 1.1 (Stand 8.9.2026, CC-BY); METR zu GPT-5.6 Sol (26.6.2026, * keine robuste Messung). Neuere Modelle hat METR nicht gemessen.</a:t>
            </a:r>
            <a:endParaRPr lang="de-AT"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8</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METR MISST ZWEI SCHWELLEN</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100" b="1" dirty="0">
                <a:solidFill>
                  <a:srgbClr val="F5D06A"/>
                </a:solidFill>
                <a:latin typeface="Helvetica Neue" pitchFamily="34" charset="0"/>
                <a:ea typeface="Helvetica Neue" pitchFamily="34" charset="-122"/>
                <a:cs typeface="Helvetica Neue" pitchFamily="34" charset="-120"/>
              </a:rPr>
              <a:t>Verlässlich: Aufgaben von drei Menschenstunden</a:t>
            </a:r>
            <a:endParaRPr lang="de-AT" sz="3100" dirty="0"/>
          </a:p>
        </p:txBody>
      </p:sp>
      <p:sp>
        <p:nvSpPr>
          <p:cNvPr id="6" name="Text 4"/>
          <p:cNvSpPr/>
          <p:nvPr/>
        </p:nvSpPr>
        <p:spPr>
          <a:xfrm>
            <a:off x="685800" y="1600200"/>
            <a:ext cx="3291840" cy="1005840"/>
          </a:xfrm>
          <a:prstGeom prst="rect">
            <a:avLst/>
          </a:prstGeom>
          <a:noFill/>
          <a:ln/>
        </p:spPr>
        <p:txBody>
          <a:bodyPr wrap="square" lIns="0" tIns="0" rIns="0" bIns="0" rtlCol="0" anchor="b"/>
          <a:lstStyle/>
          <a:p>
            <a:pPr indent="0" marL="0">
              <a:buNone/>
            </a:pPr>
            <a:r>
              <a:rPr lang="de-AT" altLang="en-US" sz="4700" b="1" dirty="0">
                <a:solidFill>
                  <a:srgbClr val="5EC4B6"/>
                </a:solidFill>
                <a:latin typeface="Helvetica Neue" pitchFamily="34" charset="0"/>
                <a:ea typeface="Helvetica Neue" pitchFamily="34" charset="-122"/>
                <a:cs typeface="Helvetica Neue" pitchFamily="34" charset="-120"/>
              </a:rPr>
              <a:t>3,1 Std.</a:t>
            </a:r>
            <a:endParaRPr lang="de-AT" sz="4700" dirty="0"/>
          </a:p>
        </p:txBody>
      </p:sp>
      <p:sp>
        <p:nvSpPr>
          <p:cNvPr id="7" name="Text 5"/>
          <p:cNvSpPr/>
          <p:nvPr/>
        </p:nvSpPr>
        <p:spPr>
          <a:xfrm>
            <a:off x="685800" y="2679192"/>
            <a:ext cx="329184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braucht ein Mensch für Aufgaben, die Mythos Preview in 4 von 5 Versuchen löst</a:t>
            </a:r>
            <a:endParaRPr lang="de-AT" sz="1600" dirty="0"/>
          </a:p>
        </p:txBody>
      </p:sp>
      <p:sp>
        <p:nvSpPr>
          <p:cNvPr id="8" name="Text 6"/>
          <p:cNvSpPr/>
          <p:nvPr/>
        </p:nvSpPr>
        <p:spPr>
          <a:xfrm>
            <a:off x="685800" y="3703320"/>
            <a:ext cx="3291840" cy="1005840"/>
          </a:xfrm>
          <a:prstGeom prst="rect">
            <a:avLst/>
          </a:prstGeom>
          <a:noFill/>
          <a:ln/>
        </p:spPr>
        <p:txBody>
          <a:bodyPr wrap="square" lIns="0" tIns="0" rIns="0" bIns="0" rtlCol="0" anchor="b"/>
          <a:lstStyle/>
          <a:p>
            <a:pPr indent="0" marL="0">
              <a:buNone/>
            </a:pPr>
            <a:r>
              <a:rPr lang="de-AT" altLang="en-US" sz="4200" b="1" dirty="0">
                <a:solidFill>
                  <a:srgbClr val="F5D06A"/>
                </a:solidFill>
                <a:latin typeface="Helvetica Neue" pitchFamily="34" charset="0"/>
                <a:ea typeface="Helvetica Neue" pitchFamily="34" charset="-122"/>
                <a:cs typeface="Helvetica Neue" pitchFamily="34" charset="-120"/>
              </a:rPr>
              <a:t>17,4 Std.</a:t>
            </a:r>
            <a:endParaRPr lang="de-AT" sz="4200" dirty="0"/>
          </a:p>
        </p:txBody>
      </p:sp>
      <p:sp>
        <p:nvSpPr>
          <p:cNvPr id="9" name="Text 7"/>
          <p:cNvSpPr/>
          <p:nvPr/>
        </p:nvSpPr>
        <p:spPr>
          <a:xfrm>
            <a:off x="685800" y="4782312"/>
            <a:ext cx="329184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braucht ein Mensch für Aufgaben, die es in jedem zweiten Versuch löst</a:t>
            </a:r>
            <a:endParaRPr lang="de-AT" sz="1600" dirty="0"/>
          </a:p>
        </p:txBody>
      </p:sp>
      <p:sp>
        <p:nvSpPr>
          <p:cNvPr id="10" name="Text 8"/>
          <p:cNvSpPr/>
          <p:nvPr/>
        </p:nvSpPr>
        <p:spPr>
          <a:xfrm>
            <a:off x="4572000" y="1371600"/>
            <a:ext cx="6949440" cy="256032"/>
          </a:xfrm>
          <a:prstGeom prst="rect">
            <a:avLst/>
          </a:prstGeom>
          <a:noFill/>
          <a:ln/>
        </p:spPr>
        <p:txBody>
          <a:bodyPr wrap="square" lIns="0" tIns="0" rIns="0" bIns="0" rtlCol="0" anchor="t"/>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Zeit, die ein Mensch für die Aufgabe braucht</a:t>
            </a:r>
            <a:endParaRPr lang="de-AT" sz="1200" dirty="0"/>
          </a:p>
        </p:txBody>
      </p:sp>
      <p:sp>
        <p:nvSpPr>
          <p:cNvPr id="11" name="Text 9"/>
          <p:cNvSpPr/>
          <p:nvPr/>
        </p:nvSpPr>
        <p:spPr>
          <a:xfrm>
            <a:off x="4572000" y="1645920"/>
            <a:ext cx="3108960" cy="274320"/>
          </a:xfrm>
          <a:prstGeom prst="rect">
            <a:avLst/>
          </a:prstGeom>
          <a:noFill/>
          <a:ln/>
        </p:spPr>
        <p:txBody>
          <a:bodyPr wrap="square" lIns="0" tIns="0" rIns="0" bIns="0" rtlCol="0" anchor="t"/>
          <a:lstStyle/>
          <a:p>
            <a:pPr indent="0" marL="0">
              <a:buNone/>
            </a:pPr>
            <a:r>
              <a:rPr lang="de-AT" altLang="en-US" sz="1300" b="1" dirty="0">
                <a:solidFill>
                  <a:srgbClr val="A9AEB6"/>
                </a:solidFill>
                <a:latin typeface="Helvetica Neue" pitchFamily="34" charset="0"/>
                <a:ea typeface="Helvetica Neue" pitchFamily="34" charset="-122"/>
                <a:cs typeface="Helvetica Neue" pitchFamily="34" charset="-120"/>
              </a:rPr>
              <a:t>Modell</a:t>
            </a:r>
            <a:endParaRPr lang="de-AT" sz="1300" dirty="0"/>
          </a:p>
        </p:txBody>
      </p:sp>
      <p:sp>
        <p:nvSpPr>
          <p:cNvPr id="12" name="Text 10"/>
          <p:cNvSpPr/>
          <p:nvPr/>
        </p:nvSpPr>
        <p:spPr>
          <a:xfrm>
            <a:off x="7863840" y="1645920"/>
            <a:ext cx="1920240" cy="274320"/>
          </a:xfrm>
          <a:prstGeom prst="rect">
            <a:avLst/>
          </a:prstGeom>
          <a:noFill/>
          <a:ln/>
        </p:spPr>
        <p:txBody>
          <a:bodyPr wrap="square" lIns="0" tIns="0" rIns="0" bIns="0" rtlCol="0" anchor="t"/>
          <a:lstStyle/>
          <a:p>
            <a:pPr algn="r" indent="0" marL="0">
              <a:buNone/>
            </a:pPr>
            <a:r>
              <a:rPr lang="de-AT" altLang="en-US" sz="1300" b="1" dirty="0">
                <a:solidFill>
                  <a:srgbClr val="F5D06A"/>
                </a:solidFill>
                <a:latin typeface="Helvetica Neue" pitchFamily="34" charset="0"/>
                <a:ea typeface="Helvetica Neue" pitchFamily="34" charset="-122"/>
                <a:cs typeface="Helvetica Neue" pitchFamily="34" charset="-120"/>
              </a:rPr>
              <a:t>jeder 2. Versuch</a:t>
            </a:r>
            <a:endParaRPr lang="de-AT" sz="1300" dirty="0"/>
          </a:p>
        </p:txBody>
      </p:sp>
      <p:sp>
        <p:nvSpPr>
          <p:cNvPr id="13" name="Text 11"/>
          <p:cNvSpPr/>
          <p:nvPr/>
        </p:nvSpPr>
        <p:spPr>
          <a:xfrm>
            <a:off x="9921240" y="1645920"/>
            <a:ext cx="1600200" cy="274320"/>
          </a:xfrm>
          <a:prstGeom prst="rect">
            <a:avLst/>
          </a:prstGeom>
          <a:noFill/>
          <a:ln/>
        </p:spPr>
        <p:txBody>
          <a:bodyPr wrap="square" lIns="0" tIns="0" rIns="0" bIns="0" rtlCol="0" anchor="t"/>
          <a:lstStyle/>
          <a:p>
            <a:pPr algn="r" indent="0" marL="0">
              <a:buNone/>
            </a:pPr>
            <a:r>
              <a:rPr lang="de-AT" altLang="en-US" sz="1300" b="1" dirty="0">
                <a:solidFill>
                  <a:srgbClr val="5EC4B6"/>
                </a:solidFill>
                <a:latin typeface="Helvetica Neue" pitchFamily="34" charset="0"/>
                <a:ea typeface="Helvetica Neue" pitchFamily="34" charset="-122"/>
                <a:cs typeface="Helvetica Neue" pitchFamily="34" charset="-120"/>
              </a:rPr>
              <a:t>4 von 5 Fällen</a:t>
            </a:r>
            <a:endParaRPr lang="de-AT" sz="1300" dirty="0"/>
          </a:p>
        </p:txBody>
      </p:sp>
      <p:sp>
        <p:nvSpPr>
          <p:cNvPr id="14" name="Text 12"/>
          <p:cNvSpPr/>
          <p:nvPr/>
        </p:nvSpPr>
        <p:spPr>
          <a:xfrm>
            <a:off x="4572000" y="2057400"/>
            <a:ext cx="3108960" cy="329184"/>
          </a:xfrm>
          <a:prstGeom prst="rect">
            <a:avLst/>
          </a:prstGeom>
          <a:noFill/>
          <a:ln/>
        </p:spPr>
        <p:txBody>
          <a:bodyPr wrap="square" lIns="0" tIns="0" rIns="0" bIns="0" rtlCol="0" anchor="t"/>
          <a:lstStyle/>
          <a:p>
            <a:pPr indent="0" marL="0">
              <a:buNone/>
            </a:pPr>
            <a:r>
              <a:rPr lang="de-AT" altLang="en-US" sz="1800" b="1" dirty="0">
                <a:solidFill>
                  <a:srgbClr val="FFFFFF"/>
                </a:solidFill>
                <a:latin typeface="Helvetica Neue" pitchFamily="34" charset="0"/>
                <a:ea typeface="Helvetica Neue" pitchFamily="34" charset="-122"/>
                <a:cs typeface="Helvetica Neue" pitchFamily="34" charset="-120"/>
              </a:rPr>
              <a:t>GPT-4</a:t>
            </a:r>
            <a:endParaRPr lang="de-AT" sz="1800" dirty="0"/>
          </a:p>
        </p:txBody>
      </p:sp>
      <p:sp>
        <p:nvSpPr>
          <p:cNvPr id="15" name="Text 13"/>
          <p:cNvSpPr/>
          <p:nvPr/>
        </p:nvSpPr>
        <p:spPr>
          <a:xfrm>
            <a:off x="4572000" y="2368296"/>
            <a:ext cx="3108960" cy="237744"/>
          </a:xfrm>
          <a:prstGeom prst="rect">
            <a:avLst/>
          </a:prstGeom>
          <a:noFill/>
          <a:ln/>
        </p:spPr>
        <p:txBody>
          <a:bodyPr wrap="square" lIns="0" tIns="0" rIns="0" bIns="0" rtlCol="0" anchor="t"/>
          <a:lstStyle/>
          <a:p>
            <a:pPr indent="0" marL="0">
              <a:buNone/>
            </a:pPr>
            <a:r>
              <a:rPr lang="de-AT" altLang="en-US" sz="1100" dirty="0">
                <a:solidFill>
                  <a:srgbClr val="A9AEB6"/>
                </a:solidFill>
                <a:latin typeface="Helvetica Neue" pitchFamily="34" charset="0"/>
                <a:ea typeface="Helvetica Neue" pitchFamily="34" charset="-122"/>
                <a:cs typeface="Helvetica Neue" pitchFamily="34" charset="-120"/>
              </a:rPr>
              <a:t>März 2023</a:t>
            </a:r>
            <a:endParaRPr lang="de-AT" sz="1100" dirty="0"/>
          </a:p>
        </p:txBody>
      </p:sp>
      <p:sp>
        <p:nvSpPr>
          <p:cNvPr id="16" name="Text 14"/>
          <p:cNvSpPr/>
          <p:nvPr/>
        </p:nvSpPr>
        <p:spPr>
          <a:xfrm>
            <a:off x="7863840" y="2057400"/>
            <a:ext cx="192024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4 Min.</a:t>
            </a:r>
            <a:endParaRPr lang="de-AT" sz="1900" dirty="0"/>
          </a:p>
        </p:txBody>
      </p:sp>
      <p:sp>
        <p:nvSpPr>
          <p:cNvPr id="17" name="Text 15"/>
          <p:cNvSpPr/>
          <p:nvPr/>
        </p:nvSpPr>
        <p:spPr>
          <a:xfrm>
            <a:off x="9921240" y="2057400"/>
            <a:ext cx="1600200" cy="365760"/>
          </a:xfrm>
          <a:prstGeom prst="rect">
            <a:avLst/>
          </a:prstGeom>
          <a:noFill/>
          <a:ln/>
        </p:spPr>
        <p:txBody>
          <a:bodyPr wrap="square" lIns="0" tIns="0" rIns="0" bIns="0" rtlCol="0" anchor="t"/>
          <a:lstStyle/>
          <a:p>
            <a:pPr algn="r" indent="0" marL="0">
              <a:buNone/>
            </a:pPr>
            <a:r>
              <a:rPr lang="de-AT" altLang="en-US" sz="1900" b="1" dirty="0">
                <a:solidFill>
                  <a:srgbClr val="5EC4B6"/>
                </a:solidFill>
                <a:latin typeface="Menlo" pitchFamily="34" charset="0"/>
                <a:ea typeface="Menlo" pitchFamily="34" charset="-122"/>
                <a:cs typeface="Menlo" pitchFamily="34" charset="-120"/>
              </a:rPr>
              <a:t>53 Sek.</a:t>
            </a:r>
            <a:endParaRPr lang="de-AT" sz="1900" dirty="0"/>
          </a:p>
        </p:txBody>
      </p:sp>
      <p:sp>
        <p:nvSpPr>
          <p:cNvPr id="18" name="Shape 16"/>
          <p:cNvSpPr/>
          <p:nvPr/>
        </p:nvSpPr>
        <p:spPr>
          <a:xfrm>
            <a:off x="4572000" y="2642616"/>
            <a:ext cx="6949440" cy="0"/>
          </a:xfrm>
          <a:prstGeom prst="line">
            <a:avLst/>
          </a:prstGeom>
          <a:noFill/>
          <a:ln w="12700">
            <a:solidFill>
              <a:srgbClr val="1A1D21"/>
            </a:solidFill>
            <a:prstDash val="solid"/>
          </a:ln>
        </p:spPr>
      </p:sp>
      <p:sp>
        <p:nvSpPr>
          <p:cNvPr id="19" name="Text 17"/>
          <p:cNvSpPr/>
          <p:nvPr/>
        </p:nvSpPr>
        <p:spPr>
          <a:xfrm>
            <a:off x="4572000" y="2679192"/>
            <a:ext cx="3108960" cy="329184"/>
          </a:xfrm>
          <a:prstGeom prst="rect">
            <a:avLst/>
          </a:prstGeom>
          <a:noFill/>
          <a:ln/>
        </p:spPr>
        <p:txBody>
          <a:bodyPr wrap="square" lIns="0" tIns="0" rIns="0" bIns="0" rtlCol="0" anchor="t"/>
          <a:lstStyle/>
          <a:p>
            <a:pPr indent="0" marL="0">
              <a:buNone/>
            </a:pPr>
            <a:r>
              <a:rPr lang="de-AT" altLang="en-US" sz="1800" b="1" dirty="0">
                <a:solidFill>
                  <a:srgbClr val="FFFFFF"/>
                </a:solidFill>
                <a:latin typeface="Helvetica Neue" pitchFamily="34" charset="0"/>
                <a:ea typeface="Helvetica Neue" pitchFamily="34" charset="-122"/>
                <a:cs typeface="Helvetica Neue" pitchFamily="34" charset="-120"/>
              </a:rPr>
              <a:t>o3</a:t>
            </a:r>
            <a:endParaRPr lang="de-AT" sz="1800" dirty="0"/>
          </a:p>
        </p:txBody>
      </p:sp>
      <p:sp>
        <p:nvSpPr>
          <p:cNvPr id="20" name="Text 18"/>
          <p:cNvSpPr/>
          <p:nvPr/>
        </p:nvSpPr>
        <p:spPr>
          <a:xfrm>
            <a:off x="4572000" y="2990088"/>
            <a:ext cx="3108960" cy="237744"/>
          </a:xfrm>
          <a:prstGeom prst="rect">
            <a:avLst/>
          </a:prstGeom>
          <a:noFill/>
          <a:ln/>
        </p:spPr>
        <p:txBody>
          <a:bodyPr wrap="square" lIns="0" tIns="0" rIns="0" bIns="0" rtlCol="0" anchor="t"/>
          <a:lstStyle/>
          <a:p>
            <a:pPr indent="0" marL="0">
              <a:buNone/>
            </a:pPr>
            <a:r>
              <a:rPr lang="de-AT" altLang="en-US" sz="1100" dirty="0">
                <a:solidFill>
                  <a:srgbClr val="A9AEB6"/>
                </a:solidFill>
                <a:latin typeface="Helvetica Neue" pitchFamily="34" charset="0"/>
                <a:ea typeface="Helvetica Neue" pitchFamily="34" charset="-122"/>
                <a:cs typeface="Helvetica Neue" pitchFamily="34" charset="-120"/>
              </a:rPr>
              <a:t>Apr. 2025</a:t>
            </a:r>
            <a:endParaRPr lang="de-AT" sz="1100" dirty="0"/>
          </a:p>
        </p:txBody>
      </p:sp>
      <p:sp>
        <p:nvSpPr>
          <p:cNvPr id="21" name="Text 19"/>
          <p:cNvSpPr/>
          <p:nvPr/>
        </p:nvSpPr>
        <p:spPr>
          <a:xfrm>
            <a:off x="7863840" y="2679192"/>
            <a:ext cx="192024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2 Std.</a:t>
            </a:r>
            <a:endParaRPr lang="de-AT" sz="1900" dirty="0"/>
          </a:p>
        </p:txBody>
      </p:sp>
      <p:sp>
        <p:nvSpPr>
          <p:cNvPr id="22" name="Text 20"/>
          <p:cNvSpPr/>
          <p:nvPr/>
        </p:nvSpPr>
        <p:spPr>
          <a:xfrm>
            <a:off x="9921240" y="2679192"/>
            <a:ext cx="1600200" cy="365760"/>
          </a:xfrm>
          <a:prstGeom prst="rect">
            <a:avLst/>
          </a:prstGeom>
          <a:noFill/>
          <a:ln/>
        </p:spPr>
        <p:txBody>
          <a:bodyPr wrap="square" lIns="0" tIns="0" rIns="0" bIns="0" rtlCol="0" anchor="t"/>
          <a:lstStyle/>
          <a:p>
            <a:pPr algn="r" indent="0" marL="0">
              <a:buNone/>
            </a:pPr>
            <a:r>
              <a:rPr lang="de-AT" altLang="en-US" sz="1900" b="1" dirty="0">
                <a:solidFill>
                  <a:srgbClr val="5EC4B6"/>
                </a:solidFill>
                <a:latin typeface="Menlo" pitchFamily="34" charset="0"/>
                <a:ea typeface="Menlo" pitchFamily="34" charset="-122"/>
                <a:cs typeface="Menlo" pitchFamily="34" charset="-120"/>
              </a:rPr>
              <a:t>30 Min.</a:t>
            </a:r>
            <a:endParaRPr lang="de-AT" sz="1900" dirty="0"/>
          </a:p>
        </p:txBody>
      </p:sp>
      <p:sp>
        <p:nvSpPr>
          <p:cNvPr id="23" name="Shape 21"/>
          <p:cNvSpPr/>
          <p:nvPr/>
        </p:nvSpPr>
        <p:spPr>
          <a:xfrm>
            <a:off x="4572000" y="3264408"/>
            <a:ext cx="6949440" cy="0"/>
          </a:xfrm>
          <a:prstGeom prst="line">
            <a:avLst/>
          </a:prstGeom>
          <a:noFill/>
          <a:ln w="12700">
            <a:solidFill>
              <a:srgbClr val="1A1D21"/>
            </a:solidFill>
            <a:prstDash val="solid"/>
          </a:ln>
        </p:spPr>
      </p:sp>
      <p:sp>
        <p:nvSpPr>
          <p:cNvPr id="24" name="Text 22"/>
          <p:cNvSpPr/>
          <p:nvPr/>
        </p:nvSpPr>
        <p:spPr>
          <a:xfrm>
            <a:off x="4572000" y="3300984"/>
            <a:ext cx="3108960" cy="329184"/>
          </a:xfrm>
          <a:prstGeom prst="rect">
            <a:avLst/>
          </a:prstGeom>
          <a:noFill/>
          <a:ln/>
        </p:spPr>
        <p:txBody>
          <a:bodyPr wrap="square" lIns="0" tIns="0" rIns="0" bIns="0" rtlCol="0" anchor="t"/>
          <a:lstStyle/>
          <a:p>
            <a:pPr indent="0" marL="0">
              <a:buNone/>
            </a:pPr>
            <a:r>
              <a:rPr lang="de-AT" altLang="en-US" sz="1800" b="1" dirty="0">
                <a:solidFill>
                  <a:srgbClr val="FFFFFF"/>
                </a:solidFill>
                <a:latin typeface="Helvetica Neue" pitchFamily="34" charset="0"/>
                <a:ea typeface="Helvetica Neue" pitchFamily="34" charset="-122"/>
                <a:cs typeface="Helvetica Neue" pitchFamily="34" charset="-120"/>
              </a:rPr>
              <a:t>GPT-5</a:t>
            </a:r>
            <a:endParaRPr lang="de-AT" sz="1800" dirty="0"/>
          </a:p>
        </p:txBody>
      </p:sp>
      <p:sp>
        <p:nvSpPr>
          <p:cNvPr id="25" name="Text 23"/>
          <p:cNvSpPr/>
          <p:nvPr/>
        </p:nvSpPr>
        <p:spPr>
          <a:xfrm>
            <a:off x="4572000" y="3611880"/>
            <a:ext cx="3108960" cy="237744"/>
          </a:xfrm>
          <a:prstGeom prst="rect">
            <a:avLst/>
          </a:prstGeom>
          <a:noFill/>
          <a:ln/>
        </p:spPr>
        <p:txBody>
          <a:bodyPr wrap="square" lIns="0" tIns="0" rIns="0" bIns="0" rtlCol="0" anchor="t"/>
          <a:lstStyle/>
          <a:p>
            <a:pPr indent="0" marL="0">
              <a:buNone/>
            </a:pPr>
            <a:r>
              <a:rPr lang="de-AT" altLang="en-US" sz="1100" dirty="0">
                <a:solidFill>
                  <a:srgbClr val="A9AEB6"/>
                </a:solidFill>
                <a:latin typeface="Helvetica Neue" pitchFamily="34" charset="0"/>
                <a:ea typeface="Helvetica Neue" pitchFamily="34" charset="-122"/>
                <a:cs typeface="Helvetica Neue" pitchFamily="34" charset="-120"/>
              </a:rPr>
              <a:t>Aug. 2025</a:t>
            </a:r>
            <a:endParaRPr lang="de-AT" sz="1100" dirty="0"/>
          </a:p>
        </p:txBody>
      </p:sp>
      <p:sp>
        <p:nvSpPr>
          <p:cNvPr id="26" name="Text 24"/>
          <p:cNvSpPr/>
          <p:nvPr/>
        </p:nvSpPr>
        <p:spPr>
          <a:xfrm>
            <a:off x="7863840" y="3300984"/>
            <a:ext cx="192024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3,4 Std.</a:t>
            </a:r>
            <a:endParaRPr lang="de-AT" sz="1900" dirty="0"/>
          </a:p>
        </p:txBody>
      </p:sp>
      <p:sp>
        <p:nvSpPr>
          <p:cNvPr id="27" name="Text 25"/>
          <p:cNvSpPr/>
          <p:nvPr/>
        </p:nvSpPr>
        <p:spPr>
          <a:xfrm>
            <a:off x="9921240" y="3300984"/>
            <a:ext cx="1600200" cy="365760"/>
          </a:xfrm>
          <a:prstGeom prst="rect">
            <a:avLst/>
          </a:prstGeom>
          <a:noFill/>
          <a:ln/>
        </p:spPr>
        <p:txBody>
          <a:bodyPr wrap="square" lIns="0" tIns="0" rIns="0" bIns="0" rtlCol="0" anchor="t"/>
          <a:lstStyle/>
          <a:p>
            <a:pPr algn="r" indent="0" marL="0">
              <a:buNone/>
            </a:pPr>
            <a:r>
              <a:rPr lang="de-AT" altLang="en-US" sz="1900" b="1" dirty="0">
                <a:solidFill>
                  <a:srgbClr val="5EC4B6"/>
                </a:solidFill>
                <a:latin typeface="Menlo" pitchFamily="34" charset="0"/>
                <a:ea typeface="Menlo" pitchFamily="34" charset="-122"/>
                <a:cs typeface="Menlo" pitchFamily="34" charset="-120"/>
              </a:rPr>
              <a:t>38 Min.</a:t>
            </a:r>
            <a:endParaRPr lang="de-AT" sz="1900" dirty="0"/>
          </a:p>
        </p:txBody>
      </p:sp>
      <p:sp>
        <p:nvSpPr>
          <p:cNvPr id="28" name="Shape 26"/>
          <p:cNvSpPr/>
          <p:nvPr/>
        </p:nvSpPr>
        <p:spPr>
          <a:xfrm>
            <a:off x="4572000" y="3886200"/>
            <a:ext cx="6949440" cy="0"/>
          </a:xfrm>
          <a:prstGeom prst="line">
            <a:avLst/>
          </a:prstGeom>
          <a:noFill/>
          <a:ln w="12700">
            <a:solidFill>
              <a:srgbClr val="1A1D21"/>
            </a:solidFill>
            <a:prstDash val="solid"/>
          </a:ln>
        </p:spPr>
      </p:sp>
      <p:sp>
        <p:nvSpPr>
          <p:cNvPr id="29" name="Text 27"/>
          <p:cNvSpPr/>
          <p:nvPr/>
        </p:nvSpPr>
        <p:spPr>
          <a:xfrm>
            <a:off x="4572000" y="3922776"/>
            <a:ext cx="3108960" cy="329184"/>
          </a:xfrm>
          <a:prstGeom prst="rect">
            <a:avLst/>
          </a:prstGeom>
          <a:noFill/>
          <a:ln/>
        </p:spPr>
        <p:txBody>
          <a:bodyPr wrap="square" lIns="0" tIns="0" rIns="0" bIns="0" rtlCol="0" anchor="t"/>
          <a:lstStyle/>
          <a:p>
            <a:pPr indent="0" marL="0">
              <a:buNone/>
            </a:pPr>
            <a:r>
              <a:rPr lang="de-AT" altLang="en-US" sz="1800" b="1" dirty="0">
                <a:solidFill>
                  <a:srgbClr val="FFFFFF"/>
                </a:solidFill>
                <a:latin typeface="Helvetica Neue" pitchFamily="34" charset="0"/>
                <a:ea typeface="Helvetica Neue" pitchFamily="34" charset="-122"/>
                <a:cs typeface="Helvetica Neue" pitchFamily="34" charset="-120"/>
              </a:rPr>
              <a:t>Claude Opus 4.6</a:t>
            </a:r>
            <a:endParaRPr lang="de-AT" sz="1800" dirty="0"/>
          </a:p>
        </p:txBody>
      </p:sp>
      <p:sp>
        <p:nvSpPr>
          <p:cNvPr id="30" name="Text 28"/>
          <p:cNvSpPr/>
          <p:nvPr/>
        </p:nvSpPr>
        <p:spPr>
          <a:xfrm>
            <a:off x="4572000" y="4233672"/>
            <a:ext cx="3108960" cy="237744"/>
          </a:xfrm>
          <a:prstGeom prst="rect">
            <a:avLst/>
          </a:prstGeom>
          <a:noFill/>
          <a:ln/>
        </p:spPr>
        <p:txBody>
          <a:bodyPr wrap="square" lIns="0" tIns="0" rIns="0" bIns="0" rtlCol="0" anchor="t"/>
          <a:lstStyle/>
          <a:p>
            <a:pPr indent="0" marL="0">
              <a:buNone/>
            </a:pPr>
            <a:r>
              <a:rPr lang="de-AT" altLang="en-US" sz="1100" dirty="0">
                <a:solidFill>
                  <a:srgbClr val="A9AEB6"/>
                </a:solidFill>
                <a:latin typeface="Helvetica Neue" pitchFamily="34" charset="0"/>
                <a:ea typeface="Helvetica Neue" pitchFamily="34" charset="-122"/>
                <a:cs typeface="Helvetica Neue" pitchFamily="34" charset="-120"/>
              </a:rPr>
              <a:t>Feb. 2026</a:t>
            </a:r>
            <a:endParaRPr lang="de-AT" sz="1100" dirty="0"/>
          </a:p>
        </p:txBody>
      </p:sp>
      <p:sp>
        <p:nvSpPr>
          <p:cNvPr id="31" name="Text 29"/>
          <p:cNvSpPr/>
          <p:nvPr/>
        </p:nvSpPr>
        <p:spPr>
          <a:xfrm>
            <a:off x="7863840" y="3922776"/>
            <a:ext cx="192024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12 Std.</a:t>
            </a:r>
            <a:endParaRPr lang="de-AT" sz="1900" dirty="0"/>
          </a:p>
        </p:txBody>
      </p:sp>
      <p:sp>
        <p:nvSpPr>
          <p:cNvPr id="32" name="Text 30"/>
          <p:cNvSpPr/>
          <p:nvPr/>
        </p:nvSpPr>
        <p:spPr>
          <a:xfrm>
            <a:off x="9921240" y="3922776"/>
            <a:ext cx="1600200" cy="365760"/>
          </a:xfrm>
          <a:prstGeom prst="rect">
            <a:avLst/>
          </a:prstGeom>
          <a:noFill/>
          <a:ln/>
        </p:spPr>
        <p:txBody>
          <a:bodyPr wrap="square" lIns="0" tIns="0" rIns="0" bIns="0" rtlCol="0" anchor="t"/>
          <a:lstStyle/>
          <a:p>
            <a:pPr algn="r" indent="0" marL="0">
              <a:buNone/>
            </a:pPr>
            <a:r>
              <a:rPr lang="de-AT" altLang="en-US" sz="1900" b="1" dirty="0">
                <a:solidFill>
                  <a:srgbClr val="5EC4B6"/>
                </a:solidFill>
                <a:latin typeface="Menlo" pitchFamily="34" charset="0"/>
                <a:ea typeface="Menlo" pitchFamily="34" charset="-122"/>
                <a:cs typeface="Menlo" pitchFamily="34" charset="-120"/>
              </a:rPr>
              <a:t>1,2 Std.</a:t>
            </a:r>
            <a:endParaRPr lang="de-AT" sz="1900" dirty="0"/>
          </a:p>
        </p:txBody>
      </p:sp>
      <p:sp>
        <p:nvSpPr>
          <p:cNvPr id="33" name="Shape 31"/>
          <p:cNvSpPr/>
          <p:nvPr/>
        </p:nvSpPr>
        <p:spPr>
          <a:xfrm>
            <a:off x="4572000" y="4507992"/>
            <a:ext cx="6949440" cy="0"/>
          </a:xfrm>
          <a:prstGeom prst="line">
            <a:avLst/>
          </a:prstGeom>
          <a:noFill/>
          <a:ln w="12700">
            <a:solidFill>
              <a:srgbClr val="1A1D21"/>
            </a:solidFill>
            <a:prstDash val="solid"/>
          </a:ln>
        </p:spPr>
      </p:sp>
      <p:sp>
        <p:nvSpPr>
          <p:cNvPr id="34" name="Text 32"/>
          <p:cNvSpPr/>
          <p:nvPr/>
        </p:nvSpPr>
        <p:spPr>
          <a:xfrm>
            <a:off x="4572000" y="4544568"/>
            <a:ext cx="3108960" cy="329184"/>
          </a:xfrm>
          <a:prstGeom prst="rect">
            <a:avLst/>
          </a:prstGeom>
          <a:noFill/>
          <a:ln/>
        </p:spPr>
        <p:txBody>
          <a:bodyPr wrap="square" lIns="0" tIns="0" rIns="0" bIns="0" rtlCol="0" anchor="t"/>
          <a:lstStyle/>
          <a:p>
            <a:pPr indent="0" marL="0">
              <a:buNone/>
            </a:pPr>
            <a:r>
              <a:rPr lang="de-AT" altLang="en-US" sz="1800" b="1" dirty="0">
                <a:solidFill>
                  <a:srgbClr val="F5D06A"/>
                </a:solidFill>
                <a:latin typeface="Helvetica Neue" pitchFamily="34" charset="0"/>
                <a:ea typeface="Helvetica Neue" pitchFamily="34" charset="-122"/>
                <a:cs typeface="Helvetica Neue" pitchFamily="34" charset="-120"/>
              </a:rPr>
              <a:t>Claude Mythos Preview</a:t>
            </a:r>
            <a:endParaRPr lang="de-AT" sz="1800" dirty="0"/>
          </a:p>
        </p:txBody>
      </p:sp>
      <p:sp>
        <p:nvSpPr>
          <p:cNvPr id="35" name="Text 33"/>
          <p:cNvSpPr/>
          <p:nvPr/>
        </p:nvSpPr>
        <p:spPr>
          <a:xfrm>
            <a:off x="4572000" y="4855464"/>
            <a:ext cx="3108960" cy="237744"/>
          </a:xfrm>
          <a:prstGeom prst="rect">
            <a:avLst/>
          </a:prstGeom>
          <a:noFill/>
          <a:ln/>
        </p:spPr>
        <p:txBody>
          <a:bodyPr wrap="square" lIns="0" tIns="0" rIns="0" bIns="0" rtlCol="0" anchor="t"/>
          <a:lstStyle/>
          <a:p>
            <a:pPr indent="0" marL="0">
              <a:buNone/>
            </a:pPr>
            <a:r>
              <a:rPr lang="de-AT" altLang="en-US" sz="1100" dirty="0">
                <a:solidFill>
                  <a:srgbClr val="A9AEB6"/>
                </a:solidFill>
                <a:latin typeface="Helvetica Neue" pitchFamily="34" charset="0"/>
                <a:ea typeface="Helvetica Neue" pitchFamily="34" charset="-122"/>
                <a:cs typeface="Helvetica Neue" pitchFamily="34" charset="-120"/>
              </a:rPr>
              <a:t>Apr. 2026</a:t>
            </a:r>
            <a:endParaRPr lang="de-AT" sz="1100" dirty="0"/>
          </a:p>
        </p:txBody>
      </p:sp>
      <p:sp>
        <p:nvSpPr>
          <p:cNvPr id="36" name="Text 34"/>
          <p:cNvSpPr/>
          <p:nvPr/>
        </p:nvSpPr>
        <p:spPr>
          <a:xfrm>
            <a:off x="7863840" y="4544568"/>
            <a:ext cx="192024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17,4 Std.</a:t>
            </a:r>
            <a:endParaRPr lang="de-AT" sz="1900" dirty="0"/>
          </a:p>
        </p:txBody>
      </p:sp>
      <p:sp>
        <p:nvSpPr>
          <p:cNvPr id="37" name="Text 35"/>
          <p:cNvSpPr/>
          <p:nvPr/>
        </p:nvSpPr>
        <p:spPr>
          <a:xfrm>
            <a:off x="9921240" y="4544568"/>
            <a:ext cx="1600200" cy="365760"/>
          </a:xfrm>
          <a:prstGeom prst="rect">
            <a:avLst/>
          </a:prstGeom>
          <a:noFill/>
          <a:ln/>
        </p:spPr>
        <p:txBody>
          <a:bodyPr wrap="square" lIns="0" tIns="0" rIns="0" bIns="0" rtlCol="0" anchor="t"/>
          <a:lstStyle/>
          <a:p>
            <a:pPr algn="r" indent="0" marL="0">
              <a:buNone/>
            </a:pPr>
            <a:r>
              <a:rPr lang="de-AT" altLang="en-US" sz="1900" b="1" dirty="0">
                <a:solidFill>
                  <a:srgbClr val="5EC4B6"/>
                </a:solidFill>
                <a:latin typeface="Menlo" pitchFamily="34" charset="0"/>
                <a:ea typeface="Menlo" pitchFamily="34" charset="-122"/>
                <a:cs typeface="Menlo" pitchFamily="34" charset="-120"/>
              </a:rPr>
              <a:t>3,1 Std.</a:t>
            </a:r>
            <a:endParaRPr lang="de-AT" sz="1900" dirty="0"/>
          </a:p>
        </p:txBody>
      </p:sp>
      <p:sp>
        <p:nvSpPr>
          <p:cNvPr id="38" name="Shape 36"/>
          <p:cNvSpPr/>
          <p:nvPr/>
        </p:nvSpPr>
        <p:spPr>
          <a:xfrm>
            <a:off x="4572000" y="5129784"/>
            <a:ext cx="6949440" cy="0"/>
          </a:xfrm>
          <a:prstGeom prst="line">
            <a:avLst/>
          </a:prstGeom>
          <a:noFill/>
          <a:ln w="12700">
            <a:solidFill>
              <a:srgbClr val="1A1D21"/>
            </a:solidFill>
            <a:prstDash val="solid"/>
          </a:ln>
        </p:spPr>
      </p:sp>
      <p:pic>
        <p:nvPicPr>
          <p:cNvPr id="39" name="Image 0" descr="/Users/momofeichtinger/Documents/RootOrdner/Business/KI Deep Dives/output/2026-11-02-deepdive/deck/hand/n-luecke.png">    </p:cNvPr>
          <p:cNvPicPr>
            <a:picLocks noChangeAspect="1"/>
          </p:cNvPicPr>
          <p:nvPr/>
        </p:nvPicPr>
        <p:blipFill>
          <a:blip r:embed="rId2"/>
          <a:stretch>
            <a:fillRect/>
          </a:stretch>
        </p:blipFill>
        <p:spPr>
          <a:xfrm>
            <a:off x="1214829" y="5394960"/>
            <a:ext cx="2599542" cy="1051560"/>
          </a:xfrm>
          <a:prstGeom prst="rect">
            <a:avLst/>
          </a:prstGeom>
        </p:spPr>
      </p:pic>
      <p:sp>
        <p:nvSpPr>
          <p:cNvPr id="40" name="Text 37"/>
          <p:cNvSpPr/>
          <p:nvPr/>
        </p:nvSpPr>
        <p:spPr>
          <a:xfrm>
            <a:off x="4572000" y="5257800"/>
            <a:ext cx="6949440" cy="1005840"/>
          </a:xfrm>
          <a:prstGeom prst="rect">
            <a:avLst/>
          </a:prstGeom>
          <a:noFill/>
          <a:ln/>
        </p:spPr>
        <p:txBody>
          <a:bodyPr wrap="square" lIns="0" tIns="0" rIns="0" bIns="0" rtlCol="0" anchor="t"/>
          <a:lstStyle/>
          <a:p>
            <a:pPr indent="0" marL="0">
              <a:lnSpc>
                <a:spcPct val="110000"/>
              </a:lnSpc>
              <a:buNone/>
            </a:pPr>
            <a:r>
              <a:rPr lang="de-AT" altLang="en-US" sz="1500" dirty="0">
                <a:solidFill>
                  <a:srgbClr val="FFFFFF"/>
                </a:solidFill>
                <a:latin typeface="Helvetica Neue" pitchFamily="34" charset="0"/>
                <a:ea typeface="Helvetica Neue" pitchFamily="34" charset="-122"/>
                <a:cs typeface="Helvetica Neue" pitchFamily="34" charset="-120"/>
              </a:rPr>
              <a:t>Der Abstand zwischen den Spalten ist unsere Arbeit: große Vorhaben in Aufgaben von wenigen Menschenstunden schneiden, Zwischenstände prüfen, Ergebnis abnehmen.</a:t>
            </a:r>
            <a:endParaRPr lang="de-AT" sz="1500" dirty="0"/>
          </a:p>
        </p:txBody>
      </p:sp>
      <p:sp>
        <p:nvSpPr>
          <p:cNvPr id="41" name="Text 38"/>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METR Time Horizon 1.1 (Stand 8.9.2026). Konfidenzintervall bei Mythos Preview: 80 % 1,6 bis 6,6 Std., 50 % 8,5 bis 55 Std. metr.org/time-horizons</a:t>
            </a:r>
            <a:endParaRPr lang="de-AT"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9</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MENSCHENZEIT DER AUFGABEN, DIE DAS MODELL IN JEDEM ZWEITEN VERSUCH LÖST</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Die Zahlen von GPT-2 bis heute</a:t>
            </a:r>
            <a:endParaRPr lang="de-AT" sz="3800" dirty="0"/>
          </a:p>
        </p:txBody>
      </p:sp>
      <p:sp>
        <p:nvSpPr>
          <p:cNvPr id="5" name="Text 3"/>
          <p:cNvSpPr/>
          <p:nvPr/>
        </p:nvSpPr>
        <p:spPr>
          <a:xfrm>
            <a:off x="685800" y="1600200"/>
            <a:ext cx="2240280" cy="365760"/>
          </a:xfrm>
          <a:prstGeom prst="rect">
            <a:avLst/>
          </a:prstGeom>
          <a:noFill/>
          <a:ln/>
        </p:spPr>
        <p:txBody>
          <a:bodyPr wrap="square" lIns="0" tIns="0" rIns="0" bIns="0" rtlCol="0" anchor="t"/>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GPT-2</a:t>
            </a:r>
            <a:endParaRPr lang="de-AT" sz="1700" dirty="0"/>
          </a:p>
        </p:txBody>
      </p:sp>
      <p:sp>
        <p:nvSpPr>
          <p:cNvPr id="6" name="Text 4"/>
          <p:cNvSpPr/>
          <p:nvPr/>
        </p:nvSpPr>
        <p:spPr>
          <a:xfrm>
            <a:off x="685800" y="1929384"/>
            <a:ext cx="2240280" cy="274320"/>
          </a:xfrm>
          <a:prstGeom prst="rect">
            <a:avLst/>
          </a:prstGeom>
          <a:noFill/>
          <a:ln/>
        </p:spPr>
        <p:txBody>
          <a:bodyPr wrap="square" lIns="0" tIns="0" rIns="0" bIns="0" rtlCol="0" anchor="t"/>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Feb. 2019</a:t>
            </a:r>
            <a:endParaRPr lang="de-AT" sz="1200" dirty="0"/>
          </a:p>
        </p:txBody>
      </p:sp>
      <p:sp>
        <p:nvSpPr>
          <p:cNvPr id="7" name="Text 5"/>
          <p:cNvSpPr/>
          <p:nvPr/>
        </p:nvSpPr>
        <p:spPr>
          <a:xfrm>
            <a:off x="2926080" y="1600200"/>
            <a:ext cx="132588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3 Sek.</a:t>
            </a:r>
            <a:endParaRPr lang="de-AT" sz="1900" dirty="0"/>
          </a:p>
        </p:txBody>
      </p:sp>
      <p:sp>
        <p:nvSpPr>
          <p:cNvPr id="8" name="Shape 6"/>
          <p:cNvSpPr/>
          <p:nvPr/>
        </p:nvSpPr>
        <p:spPr>
          <a:xfrm>
            <a:off x="685800" y="2221992"/>
            <a:ext cx="3566160" cy="0"/>
          </a:xfrm>
          <a:prstGeom prst="line">
            <a:avLst/>
          </a:prstGeom>
          <a:noFill/>
          <a:ln w="12700">
            <a:solidFill>
              <a:srgbClr val="1A1D21"/>
            </a:solidFill>
            <a:prstDash val="solid"/>
          </a:ln>
        </p:spPr>
      </p:sp>
      <p:sp>
        <p:nvSpPr>
          <p:cNvPr id="9" name="Text 7"/>
          <p:cNvSpPr/>
          <p:nvPr/>
        </p:nvSpPr>
        <p:spPr>
          <a:xfrm>
            <a:off x="685800" y="2258568"/>
            <a:ext cx="2240280" cy="365760"/>
          </a:xfrm>
          <a:prstGeom prst="rect">
            <a:avLst/>
          </a:prstGeom>
          <a:noFill/>
          <a:ln/>
        </p:spPr>
        <p:txBody>
          <a:bodyPr wrap="square" lIns="0" tIns="0" rIns="0" bIns="0" rtlCol="0" anchor="t"/>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GPT-3</a:t>
            </a:r>
            <a:endParaRPr lang="de-AT" sz="1700" dirty="0"/>
          </a:p>
        </p:txBody>
      </p:sp>
      <p:sp>
        <p:nvSpPr>
          <p:cNvPr id="10" name="Text 8"/>
          <p:cNvSpPr/>
          <p:nvPr/>
        </p:nvSpPr>
        <p:spPr>
          <a:xfrm>
            <a:off x="685800" y="2587752"/>
            <a:ext cx="2240280" cy="274320"/>
          </a:xfrm>
          <a:prstGeom prst="rect">
            <a:avLst/>
          </a:prstGeom>
          <a:noFill/>
          <a:ln/>
        </p:spPr>
        <p:txBody>
          <a:bodyPr wrap="square" lIns="0" tIns="0" rIns="0" bIns="0" rtlCol="0" anchor="t"/>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Mai 2020</a:t>
            </a:r>
            <a:endParaRPr lang="de-AT" sz="1200" dirty="0"/>
          </a:p>
        </p:txBody>
      </p:sp>
      <p:sp>
        <p:nvSpPr>
          <p:cNvPr id="11" name="Text 9"/>
          <p:cNvSpPr/>
          <p:nvPr/>
        </p:nvSpPr>
        <p:spPr>
          <a:xfrm>
            <a:off x="2926080" y="2258568"/>
            <a:ext cx="132588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9 Sek.</a:t>
            </a:r>
            <a:endParaRPr lang="de-AT" sz="1900" dirty="0"/>
          </a:p>
        </p:txBody>
      </p:sp>
      <p:sp>
        <p:nvSpPr>
          <p:cNvPr id="12" name="Shape 10"/>
          <p:cNvSpPr/>
          <p:nvPr/>
        </p:nvSpPr>
        <p:spPr>
          <a:xfrm>
            <a:off x="685800" y="2880360"/>
            <a:ext cx="3566160" cy="0"/>
          </a:xfrm>
          <a:prstGeom prst="line">
            <a:avLst/>
          </a:prstGeom>
          <a:noFill/>
          <a:ln w="12700">
            <a:solidFill>
              <a:srgbClr val="1A1D21"/>
            </a:solidFill>
            <a:prstDash val="solid"/>
          </a:ln>
        </p:spPr>
      </p:sp>
      <p:sp>
        <p:nvSpPr>
          <p:cNvPr id="13" name="Text 11"/>
          <p:cNvSpPr/>
          <p:nvPr/>
        </p:nvSpPr>
        <p:spPr>
          <a:xfrm>
            <a:off x="685800" y="2916936"/>
            <a:ext cx="2240280" cy="365760"/>
          </a:xfrm>
          <a:prstGeom prst="rect">
            <a:avLst/>
          </a:prstGeom>
          <a:noFill/>
          <a:ln/>
        </p:spPr>
        <p:txBody>
          <a:bodyPr wrap="square" lIns="0" tIns="0" rIns="0" bIns="0" rtlCol="0" anchor="t"/>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GPT-3.5</a:t>
            </a:r>
            <a:endParaRPr lang="de-AT" sz="1700" dirty="0"/>
          </a:p>
        </p:txBody>
      </p:sp>
      <p:sp>
        <p:nvSpPr>
          <p:cNvPr id="14" name="Text 12"/>
          <p:cNvSpPr/>
          <p:nvPr/>
        </p:nvSpPr>
        <p:spPr>
          <a:xfrm>
            <a:off x="685800" y="3246120"/>
            <a:ext cx="2240280" cy="274320"/>
          </a:xfrm>
          <a:prstGeom prst="rect">
            <a:avLst/>
          </a:prstGeom>
          <a:noFill/>
          <a:ln/>
        </p:spPr>
        <p:txBody>
          <a:bodyPr wrap="square" lIns="0" tIns="0" rIns="0" bIns="0" rtlCol="0" anchor="t"/>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März 2022</a:t>
            </a:r>
            <a:endParaRPr lang="de-AT" sz="1200" dirty="0"/>
          </a:p>
        </p:txBody>
      </p:sp>
      <p:sp>
        <p:nvSpPr>
          <p:cNvPr id="15" name="Text 13"/>
          <p:cNvSpPr/>
          <p:nvPr/>
        </p:nvSpPr>
        <p:spPr>
          <a:xfrm>
            <a:off x="2926080" y="2916936"/>
            <a:ext cx="132588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36 Sek.</a:t>
            </a:r>
            <a:endParaRPr lang="de-AT" sz="1900" dirty="0"/>
          </a:p>
        </p:txBody>
      </p:sp>
      <p:sp>
        <p:nvSpPr>
          <p:cNvPr id="16" name="Shape 14"/>
          <p:cNvSpPr/>
          <p:nvPr/>
        </p:nvSpPr>
        <p:spPr>
          <a:xfrm>
            <a:off x="685800" y="3538728"/>
            <a:ext cx="3566160" cy="0"/>
          </a:xfrm>
          <a:prstGeom prst="line">
            <a:avLst/>
          </a:prstGeom>
          <a:noFill/>
          <a:ln w="12700">
            <a:solidFill>
              <a:srgbClr val="1A1D21"/>
            </a:solidFill>
            <a:prstDash val="solid"/>
          </a:ln>
        </p:spPr>
      </p:sp>
      <p:sp>
        <p:nvSpPr>
          <p:cNvPr id="17" name="Text 15"/>
          <p:cNvSpPr/>
          <p:nvPr/>
        </p:nvSpPr>
        <p:spPr>
          <a:xfrm>
            <a:off x="685800" y="3575304"/>
            <a:ext cx="2240280" cy="365760"/>
          </a:xfrm>
          <a:prstGeom prst="rect">
            <a:avLst/>
          </a:prstGeom>
          <a:noFill/>
          <a:ln/>
        </p:spPr>
        <p:txBody>
          <a:bodyPr wrap="square" lIns="0" tIns="0" rIns="0" bIns="0" rtlCol="0" anchor="t"/>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GPT-4</a:t>
            </a:r>
            <a:endParaRPr lang="de-AT" sz="1700" dirty="0"/>
          </a:p>
        </p:txBody>
      </p:sp>
      <p:sp>
        <p:nvSpPr>
          <p:cNvPr id="18" name="Text 16"/>
          <p:cNvSpPr/>
          <p:nvPr/>
        </p:nvSpPr>
        <p:spPr>
          <a:xfrm>
            <a:off x="685800" y="3904488"/>
            <a:ext cx="2240280" cy="274320"/>
          </a:xfrm>
          <a:prstGeom prst="rect">
            <a:avLst/>
          </a:prstGeom>
          <a:noFill/>
          <a:ln/>
        </p:spPr>
        <p:txBody>
          <a:bodyPr wrap="square" lIns="0" tIns="0" rIns="0" bIns="0" rtlCol="0" anchor="t"/>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März 2023</a:t>
            </a:r>
            <a:endParaRPr lang="de-AT" sz="1200" dirty="0"/>
          </a:p>
        </p:txBody>
      </p:sp>
      <p:sp>
        <p:nvSpPr>
          <p:cNvPr id="19" name="Text 17"/>
          <p:cNvSpPr/>
          <p:nvPr/>
        </p:nvSpPr>
        <p:spPr>
          <a:xfrm>
            <a:off x="2926080" y="3575304"/>
            <a:ext cx="132588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4 Min.</a:t>
            </a:r>
            <a:endParaRPr lang="de-AT" sz="1900" dirty="0"/>
          </a:p>
        </p:txBody>
      </p:sp>
      <p:sp>
        <p:nvSpPr>
          <p:cNvPr id="20" name="Shape 18"/>
          <p:cNvSpPr/>
          <p:nvPr/>
        </p:nvSpPr>
        <p:spPr>
          <a:xfrm>
            <a:off x="685800" y="4197096"/>
            <a:ext cx="3566160" cy="0"/>
          </a:xfrm>
          <a:prstGeom prst="line">
            <a:avLst/>
          </a:prstGeom>
          <a:noFill/>
          <a:ln w="12700">
            <a:solidFill>
              <a:srgbClr val="1A1D21"/>
            </a:solidFill>
            <a:prstDash val="solid"/>
          </a:ln>
        </p:spPr>
      </p:sp>
      <p:sp>
        <p:nvSpPr>
          <p:cNvPr id="21" name="Text 19"/>
          <p:cNvSpPr/>
          <p:nvPr/>
        </p:nvSpPr>
        <p:spPr>
          <a:xfrm>
            <a:off x="685800" y="4233672"/>
            <a:ext cx="2240280" cy="365760"/>
          </a:xfrm>
          <a:prstGeom prst="rect">
            <a:avLst/>
          </a:prstGeom>
          <a:noFill/>
          <a:ln/>
        </p:spPr>
        <p:txBody>
          <a:bodyPr wrap="square" lIns="0" tIns="0" rIns="0" bIns="0" rtlCol="0" anchor="t"/>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GPT-4o</a:t>
            </a:r>
            <a:endParaRPr lang="de-AT" sz="1700" dirty="0"/>
          </a:p>
        </p:txBody>
      </p:sp>
      <p:sp>
        <p:nvSpPr>
          <p:cNvPr id="22" name="Text 20"/>
          <p:cNvSpPr/>
          <p:nvPr/>
        </p:nvSpPr>
        <p:spPr>
          <a:xfrm>
            <a:off x="685800" y="4562856"/>
            <a:ext cx="2240280" cy="274320"/>
          </a:xfrm>
          <a:prstGeom prst="rect">
            <a:avLst/>
          </a:prstGeom>
          <a:noFill/>
          <a:ln/>
        </p:spPr>
        <p:txBody>
          <a:bodyPr wrap="square" lIns="0" tIns="0" rIns="0" bIns="0" rtlCol="0" anchor="t"/>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Mai 2024</a:t>
            </a:r>
            <a:endParaRPr lang="de-AT" sz="1200" dirty="0"/>
          </a:p>
        </p:txBody>
      </p:sp>
      <p:sp>
        <p:nvSpPr>
          <p:cNvPr id="23" name="Text 21"/>
          <p:cNvSpPr/>
          <p:nvPr/>
        </p:nvSpPr>
        <p:spPr>
          <a:xfrm>
            <a:off x="2926080" y="4233672"/>
            <a:ext cx="132588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7 Min.</a:t>
            </a:r>
            <a:endParaRPr lang="de-AT" sz="1900" dirty="0"/>
          </a:p>
        </p:txBody>
      </p:sp>
      <p:sp>
        <p:nvSpPr>
          <p:cNvPr id="24" name="Shape 22"/>
          <p:cNvSpPr/>
          <p:nvPr/>
        </p:nvSpPr>
        <p:spPr>
          <a:xfrm>
            <a:off x="685800" y="4855464"/>
            <a:ext cx="3566160" cy="0"/>
          </a:xfrm>
          <a:prstGeom prst="line">
            <a:avLst/>
          </a:prstGeom>
          <a:noFill/>
          <a:ln w="12700">
            <a:solidFill>
              <a:srgbClr val="1A1D21"/>
            </a:solidFill>
            <a:prstDash val="solid"/>
          </a:ln>
        </p:spPr>
      </p:sp>
      <p:sp>
        <p:nvSpPr>
          <p:cNvPr id="25" name="Text 23"/>
          <p:cNvSpPr/>
          <p:nvPr/>
        </p:nvSpPr>
        <p:spPr>
          <a:xfrm>
            <a:off x="685800" y="4892040"/>
            <a:ext cx="2240280" cy="365760"/>
          </a:xfrm>
          <a:prstGeom prst="rect">
            <a:avLst/>
          </a:prstGeom>
          <a:noFill/>
          <a:ln/>
        </p:spPr>
        <p:txBody>
          <a:bodyPr wrap="square" lIns="0" tIns="0" rIns="0" bIns="0" rtlCol="0" anchor="t"/>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o1</a:t>
            </a:r>
            <a:endParaRPr lang="de-AT" sz="1700" dirty="0"/>
          </a:p>
        </p:txBody>
      </p:sp>
      <p:sp>
        <p:nvSpPr>
          <p:cNvPr id="26" name="Text 24"/>
          <p:cNvSpPr/>
          <p:nvPr/>
        </p:nvSpPr>
        <p:spPr>
          <a:xfrm>
            <a:off x="685800" y="5221224"/>
            <a:ext cx="2240280" cy="274320"/>
          </a:xfrm>
          <a:prstGeom prst="rect">
            <a:avLst/>
          </a:prstGeom>
          <a:noFill/>
          <a:ln/>
        </p:spPr>
        <p:txBody>
          <a:bodyPr wrap="square" lIns="0" tIns="0" rIns="0" bIns="0" rtlCol="0" anchor="t"/>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Dez. 2024</a:t>
            </a:r>
            <a:endParaRPr lang="de-AT" sz="1200" dirty="0"/>
          </a:p>
        </p:txBody>
      </p:sp>
      <p:sp>
        <p:nvSpPr>
          <p:cNvPr id="27" name="Text 25"/>
          <p:cNvSpPr/>
          <p:nvPr/>
        </p:nvSpPr>
        <p:spPr>
          <a:xfrm>
            <a:off x="2926080" y="4892040"/>
            <a:ext cx="132588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39 Min.</a:t>
            </a:r>
            <a:endParaRPr lang="de-AT" sz="1900" dirty="0"/>
          </a:p>
        </p:txBody>
      </p:sp>
      <p:sp>
        <p:nvSpPr>
          <p:cNvPr id="28" name="Shape 26"/>
          <p:cNvSpPr/>
          <p:nvPr/>
        </p:nvSpPr>
        <p:spPr>
          <a:xfrm>
            <a:off x="685800" y="5513832"/>
            <a:ext cx="3566160" cy="0"/>
          </a:xfrm>
          <a:prstGeom prst="line">
            <a:avLst/>
          </a:prstGeom>
          <a:noFill/>
          <a:ln w="12700">
            <a:solidFill>
              <a:srgbClr val="1A1D21"/>
            </a:solidFill>
            <a:prstDash val="solid"/>
          </a:ln>
        </p:spPr>
      </p:sp>
      <p:sp>
        <p:nvSpPr>
          <p:cNvPr id="29" name="Text 27"/>
          <p:cNvSpPr/>
          <p:nvPr/>
        </p:nvSpPr>
        <p:spPr>
          <a:xfrm>
            <a:off x="4572000" y="1600200"/>
            <a:ext cx="2240280" cy="365760"/>
          </a:xfrm>
          <a:prstGeom prst="rect">
            <a:avLst/>
          </a:prstGeom>
          <a:noFill/>
          <a:ln/>
        </p:spPr>
        <p:txBody>
          <a:bodyPr wrap="square" lIns="0" tIns="0" rIns="0" bIns="0" rtlCol="0" anchor="t"/>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Claude Sonnet 3.7</a:t>
            </a:r>
            <a:endParaRPr lang="de-AT" sz="1700" dirty="0"/>
          </a:p>
        </p:txBody>
      </p:sp>
      <p:sp>
        <p:nvSpPr>
          <p:cNvPr id="30" name="Text 28"/>
          <p:cNvSpPr/>
          <p:nvPr/>
        </p:nvSpPr>
        <p:spPr>
          <a:xfrm>
            <a:off x="4572000" y="1929384"/>
            <a:ext cx="2240280" cy="274320"/>
          </a:xfrm>
          <a:prstGeom prst="rect">
            <a:avLst/>
          </a:prstGeom>
          <a:noFill/>
          <a:ln/>
        </p:spPr>
        <p:txBody>
          <a:bodyPr wrap="square" lIns="0" tIns="0" rIns="0" bIns="0" rtlCol="0" anchor="t"/>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Feb. 2025</a:t>
            </a:r>
            <a:endParaRPr lang="de-AT" sz="1200" dirty="0"/>
          </a:p>
        </p:txBody>
      </p:sp>
      <p:sp>
        <p:nvSpPr>
          <p:cNvPr id="31" name="Text 29"/>
          <p:cNvSpPr/>
          <p:nvPr/>
        </p:nvSpPr>
        <p:spPr>
          <a:xfrm>
            <a:off x="6812280" y="1600200"/>
            <a:ext cx="132588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1 Std.</a:t>
            </a:r>
            <a:endParaRPr lang="de-AT" sz="1900" dirty="0"/>
          </a:p>
        </p:txBody>
      </p:sp>
      <p:sp>
        <p:nvSpPr>
          <p:cNvPr id="32" name="Shape 30"/>
          <p:cNvSpPr/>
          <p:nvPr/>
        </p:nvSpPr>
        <p:spPr>
          <a:xfrm>
            <a:off x="4572000" y="2221992"/>
            <a:ext cx="3566160" cy="0"/>
          </a:xfrm>
          <a:prstGeom prst="line">
            <a:avLst/>
          </a:prstGeom>
          <a:noFill/>
          <a:ln w="12700">
            <a:solidFill>
              <a:srgbClr val="1A1D21"/>
            </a:solidFill>
            <a:prstDash val="solid"/>
          </a:ln>
        </p:spPr>
      </p:sp>
      <p:sp>
        <p:nvSpPr>
          <p:cNvPr id="33" name="Text 31"/>
          <p:cNvSpPr/>
          <p:nvPr/>
        </p:nvSpPr>
        <p:spPr>
          <a:xfrm>
            <a:off x="4572000" y="2258568"/>
            <a:ext cx="2240280" cy="365760"/>
          </a:xfrm>
          <a:prstGeom prst="rect">
            <a:avLst/>
          </a:prstGeom>
          <a:noFill/>
          <a:ln/>
        </p:spPr>
        <p:txBody>
          <a:bodyPr wrap="square" lIns="0" tIns="0" rIns="0" bIns="0" rtlCol="0" anchor="t"/>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o3</a:t>
            </a:r>
            <a:endParaRPr lang="de-AT" sz="1700" dirty="0"/>
          </a:p>
        </p:txBody>
      </p:sp>
      <p:sp>
        <p:nvSpPr>
          <p:cNvPr id="34" name="Text 32"/>
          <p:cNvSpPr/>
          <p:nvPr/>
        </p:nvSpPr>
        <p:spPr>
          <a:xfrm>
            <a:off x="4572000" y="2587752"/>
            <a:ext cx="2240280" cy="274320"/>
          </a:xfrm>
          <a:prstGeom prst="rect">
            <a:avLst/>
          </a:prstGeom>
          <a:noFill/>
          <a:ln/>
        </p:spPr>
        <p:txBody>
          <a:bodyPr wrap="square" lIns="0" tIns="0" rIns="0" bIns="0" rtlCol="0" anchor="t"/>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Apr. 2025</a:t>
            </a:r>
            <a:endParaRPr lang="de-AT" sz="1200" dirty="0"/>
          </a:p>
        </p:txBody>
      </p:sp>
      <p:sp>
        <p:nvSpPr>
          <p:cNvPr id="35" name="Text 33"/>
          <p:cNvSpPr/>
          <p:nvPr/>
        </p:nvSpPr>
        <p:spPr>
          <a:xfrm>
            <a:off x="6812280" y="2258568"/>
            <a:ext cx="132588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2 Std.</a:t>
            </a:r>
            <a:endParaRPr lang="de-AT" sz="1900" dirty="0"/>
          </a:p>
        </p:txBody>
      </p:sp>
      <p:sp>
        <p:nvSpPr>
          <p:cNvPr id="36" name="Shape 34"/>
          <p:cNvSpPr/>
          <p:nvPr/>
        </p:nvSpPr>
        <p:spPr>
          <a:xfrm>
            <a:off x="4572000" y="2880360"/>
            <a:ext cx="3566160" cy="0"/>
          </a:xfrm>
          <a:prstGeom prst="line">
            <a:avLst/>
          </a:prstGeom>
          <a:noFill/>
          <a:ln w="12700">
            <a:solidFill>
              <a:srgbClr val="1A1D21"/>
            </a:solidFill>
            <a:prstDash val="solid"/>
          </a:ln>
        </p:spPr>
      </p:sp>
      <p:sp>
        <p:nvSpPr>
          <p:cNvPr id="37" name="Text 35"/>
          <p:cNvSpPr/>
          <p:nvPr/>
        </p:nvSpPr>
        <p:spPr>
          <a:xfrm>
            <a:off x="4572000" y="2916936"/>
            <a:ext cx="2240280" cy="365760"/>
          </a:xfrm>
          <a:prstGeom prst="rect">
            <a:avLst/>
          </a:prstGeom>
          <a:noFill/>
          <a:ln/>
        </p:spPr>
        <p:txBody>
          <a:bodyPr wrap="square" lIns="0" tIns="0" rIns="0" bIns="0" rtlCol="0" anchor="t"/>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GPT-5</a:t>
            </a:r>
            <a:endParaRPr lang="de-AT" sz="1700" dirty="0"/>
          </a:p>
        </p:txBody>
      </p:sp>
      <p:sp>
        <p:nvSpPr>
          <p:cNvPr id="38" name="Text 36"/>
          <p:cNvSpPr/>
          <p:nvPr/>
        </p:nvSpPr>
        <p:spPr>
          <a:xfrm>
            <a:off x="4572000" y="3246120"/>
            <a:ext cx="2240280" cy="274320"/>
          </a:xfrm>
          <a:prstGeom prst="rect">
            <a:avLst/>
          </a:prstGeom>
          <a:noFill/>
          <a:ln/>
        </p:spPr>
        <p:txBody>
          <a:bodyPr wrap="square" lIns="0" tIns="0" rIns="0" bIns="0" rtlCol="0" anchor="t"/>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Aug. 2025</a:t>
            </a:r>
            <a:endParaRPr lang="de-AT" sz="1200" dirty="0"/>
          </a:p>
        </p:txBody>
      </p:sp>
      <p:sp>
        <p:nvSpPr>
          <p:cNvPr id="39" name="Text 37"/>
          <p:cNvSpPr/>
          <p:nvPr/>
        </p:nvSpPr>
        <p:spPr>
          <a:xfrm>
            <a:off x="6812280" y="2916936"/>
            <a:ext cx="132588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3,4 Std.</a:t>
            </a:r>
            <a:endParaRPr lang="de-AT" sz="1900" dirty="0"/>
          </a:p>
        </p:txBody>
      </p:sp>
      <p:sp>
        <p:nvSpPr>
          <p:cNvPr id="40" name="Shape 38"/>
          <p:cNvSpPr/>
          <p:nvPr/>
        </p:nvSpPr>
        <p:spPr>
          <a:xfrm>
            <a:off x="4572000" y="3538728"/>
            <a:ext cx="3566160" cy="0"/>
          </a:xfrm>
          <a:prstGeom prst="line">
            <a:avLst/>
          </a:prstGeom>
          <a:noFill/>
          <a:ln w="12700">
            <a:solidFill>
              <a:srgbClr val="1A1D21"/>
            </a:solidFill>
            <a:prstDash val="solid"/>
          </a:ln>
        </p:spPr>
      </p:sp>
      <p:sp>
        <p:nvSpPr>
          <p:cNvPr id="41" name="Text 39"/>
          <p:cNvSpPr/>
          <p:nvPr/>
        </p:nvSpPr>
        <p:spPr>
          <a:xfrm>
            <a:off x="4572000" y="3575304"/>
            <a:ext cx="2240280" cy="365760"/>
          </a:xfrm>
          <a:prstGeom prst="rect">
            <a:avLst/>
          </a:prstGeom>
          <a:noFill/>
          <a:ln/>
        </p:spPr>
        <p:txBody>
          <a:bodyPr wrap="square" lIns="0" tIns="0" rIns="0" bIns="0" rtlCol="0" anchor="t"/>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Claude Opus 4.5</a:t>
            </a:r>
            <a:endParaRPr lang="de-AT" sz="1700" dirty="0"/>
          </a:p>
        </p:txBody>
      </p:sp>
      <p:sp>
        <p:nvSpPr>
          <p:cNvPr id="42" name="Text 40"/>
          <p:cNvSpPr/>
          <p:nvPr/>
        </p:nvSpPr>
        <p:spPr>
          <a:xfrm>
            <a:off x="4572000" y="3904488"/>
            <a:ext cx="2240280" cy="274320"/>
          </a:xfrm>
          <a:prstGeom prst="rect">
            <a:avLst/>
          </a:prstGeom>
          <a:noFill/>
          <a:ln/>
        </p:spPr>
        <p:txBody>
          <a:bodyPr wrap="square" lIns="0" tIns="0" rIns="0" bIns="0" rtlCol="0" anchor="t"/>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Nov. 2025</a:t>
            </a:r>
            <a:endParaRPr lang="de-AT" sz="1200" dirty="0"/>
          </a:p>
        </p:txBody>
      </p:sp>
      <p:sp>
        <p:nvSpPr>
          <p:cNvPr id="43" name="Text 41"/>
          <p:cNvSpPr/>
          <p:nvPr/>
        </p:nvSpPr>
        <p:spPr>
          <a:xfrm>
            <a:off x="6812280" y="3575304"/>
            <a:ext cx="132588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4,9 Std.</a:t>
            </a:r>
            <a:endParaRPr lang="de-AT" sz="1900" dirty="0"/>
          </a:p>
        </p:txBody>
      </p:sp>
      <p:sp>
        <p:nvSpPr>
          <p:cNvPr id="44" name="Shape 42"/>
          <p:cNvSpPr/>
          <p:nvPr/>
        </p:nvSpPr>
        <p:spPr>
          <a:xfrm>
            <a:off x="4572000" y="4197096"/>
            <a:ext cx="3566160" cy="0"/>
          </a:xfrm>
          <a:prstGeom prst="line">
            <a:avLst/>
          </a:prstGeom>
          <a:noFill/>
          <a:ln w="12700">
            <a:solidFill>
              <a:srgbClr val="1A1D21"/>
            </a:solidFill>
            <a:prstDash val="solid"/>
          </a:ln>
        </p:spPr>
      </p:sp>
      <p:sp>
        <p:nvSpPr>
          <p:cNvPr id="45" name="Text 43"/>
          <p:cNvSpPr/>
          <p:nvPr/>
        </p:nvSpPr>
        <p:spPr>
          <a:xfrm>
            <a:off x="4572000" y="4233672"/>
            <a:ext cx="2240280" cy="365760"/>
          </a:xfrm>
          <a:prstGeom prst="rect">
            <a:avLst/>
          </a:prstGeom>
          <a:noFill/>
          <a:ln/>
        </p:spPr>
        <p:txBody>
          <a:bodyPr wrap="square" lIns="0" tIns="0" rIns="0" bIns="0" rtlCol="0" anchor="t"/>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Claude Opus 4.6</a:t>
            </a:r>
            <a:endParaRPr lang="de-AT" sz="1700" dirty="0"/>
          </a:p>
        </p:txBody>
      </p:sp>
      <p:sp>
        <p:nvSpPr>
          <p:cNvPr id="46" name="Text 44"/>
          <p:cNvSpPr/>
          <p:nvPr/>
        </p:nvSpPr>
        <p:spPr>
          <a:xfrm>
            <a:off x="4572000" y="4562856"/>
            <a:ext cx="2240280" cy="274320"/>
          </a:xfrm>
          <a:prstGeom prst="rect">
            <a:avLst/>
          </a:prstGeom>
          <a:noFill/>
          <a:ln/>
        </p:spPr>
        <p:txBody>
          <a:bodyPr wrap="square" lIns="0" tIns="0" rIns="0" bIns="0" rtlCol="0" anchor="t"/>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Feb. 2026</a:t>
            </a:r>
            <a:endParaRPr lang="de-AT" sz="1200" dirty="0"/>
          </a:p>
        </p:txBody>
      </p:sp>
      <p:sp>
        <p:nvSpPr>
          <p:cNvPr id="47" name="Text 45"/>
          <p:cNvSpPr/>
          <p:nvPr/>
        </p:nvSpPr>
        <p:spPr>
          <a:xfrm>
            <a:off x="6812280" y="4233672"/>
            <a:ext cx="132588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12 Std.</a:t>
            </a:r>
            <a:endParaRPr lang="de-AT" sz="1900" dirty="0"/>
          </a:p>
        </p:txBody>
      </p:sp>
      <p:sp>
        <p:nvSpPr>
          <p:cNvPr id="48" name="Shape 46"/>
          <p:cNvSpPr/>
          <p:nvPr/>
        </p:nvSpPr>
        <p:spPr>
          <a:xfrm>
            <a:off x="4572000" y="4855464"/>
            <a:ext cx="3566160" cy="0"/>
          </a:xfrm>
          <a:prstGeom prst="line">
            <a:avLst/>
          </a:prstGeom>
          <a:noFill/>
          <a:ln w="12700">
            <a:solidFill>
              <a:srgbClr val="1A1D21"/>
            </a:solidFill>
            <a:prstDash val="solid"/>
          </a:ln>
        </p:spPr>
      </p:sp>
      <p:sp>
        <p:nvSpPr>
          <p:cNvPr id="49" name="Text 47"/>
          <p:cNvSpPr/>
          <p:nvPr/>
        </p:nvSpPr>
        <p:spPr>
          <a:xfrm>
            <a:off x="4572000" y="4892040"/>
            <a:ext cx="2240280" cy="365760"/>
          </a:xfrm>
          <a:prstGeom prst="rect">
            <a:avLst/>
          </a:prstGeom>
          <a:noFill/>
          <a:ln/>
        </p:spPr>
        <p:txBody>
          <a:bodyPr wrap="square" lIns="0" tIns="0" rIns="0" bIns="0" rtlCol="0" anchor="t"/>
          <a:lstStyle/>
          <a:p>
            <a:pPr indent="0" marL="0">
              <a:buNone/>
            </a:pPr>
            <a:r>
              <a:rPr lang="de-AT" altLang="en-US" sz="1700" b="1" dirty="0">
                <a:solidFill>
                  <a:srgbClr val="F5D06A"/>
                </a:solidFill>
                <a:latin typeface="Helvetica Neue" pitchFamily="34" charset="0"/>
                <a:ea typeface="Helvetica Neue" pitchFamily="34" charset="-122"/>
                <a:cs typeface="Helvetica Neue" pitchFamily="34" charset="-120"/>
              </a:rPr>
              <a:t>Mythos Preview</a:t>
            </a:r>
            <a:endParaRPr lang="de-AT" sz="1700" dirty="0"/>
          </a:p>
        </p:txBody>
      </p:sp>
      <p:sp>
        <p:nvSpPr>
          <p:cNvPr id="50" name="Text 48"/>
          <p:cNvSpPr/>
          <p:nvPr/>
        </p:nvSpPr>
        <p:spPr>
          <a:xfrm>
            <a:off x="4572000" y="5221224"/>
            <a:ext cx="2240280" cy="274320"/>
          </a:xfrm>
          <a:prstGeom prst="rect">
            <a:avLst/>
          </a:prstGeom>
          <a:noFill/>
          <a:ln/>
        </p:spPr>
        <p:txBody>
          <a:bodyPr wrap="square" lIns="0" tIns="0" rIns="0" bIns="0" rtlCol="0" anchor="t"/>
          <a:lstStyle/>
          <a:p>
            <a:pPr indent="0" marL="0">
              <a:buNone/>
            </a:pPr>
            <a:r>
              <a:rPr lang="de-AT" altLang="en-US" sz="1200" dirty="0">
                <a:solidFill>
                  <a:srgbClr val="A9AEB6"/>
                </a:solidFill>
                <a:latin typeface="Helvetica Neue" pitchFamily="34" charset="0"/>
                <a:ea typeface="Helvetica Neue" pitchFamily="34" charset="-122"/>
                <a:cs typeface="Helvetica Neue" pitchFamily="34" charset="-120"/>
              </a:rPr>
              <a:t>Apr. 2026</a:t>
            </a:r>
            <a:endParaRPr lang="de-AT" sz="1200" dirty="0"/>
          </a:p>
        </p:txBody>
      </p:sp>
      <p:sp>
        <p:nvSpPr>
          <p:cNvPr id="51" name="Text 49"/>
          <p:cNvSpPr/>
          <p:nvPr/>
        </p:nvSpPr>
        <p:spPr>
          <a:xfrm>
            <a:off x="6812280" y="4892040"/>
            <a:ext cx="1325880" cy="365760"/>
          </a:xfrm>
          <a:prstGeom prst="rect">
            <a:avLst/>
          </a:prstGeom>
          <a:noFill/>
          <a:ln/>
        </p:spPr>
        <p:txBody>
          <a:bodyPr wrap="square" lIns="0" tIns="0" rIns="0" bIns="0" rtlCol="0" anchor="t"/>
          <a:lstStyle/>
          <a:p>
            <a:pPr algn="r" indent="0" marL="0">
              <a:buNone/>
            </a:pPr>
            <a:r>
              <a:rPr lang="de-AT" altLang="en-US" sz="1900" b="1" dirty="0">
                <a:solidFill>
                  <a:srgbClr val="F5D06A"/>
                </a:solidFill>
                <a:latin typeface="Menlo" pitchFamily="34" charset="0"/>
                <a:ea typeface="Menlo" pitchFamily="34" charset="-122"/>
                <a:cs typeface="Menlo" pitchFamily="34" charset="-120"/>
              </a:rPr>
              <a:t>17,4 Std.</a:t>
            </a:r>
            <a:endParaRPr lang="de-AT" sz="1900" dirty="0"/>
          </a:p>
        </p:txBody>
      </p:sp>
      <p:sp>
        <p:nvSpPr>
          <p:cNvPr id="52" name="Shape 50"/>
          <p:cNvSpPr/>
          <p:nvPr/>
        </p:nvSpPr>
        <p:spPr>
          <a:xfrm>
            <a:off x="4572000" y="5513832"/>
            <a:ext cx="3566160" cy="0"/>
          </a:xfrm>
          <a:prstGeom prst="line">
            <a:avLst/>
          </a:prstGeom>
          <a:noFill/>
          <a:ln w="12700">
            <a:solidFill>
              <a:srgbClr val="1A1D21"/>
            </a:solidFill>
            <a:prstDash val="solid"/>
          </a:ln>
        </p:spPr>
      </p:sp>
      <p:sp>
        <p:nvSpPr>
          <p:cNvPr id="53" name="Text 51"/>
          <p:cNvSpPr/>
          <p:nvPr/>
        </p:nvSpPr>
        <p:spPr>
          <a:xfrm>
            <a:off x="8686800" y="1600200"/>
            <a:ext cx="2834640" cy="1005840"/>
          </a:xfrm>
          <a:prstGeom prst="rect">
            <a:avLst/>
          </a:prstGeom>
          <a:noFill/>
          <a:ln/>
        </p:spPr>
        <p:txBody>
          <a:bodyPr wrap="square" lIns="0" tIns="0" rIns="0" bIns="0" rtlCol="0" anchor="b"/>
          <a:lstStyle/>
          <a:p>
            <a:pPr indent="0" marL="0">
              <a:buNone/>
            </a:pPr>
            <a:r>
              <a:rPr lang="de-AT" altLang="en-US" sz="4600" b="1" dirty="0">
                <a:solidFill>
                  <a:srgbClr val="F5D06A"/>
                </a:solidFill>
                <a:latin typeface="Helvetica Neue" pitchFamily="34" charset="0"/>
                <a:ea typeface="Helvetica Neue" pitchFamily="34" charset="-122"/>
                <a:cs typeface="Helvetica Neue" pitchFamily="34" charset="-120"/>
              </a:rPr>
              <a:t>20.000×</a:t>
            </a:r>
            <a:endParaRPr lang="de-AT" sz="4600" dirty="0"/>
          </a:p>
        </p:txBody>
      </p:sp>
      <p:sp>
        <p:nvSpPr>
          <p:cNvPr id="54" name="Text 52"/>
          <p:cNvSpPr/>
          <p:nvPr/>
        </p:nvSpPr>
        <p:spPr>
          <a:xfrm>
            <a:off x="8686800" y="2679192"/>
            <a:ext cx="283464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längere Aufgaben in gut sieben Jahren, Verdopplung etwa alle vier Monate</a:t>
            </a:r>
            <a:endParaRPr lang="de-AT" sz="1600" dirty="0"/>
          </a:p>
        </p:txBody>
      </p:sp>
      <p:sp>
        <p:nvSpPr>
          <p:cNvPr id="55" name="Text 53"/>
          <p:cNvSpPr/>
          <p:nvPr/>
        </p:nvSpPr>
        <p:spPr>
          <a:xfrm>
            <a:off x="8686800" y="3886200"/>
            <a:ext cx="2834640" cy="1005840"/>
          </a:xfrm>
          <a:prstGeom prst="rect">
            <a:avLst/>
          </a:prstGeom>
          <a:noFill/>
          <a:ln/>
        </p:spPr>
        <p:txBody>
          <a:bodyPr wrap="square" lIns="0" tIns="0" rIns="0" bIns="0" rtlCol="0" anchor="b"/>
          <a:lstStyle/>
          <a:p>
            <a:pPr indent="0" marL="0">
              <a:buNone/>
            </a:pPr>
            <a:r>
              <a:rPr lang="de-AT" altLang="en-US" sz="4100" b="1" dirty="0">
                <a:solidFill>
                  <a:srgbClr val="5EC4B6"/>
                </a:solidFill>
                <a:latin typeface="Helvetica Neue" pitchFamily="34" charset="0"/>
                <a:ea typeface="Helvetica Neue" pitchFamily="34" charset="-122"/>
                <a:cs typeface="Helvetica Neue" pitchFamily="34" charset="-120"/>
              </a:rPr>
              <a:t>129 Tage</a:t>
            </a:r>
            <a:endParaRPr lang="de-AT" sz="4100" dirty="0"/>
          </a:p>
        </p:txBody>
      </p:sp>
      <p:sp>
        <p:nvSpPr>
          <p:cNvPr id="56" name="Text 54"/>
          <p:cNvSpPr/>
          <p:nvPr/>
        </p:nvSpPr>
        <p:spPr>
          <a:xfrm>
            <a:off x="8686800" y="4965192"/>
            <a:ext cx="283464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dauert es seit 2023, bis sich die Aufgabengröße verdoppelt</a:t>
            </a:r>
            <a:endParaRPr lang="de-AT" sz="1600" dirty="0"/>
          </a:p>
        </p:txBody>
      </p:sp>
      <p:sp>
        <p:nvSpPr>
          <p:cNvPr id="57" name="Shape 55">
            <a:hlinkClick r:id="rId1" tooltip=""/>
          </p:cNvPr>
          <p:cNvSpPr/>
          <p:nvPr/>
        </p:nvSpPr>
        <p:spPr>
          <a:xfrm>
            <a:off x="685800" y="548640"/>
            <a:ext cx="10820095" cy="822960"/>
          </a:xfrm>
          <a:prstGeom prst="rect">
            <a:avLst/>
          </a:prstGeom>
          <a:solidFill>
            <a:srgbClr val="000000">
              <a:alpha val="0"/>
            </a:srgbClr>
          </a:solidFill>
          <a:ln/>
        </p:spPr>
      </p:sp>
      <p:sp>
        <p:nvSpPr>
          <p:cNvPr id="58" name="Text 56"/>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METR Time Horizon 1.1 (Stand 8.9.2026, CC-BY). Danach: GPT-5.6 Sol 11,3 Std. (Juni, laut METR nicht robust). Opus 5.5, Astra, Gemini 4 hat METR nicht mehr gemessen.</a:t>
            </a:r>
            <a:endParaRPr lang="de-AT"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10</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DIE ANDERE UHR: ECHTE LAUFZEIT IM HERBST 2026</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So lange laufen Agenten jetzt am Stück</a:t>
            </a:r>
            <a:endParaRPr lang="de-AT" sz="3800" dirty="0"/>
          </a:p>
        </p:txBody>
      </p:sp>
      <p:sp>
        <p:nvSpPr>
          <p:cNvPr id="5" name="Text 3"/>
          <p:cNvSpPr/>
          <p:nvPr/>
        </p:nvSpPr>
        <p:spPr>
          <a:xfrm>
            <a:off x="685800" y="2011680"/>
            <a:ext cx="2499284" cy="1005840"/>
          </a:xfrm>
          <a:prstGeom prst="rect">
            <a:avLst/>
          </a:prstGeom>
          <a:noFill/>
          <a:ln/>
        </p:spPr>
        <p:txBody>
          <a:bodyPr wrap="square" lIns="0" tIns="0" rIns="0" bIns="0" rtlCol="0" anchor="b"/>
          <a:lstStyle/>
          <a:p>
            <a:pPr indent="0" marL="0">
              <a:buNone/>
            </a:pPr>
            <a:r>
              <a:rPr lang="de-AT" altLang="en-US" sz="6400" b="1" dirty="0">
                <a:solidFill>
                  <a:srgbClr val="F5D06A"/>
                </a:solidFill>
                <a:latin typeface="Helvetica Neue" pitchFamily="34" charset="0"/>
                <a:ea typeface="Helvetica Neue" pitchFamily="34" charset="-122"/>
                <a:cs typeface="Helvetica Neue" pitchFamily="34" charset="-120"/>
              </a:rPr>
              <a:t>18 h</a:t>
            </a:r>
            <a:endParaRPr lang="de-AT" sz="6400" dirty="0"/>
          </a:p>
        </p:txBody>
      </p:sp>
      <p:sp>
        <p:nvSpPr>
          <p:cNvPr id="6" name="Text 4"/>
          <p:cNvSpPr/>
          <p:nvPr/>
        </p:nvSpPr>
        <p:spPr>
          <a:xfrm>
            <a:off x="685800" y="3090672"/>
            <a:ext cx="2499284"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Opus 5.5 an einer Programmieraufgabe ohne Eingriff, laut frühen Testern</a:t>
            </a:r>
            <a:endParaRPr lang="de-AT" sz="1600" dirty="0"/>
          </a:p>
        </p:txBody>
      </p:sp>
      <p:sp>
        <p:nvSpPr>
          <p:cNvPr id="7" name="Text 5"/>
          <p:cNvSpPr/>
          <p:nvPr/>
        </p:nvSpPr>
        <p:spPr>
          <a:xfrm>
            <a:off x="3459404" y="2011680"/>
            <a:ext cx="2499284" cy="1005840"/>
          </a:xfrm>
          <a:prstGeom prst="rect">
            <a:avLst/>
          </a:prstGeom>
          <a:noFill/>
          <a:ln/>
        </p:spPr>
        <p:txBody>
          <a:bodyPr wrap="square" lIns="0" tIns="0" rIns="0" bIns="0" rtlCol="0" anchor="b"/>
          <a:lstStyle/>
          <a:p>
            <a:pPr indent="0" marL="0">
              <a:buNone/>
            </a:pPr>
            <a:r>
              <a:rPr lang="de-AT" altLang="en-US" sz="6400" b="1" dirty="0">
                <a:solidFill>
                  <a:srgbClr val="F5D06A"/>
                </a:solidFill>
                <a:latin typeface="Helvetica Neue" pitchFamily="34" charset="0"/>
                <a:ea typeface="Helvetica Neue" pitchFamily="34" charset="-122"/>
                <a:cs typeface="Helvetica Neue" pitchFamily="34" charset="-120"/>
              </a:rPr>
              <a:t>24 h</a:t>
            </a:r>
            <a:endParaRPr lang="de-AT" sz="6400" dirty="0"/>
          </a:p>
        </p:txBody>
      </p:sp>
      <p:sp>
        <p:nvSpPr>
          <p:cNvPr id="8" name="Text 6"/>
          <p:cNvSpPr/>
          <p:nvPr/>
        </p:nvSpPr>
        <p:spPr>
          <a:xfrm>
            <a:off x="3459404" y="3090672"/>
            <a:ext cx="2499284"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so lange dürfen Notion-Agenten jetzt an einer Aufgabe bleiben</a:t>
            </a:r>
            <a:endParaRPr lang="de-AT" sz="1600" dirty="0"/>
          </a:p>
        </p:txBody>
      </p:sp>
      <p:sp>
        <p:nvSpPr>
          <p:cNvPr id="9" name="Text 7"/>
          <p:cNvSpPr/>
          <p:nvPr/>
        </p:nvSpPr>
        <p:spPr>
          <a:xfrm>
            <a:off x="6233008" y="2011680"/>
            <a:ext cx="2499284" cy="1005840"/>
          </a:xfrm>
          <a:prstGeom prst="rect">
            <a:avLst/>
          </a:prstGeom>
          <a:noFill/>
          <a:ln/>
        </p:spPr>
        <p:txBody>
          <a:bodyPr wrap="square" lIns="0" tIns="0" rIns="0" bIns="0" rtlCol="0" anchor="b"/>
          <a:lstStyle/>
          <a:p>
            <a:pPr indent="0" marL="0">
              <a:buNone/>
            </a:pPr>
            <a:r>
              <a:rPr lang="de-AT" altLang="en-US" sz="6400" b="1" dirty="0">
                <a:solidFill>
                  <a:srgbClr val="F5D06A"/>
                </a:solidFill>
                <a:latin typeface="Helvetica Neue" pitchFamily="34" charset="0"/>
                <a:ea typeface="Helvetica Neue" pitchFamily="34" charset="-122"/>
                <a:cs typeface="Helvetica Neue" pitchFamily="34" charset="-120"/>
              </a:rPr>
              <a:t>64 h</a:t>
            </a:r>
            <a:endParaRPr lang="de-AT" sz="6400" dirty="0"/>
          </a:p>
        </p:txBody>
      </p:sp>
      <p:sp>
        <p:nvSpPr>
          <p:cNvPr id="10" name="Text 8"/>
          <p:cNvSpPr/>
          <p:nvPr/>
        </p:nvSpPr>
        <p:spPr>
          <a:xfrm>
            <a:off x="6233008" y="3090672"/>
            <a:ext cx="2499284"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dauerte Claudes weitgehend autonome Protein-Kampagne</a:t>
            </a:r>
            <a:endParaRPr lang="de-AT" sz="1600" dirty="0"/>
          </a:p>
        </p:txBody>
      </p:sp>
      <p:sp>
        <p:nvSpPr>
          <p:cNvPr id="11" name="Text 9"/>
          <p:cNvSpPr/>
          <p:nvPr/>
        </p:nvSpPr>
        <p:spPr>
          <a:xfrm>
            <a:off x="9006611" y="2011680"/>
            <a:ext cx="2499284" cy="1005840"/>
          </a:xfrm>
          <a:prstGeom prst="rect">
            <a:avLst/>
          </a:prstGeom>
          <a:noFill/>
          <a:ln/>
        </p:spPr>
        <p:txBody>
          <a:bodyPr wrap="square" lIns="0" tIns="0" rIns="0" bIns="0" rtlCol="0" anchor="b"/>
          <a:lstStyle/>
          <a:p>
            <a:pPr indent="0" marL="0">
              <a:buNone/>
            </a:pPr>
            <a:r>
              <a:rPr lang="de-AT" altLang="en-US" sz="4100" b="1" dirty="0">
                <a:solidFill>
                  <a:srgbClr val="5EC4B6"/>
                </a:solidFill>
                <a:latin typeface="Helvetica Neue" pitchFamily="34" charset="0"/>
                <a:ea typeface="Helvetica Neue" pitchFamily="34" charset="-122"/>
                <a:cs typeface="Helvetica Neue" pitchFamily="34" charset="-120"/>
              </a:rPr>
              <a:t>30.000+</a:t>
            </a:r>
            <a:endParaRPr lang="de-AT" sz="4100" dirty="0"/>
          </a:p>
        </p:txBody>
      </p:sp>
      <p:sp>
        <p:nvSpPr>
          <p:cNvPr id="12" name="Text 10"/>
          <p:cNvSpPr/>
          <p:nvPr/>
        </p:nvSpPr>
        <p:spPr>
          <a:xfrm>
            <a:off x="9006611" y="3090672"/>
            <a:ext cx="2499284"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Code-Merges pro Tag bei Anthropic, großteils von Agenten geschrieben</a:t>
            </a:r>
            <a:endParaRPr lang="de-AT" sz="1600" dirty="0"/>
          </a:p>
        </p:txBody>
      </p:sp>
      <p:sp>
        <p:nvSpPr>
          <p:cNvPr id="13" name="Shape 11"/>
          <p:cNvSpPr/>
          <p:nvPr/>
        </p:nvSpPr>
        <p:spPr>
          <a:xfrm>
            <a:off x="685800" y="4480560"/>
            <a:ext cx="10820095" cy="0"/>
          </a:xfrm>
          <a:prstGeom prst="line">
            <a:avLst/>
          </a:prstGeom>
          <a:noFill/>
          <a:ln w="12700">
            <a:solidFill>
              <a:srgbClr val="2E3238"/>
            </a:solidFill>
            <a:prstDash val="solid"/>
          </a:ln>
        </p:spPr>
      </p:sp>
      <p:sp>
        <p:nvSpPr>
          <p:cNvPr id="14" name="Text 12"/>
          <p:cNvSpPr/>
          <p:nvPr/>
        </p:nvSpPr>
        <p:spPr>
          <a:xfrm>
            <a:off x="685800" y="4663440"/>
            <a:ext cx="10820095" cy="822960"/>
          </a:xfrm>
          <a:prstGeom prst="rect">
            <a:avLst/>
          </a:prstGeom>
          <a:noFill/>
          <a:ln/>
        </p:spPr>
        <p:txBody>
          <a:bodyPr wrap="square" lIns="0" tIns="0" rIns="0" bIns="0" rtlCol="0" anchor="t"/>
          <a:lstStyle/>
          <a:p>
            <a:pPr indent="0" marL="0">
              <a:buNone/>
            </a:pPr>
            <a:r>
              <a:rPr lang="de-AT" altLang="en-US" sz="1800" dirty="0">
                <a:solidFill>
                  <a:srgbClr val="FFFFFF"/>
                </a:solidFill>
                <a:latin typeface="Helvetica Neue" pitchFamily="34" charset="0"/>
                <a:ea typeface="Helvetica Neue" pitchFamily="34" charset="-122"/>
                <a:cs typeface="Helvetica Neue" pitchFamily="34" charset="-120"/>
              </a:rPr>
              <a:t>Das ist Laufzeit, keine Aufgabengröße: Ein Agent arbeitet so lange an vielen Schritten hintereinander. METR misst dagegen, wie groß eine einzelne Aufgabe in Menschenzeit sein darf.</a:t>
            </a:r>
            <a:endParaRPr lang="de-AT" sz="1800" dirty="0"/>
          </a:p>
        </p:txBody>
      </p:sp>
      <p:sp>
        <p:nvSpPr>
          <p:cNvPr id="15" name="Shape 13">
            <a:hlinkClick r:id="rId1" tooltip=""/>
          </p:cNvPr>
          <p:cNvSpPr/>
          <p:nvPr/>
        </p:nvSpPr>
        <p:spPr>
          <a:xfrm>
            <a:off x="685800" y="548640"/>
            <a:ext cx="10820095" cy="822960"/>
          </a:xfrm>
          <a:prstGeom prst="rect">
            <a:avLst/>
          </a:prstGeom>
          <a:solidFill>
            <a:srgbClr val="000000">
              <a:alpha val="0"/>
            </a:srgbClr>
          </a:solidFill>
          <a:ln/>
        </p:spPr>
      </p:sp>
      <p:sp>
        <p:nvSpPr>
          <p:cNvPr id="16" name="Text 14"/>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Anthropic (22.9., 13.10., 20.10.), Notion (19.10.). Angaben der Tester wie berichtet.</a:t>
            </a:r>
            <a:endParaRPr lang="de-AT"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11</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AGENTEN MIT EIGENEM COMPUTER</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Laptop zu. Die Arbeit läuft weiter.</a:t>
            </a:r>
            <a:endParaRPr lang="de-AT" sz="3800" dirty="0"/>
          </a:p>
        </p:txBody>
      </p:sp>
      <p:sp>
        <p:nvSpPr>
          <p:cNvPr id="5" name="Text 3"/>
          <p:cNvSpPr/>
          <p:nvPr/>
        </p:nvSpPr>
        <p:spPr>
          <a:xfrm>
            <a:off x="685800" y="1645920"/>
            <a:ext cx="1097280" cy="329184"/>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29. Sep.</a:t>
            </a:r>
            <a:endParaRPr lang="de-AT" sz="1500" dirty="0"/>
          </a:p>
        </p:txBody>
      </p:sp>
      <p:sp>
        <p:nvSpPr>
          <p:cNvPr id="6" name="Text 4">
            <a:hlinkClick r:id="rId1" tooltip=""/>
          </p:cNvPr>
          <p:cNvSpPr/>
          <p:nvPr/>
        </p:nvSpPr>
        <p:spPr>
          <a:xfrm>
            <a:off x="1920240" y="1627632"/>
            <a:ext cx="6035040" cy="365760"/>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OpenAI Dots</a:t>
            </a:r>
            <a:endParaRPr lang="de-AT" sz="2000" dirty="0"/>
          </a:p>
        </p:txBody>
      </p:sp>
      <p:sp>
        <p:nvSpPr>
          <p:cNvPr id="7" name="Text 5"/>
          <p:cNvSpPr/>
          <p:nvPr/>
        </p:nvSpPr>
        <p:spPr>
          <a:xfrm>
            <a:off x="1920240" y="1993392"/>
            <a:ext cx="6035040" cy="41148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Dauer-Agenten auf GPT-6 Astra mit eigenem Cloud-Computer; in der EU nur mit Business Premium und Enterprise</a:t>
            </a:r>
            <a:endParaRPr lang="de-AT" sz="1400" dirty="0"/>
          </a:p>
        </p:txBody>
      </p:sp>
      <p:sp>
        <p:nvSpPr>
          <p:cNvPr id="8" name="Text 6"/>
          <p:cNvSpPr/>
          <p:nvPr/>
        </p:nvSpPr>
        <p:spPr>
          <a:xfrm>
            <a:off x="685800" y="2514600"/>
            <a:ext cx="1097280" cy="329184"/>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29. Sep.</a:t>
            </a:r>
            <a:endParaRPr lang="de-AT" sz="1500" dirty="0"/>
          </a:p>
        </p:txBody>
      </p:sp>
      <p:sp>
        <p:nvSpPr>
          <p:cNvPr id="9" name="Text 7">
            <a:hlinkClick r:id="rId2" tooltip=""/>
          </p:cNvPr>
          <p:cNvSpPr/>
          <p:nvPr/>
        </p:nvSpPr>
        <p:spPr>
          <a:xfrm>
            <a:off x="1920240" y="2496312"/>
            <a:ext cx="6035040" cy="365760"/>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Codex in der Cloud</a:t>
            </a:r>
            <a:endParaRPr lang="de-AT" sz="2000" dirty="0"/>
          </a:p>
        </p:txBody>
      </p:sp>
      <p:sp>
        <p:nvSpPr>
          <p:cNvPr id="10" name="Text 8"/>
          <p:cNvSpPr/>
          <p:nvPr/>
        </p:nvSpPr>
        <p:spPr>
          <a:xfrm>
            <a:off x="1920240" y="2862072"/>
            <a:ext cx="6035040" cy="41148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wiederverwendbare Umgebungen, läuft weiter, wenn der Laptop zu ist</a:t>
            </a:r>
            <a:endParaRPr lang="de-AT" sz="1400" dirty="0"/>
          </a:p>
        </p:txBody>
      </p:sp>
      <p:sp>
        <p:nvSpPr>
          <p:cNvPr id="11" name="Text 9"/>
          <p:cNvSpPr/>
          <p:nvPr/>
        </p:nvSpPr>
        <p:spPr>
          <a:xfrm>
            <a:off x="685800" y="3383280"/>
            <a:ext cx="1097280" cy="329184"/>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 Okt.</a:t>
            </a:r>
            <a:endParaRPr lang="de-AT" sz="1500" dirty="0"/>
          </a:p>
        </p:txBody>
      </p:sp>
      <p:sp>
        <p:nvSpPr>
          <p:cNvPr id="12" name="Text 10">
            <a:hlinkClick r:id="rId3" tooltip=""/>
          </p:cNvPr>
          <p:cNvSpPr/>
          <p:nvPr/>
        </p:nvSpPr>
        <p:spPr>
          <a:xfrm>
            <a:off x="1920240" y="3364992"/>
            <a:ext cx="6035040" cy="365760"/>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GitHub Copilot bedient Desktop-Apps</a:t>
            </a:r>
            <a:endParaRPr lang="de-AT" sz="2000" dirty="0"/>
          </a:p>
        </p:txBody>
      </p:sp>
      <p:sp>
        <p:nvSpPr>
          <p:cNvPr id="13" name="Text 11"/>
          <p:cNvSpPr/>
          <p:nvPr/>
        </p:nvSpPr>
        <p:spPr>
          <a:xfrm>
            <a:off x="1920240" y="3730752"/>
            <a:ext cx="6035040" cy="41148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Computer Use als Public Preview, fragt, bevor es die Steuerung übernimmt</a:t>
            </a:r>
            <a:endParaRPr lang="de-AT" sz="1400" dirty="0"/>
          </a:p>
        </p:txBody>
      </p:sp>
      <p:sp>
        <p:nvSpPr>
          <p:cNvPr id="14" name="Text 12"/>
          <p:cNvSpPr/>
          <p:nvPr/>
        </p:nvSpPr>
        <p:spPr>
          <a:xfrm>
            <a:off x="685800" y="4251960"/>
            <a:ext cx="1097280" cy="329184"/>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6. Okt.</a:t>
            </a:r>
            <a:endParaRPr lang="de-AT" sz="1500" dirty="0"/>
          </a:p>
        </p:txBody>
      </p:sp>
      <p:sp>
        <p:nvSpPr>
          <p:cNvPr id="15" name="Text 13">
            <a:hlinkClick r:id="rId4" tooltip=""/>
          </p:cNvPr>
          <p:cNvSpPr/>
          <p:nvPr/>
        </p:nvSpPr>
        <p:spPr>
          <a:xfrm>
            <a:off x="1920240" y="4233672"/>
            <a:ext cx="6035040" cy="365760"/>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Claude Cowork läuft in der Cloud</a:t>
            </a:r>
            <a:endParaRPr lang="de-AT" sz="2000" dirty="0"/>
          </a:p>
        </p:txBody>
      </p:sp>
      <p:sp>
        <p:nvSpPr>
          <p:cNvPr id="16" name="Text 14"/>
          <p:cNvSpPr/>
          <p:nvPr/>
        </p:nvSpPr>
        <p:spPr>
          <a:xfrm>
            <a:off x="1920240" y="4599432"/>
            <a:ext cx="6035040" cy="41148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neue Aufgaben in Pro und Max laufen standardmäßig in der Cloud</a:t>
            </a:r>
            <a:endParaRPr lang="de-AT" sz="1400" dirty="0"/>
          </a:p>
        </p:txBody>
      </p:sp>
      <p:sp>
        <p:nvSpPr>
          <p:cNvPr id="17" name="Text 15"/>
          <p:cNvSpPr/>
          <p:nvPr/>
        </p:nvSpPr>
        <p:spPr>
          <a:xfrm>
            <a:off x="685800" y="5120640"/>
            <a:ext cx="1097280" cy="329184"/>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19. Okt.</a:t>
            </a:r>
            <a:endParaRPr lang="de-AT" sz="1500" dirty="0"/>
          </a:p>
        </p:txBody>
      </p:sp>
      <p:sp>
        <p:nvSpPr>
          <p:cNvPr id="18" name="Text 16">
            <a:hlinkClick r:id="rId5" tooltip=""/>
          </p:cNvPr>
          <p:cNvSpPr/>
          <p:nvPr/>
        </p:nvSpPr>
        <p:spPr>
          <a:xfrm>
            <a:off x="1920240" y="5102352"/>
            <a:ext cx="6035040" cy="365760"/>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Notion-Agenten für 24 Stunden</a:t>
            </a:r>
            <a:endParaRPr lang="de-AT" sz="2000" dirty="0"/>
          </a:p>
        </p:txBody>
      </p:sp>
      <p:sp>
        <p:nvSpPr>
          <p:cNvPr id="19" name="Text 17"/>
          <p:cNvSpPr/>
          <p:nvPr/>
        </p:nvSpPr>
        <p:spPr>
          <a:xfrm>
            <a:off x="1920240" y="5468112"/>
            <a:ext cx="6035040" cy="41148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von fünf Minuten auf einen ganzen Tag pro Aufgabe, mit eigenem Computer</a:t>
            </a:r>
            <a:endParaRPr lang="de-AT" sz="1400" dirty="0"/>
          </a:p>
        </p:txBody>
      </p:sp>
      <p:pic>
        <p:nvPicPr>
          <p:cNvPr id="20" name="Image 0" descr="/Users/momofeichtinger/Documents/RootOrdner/Business/KI Deep Dives/output/2026-11-02-deepdive/deck/assets-canva/cut-cloud-agent.png">    </p:cNvPr>
          <p:cNvPicPr>
            <a:picLocks noChangeAspect="1"/>
          </p:cNvPicPr>
          <p:nvPr/>
        </p:nvPicPr>
        <p:blipFill>
          <a:blip r:embed="rId6"/>
          <a:stretch>
            <a:fillRect/>
          </a:stretch>
        </p:blipFill>
        <p:spPr>
          <a:xfrm>
            <a:off x="8138160" y="1691640"/>
            <a:ext cx="3566160" cy="3566160"/>
          </a:xfrm>
          <a:prstGeom prst="rect">
            <a:avLst/>
          </a:prstGeom>
        </p:spPr>
      </p:pic>
      <p:sp>
        <p:nvSpPr>
          <p:cNvPr id="21" name="Text 18"/>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OpenAI DevDay (29.9.), Anthropic (6.10.), GitHub (1.10.), Notion (19.10.).</a:t>
            </a:r>
            <a:endParaRPr lang="de-AT"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12</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FÜR LEHRKRÄFTE UND ELTERN</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Lernmaterial aus einem Prompt</a:t>
            </a:r>
            <a:endParaRPr lang="de-AT" sz="3800" dirty="0"/>
          </a:p>
        </p:txBody>
      </p:sp>
      <p:sp>
        <p:nvSpPr>
          <p:cNvPr id="5" name="Shape 3"/>
          <p:cNvSpPr/>
          <p:nvPr/>
        </p:nvSpPr>
        <p:spPr>
          <a:xfrm>
            <a:off x="658368" y="1740128"/>
            <a:ext cx="2588438" cy="3377743"/>
          </a:xfrm>
          <a:prstGeom prst="rect">
            <a:avLst/>
          </a:prstGeom>
          <a:solidFill>
            <a:srgbClr val="2A2D33"/>
          </a:solidFill>
          <a:ln/>
        </p:spPr>
      </p:sp>
      <p:pic>
        <p:nvPicPr>
          <p:cNvPr id="6" name="Image 0" descr="/Users/momofeichtinger/Documents/RootOrdner/Business/KI Deep Dives/output/2026-11-02-deepdive/deck/assets-canva/x/2102591147927654847.jpg">
            <a:hlinkClick r:id="rId2" tooltip=""/>
          </p:cNvPr>
          <p:cNvPicPr>
            <a:picLocks noChangeAspect="1"/>
          </p:cNvPicPr>
          <p:nvPr/>
        </p:nvPicPr>
        <p:blipFill>
          <a:blip r:embed="rId1"/>
          <a:stretch>
            <a:fillRect/>
          </a:stretch>
        </p:blipFill>
        <p:spPr>
          <a:xfrm>
            <a:off x="685800" y="1767560"/>
            <a:ext cx="2533574" cy="3322879"/>
          </a:xfrm>
          <a:prstGeom prst="rect">
            <a:avLst/>
          </a:prstGeom>
        </p:spPr>
      </p:pic>
      <p:sp>
        <p:nvSpPr>
          <p:cNvPr id="7" name="Text 4">
            <a:hlinkClick r:id="rId3" tooltip=""/>
          </p:cNvPr>
          <p:cNvSpPr/>
          <p:nvPr/>
        </p:nvSpPr>
        <p:spPr>
          <a:xfrm>
            <a:off x="685800" y="5468112"/>
            <a:ext cx="2533574" cy="685800"/>
          </a:xfrm>
          <a:prstGeom prst="rect">
            <a:avLst/>
          </a:prstGeom>
          <a:noFill/>
          <a:ln/>
        </p:spPr>
        <p:txBody>
          <a:bodyPr wrap="square" lIns="0" tIns="0" rIns="0" bIns="0" rtlCol="0" anchor="t"/>
          <a:lstStyle/>
          <a:p>
            <a:pPr indent="0" marL="0">
              <a:lnSpc>
                <a:spcPct val="105000"/>
              </a:lnSpc>
              <a:buNone/>
            </a:pPr>
            <a:r>
              <a:rPr lang="de-AT" altLang="en-US" sz="1300"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Ein interaktives Linsen-Labor in einem Durchlauf: 1 h 26 min, 25,66 $</a:t>
            </a:r>
            <a:endParaRPr lang="de-AT" sz="1300" dirty="0"/>
          </a:p>
        </p:txBody>
      </p:sp>
      <p:sp>
        <p:nvSpPr>
          <p:cNvPr id="8" name="Shape 5"/>
          <p:cNvSpPr/>
          <p:nvPr/>
        </p:nvSpPr>
        <p:spPr>
          <a:xfrm>
            <a:off x="3420542" y="1518441"/>
            <a:ext cx="2588438" cy="3821119"/>
          </a:xfrm>
          <a:prstGeom prst="rect">
            <a:avLst/>
          </a:prstGeom>
          <a:solidFill>
            <a:srgbClr val="2A2D33"/>
          </a:solidFill>
          <a:ln/>
        </p:spPr>
      </p:sp>
      <p:pic>
        <p:nvPicPr>
          <p:cNvPr id="9" name="Image 1" descr="/Users/momofeichtinger/Documents/RootOrdner/Business/KI Deep Dives/output/2026-11-02-deepdive/deck/assets-canva/x/2098027027760840864.jpg">
            <a:hlinkClick r:id="rId5" tooltip=""/>
          </p:cNvPr>
          <p:cNvPicPr>
            <a:picLocks noChangeAspect="1"/>
          </p:cNvPicPr>
          <p:nvPr/>
        </p:nvPicPr>
        <p:blipFill>
          <a:blip r:embed="rId4"/>
          <a:stretch>
            <a:fillRect/>
          </a:stretch>
        </p:blipFill>
        <p:spPr>
          <a:xfrm>
            <a:off x="3447974" y="1545873"/>
            <a:ext cx="2533574" cy="3766255"/>
          </a:xfrm>
          <a:prstGeom prst="rect">
            <a:avLst/>
          </a:prstGeom>
        </p:spPr>
      </p:pic>
      <p:sp>
        <p:nvSpPr>
          <p:cNvPr id="10" name="Text 6">
            <a:hlinkClick r:id="rId6" tooltip=""/>
          </p:cNvPr>
          <p:cNvSpPr/>
          <p:nvPr/>
        </p:nvSpPr>
        <p:spPr>
          <a:xfrm>
            <a:off x="3447974" y="5468112"/>
            <a:ext cx="2533574" cy="685800"/>
          </a:xfrm>
          <a:prstGeom prst="rect">
            <a:avLst/>
          </a:prstGeom>
          <a:noFill/>
          <a:ln/>
        </p:spPr>
        <p:txBody>
          <a:bodyPr wrap="square" lIns="0" tIns="0" rIns="0" bIns="0" rtlCol="0" anchor="t"/>
          <a:lstStyle/>
          <a:p>
            <a:pPr indent="0" marL="0">
              <a:lnSpc>
                <a:spcPct val="105000"/>
              </a:lnSpc>
              <a:buNone/>
            </a:pPr>
            <a:r>
              <a:rPr lang="de-AT" altLang="en-US" sz="1300"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15 animierte Kinderbücher in fünf Sprachen, gebaut in drei Tagen</a:t>
            </a:r>
            <a:endParaRPr lang="de-AT" sz="1300" dirty="0"/>
          </a:p>
        </p:txBody>
      </p:sp>
      <p:sp>
        <p:nvSpPr>
          <p:cNvPr id="11" name="Shape 7"/>
          <p:cNvSpPr/>
          <p:nvPr/>
        </p:nvSpPr>
        <p:spPr>
          <a:xfrm>
            <a:off x="6182716" y="1535493"/>
            <a:ext cx="2588438" cy="3787013"/>
          </a:xfrm>
          <a:prstGeom prst="rect">
            <a:avLst/>
          </a:prstGeom>
          <a:solidFill>
            <a:srgbClr val="2A2D33"/>
          </a:solidFill>
          <a:ln/>
        </p:spPr>
      </p:sp>
      <p:pic>
        <p:nvPicPr>
          <p:cNvPr id="12" name="Image 2" descr="/Users/momofeichtinger/Documents/RootOrdner/Business/KI Deep Dives/output/2026-11-02-deepdive/deck/assets-canva/x/2100057334253060321.jpg">
            <a:hlinkClick r:id="rId8" tooltip=""/>
          </p:cNvPr>
          <p:cNvPicPr>
            <a:picLocks noChangeAspect="1"/>
          </p:cNvPicPr>
          <p:nvPr/>
        </p:nvPicPr>
        <p:blipFill>
          <a:blip r:embed="rId7"/>
          <a:stretch>
            <a:fillRect/>
          </a:stretch>
        </p:blipFill>
        <p:spPr>
          <a:xfrm>
            <a:off x="6210148" y="1562925"/>
            <a:ext cx="2533574" cy="3732149"/>
          </a:xfrm>
          <a:prstGeom prst="rect">
            <a:avLst/>
          </a:prstGeom>
        </p:spPr>
      </p:pic>
      <p:sp>
        <p:nvSpPr>
          <p:cNvPr id="13" name="Text 8">
            <a:hlinkClick r:id="rId9" tooltip=""/>
          </p:cNvPr>
          <p:cNvSpPr/>
          <p:nvPr/>
        </p:nvSpPr>
        <p:spPr>
          <a:xfrm>
            <a:off x="6210148" y="5468112"/>
            <a:ext cx="2533574" cy="685800"/>
          </a:xfrm>
          <a:prstGeom prst="rect">
            <a:avLst/>
          </a:prstGeom>
          <a:noFill/>
          <a:ln/>
        </p:spPr>
        <p:txBody>
          <a:bodyPr wrap="square" lIns="0" tIns="0" rIns="0" bIns="0" rtlCol="0" anchor="t"/>
          <a:lstStyle/>
          <a:p>
            <a:pPr indent="0" marL="0">
              <a:lnSpc>
                <a:spcPct val="105000"/>
              </a:lnSpc>
              <a:buNone/>
            </a:pPr>
            <a:r>
              <a:rPr lang="de-AT" altLang="en-US" sz="1300" u="sng" dirty="0">
                <a:solidFill>
                  <a:srgbClr val="FFFFFF"/>
                </a:solidFill>
                <a:latin typeface="Helvetica Neue" pitchFamily="34" charset="0"/>
                <a:ea typeface="Helvetica Neue" pitchFamily="34" charset="-122"/>
                <a:cs typeface="Helvetica Neue" pitchFamily="34" charset="-120"/>
                <a:hlinkClick r:id="rId9" invalidUrl="" action="" tgtFrame="" tooltip="" history="1" highlightClick="0" endSnd="0">
                  <a:extLst>
                    <a:ext uri="{A12FA001-AC4F-418D-AE19-62706E023703}">
                      <ahyp:hlinkClr xmlns:ahyp="http://schemas.microsoft.com/office/drawing/2018/hyperlinkcolor" val="tx"/>
                    </a:ext>
                  </a:extLst>
                </a:hlinkClick>
              </a:rPr>
              <a:t>Ein Pflanzenlexikon mit Jahreszeiten-Regler aus einem Prompt</a:t>
            </a:r>
            <a:endParaRPr lang="de-AT" sz="1300" dirty="0"/>
          </a:p>
        </p:txBody>
      </p:sp>
      <p:sp>
        <p:nvSpPr>
          <p:cNvPr id="14" name="Shape 9"/>
          <p:cNvSpPr/>
          <p:nvPr/>
        </p:nvSpPr>
        <p:spPr>
          <a:xfrm>
            <a:off x="9521134" y="1481328"/>
            <a:ext cx="1435949" cy="3895344"/>
          </a:xfrm>
          <a:prstGeom prst="rect">
            <a:avLst/>
          </a:prstGeom>
          <a:solidFill>
            <a:srgbClr val="2A2D33"/>
          </a:solidFill>
          <a:ln/>
        </p:spPr>
      </p:sp>
      <p:pic>
        <p:nvPicPr>
          <p:cNvPr id="15" name="Image 3" descr="/Users/momofeichtinger/Documents/RootOrdner/Business/KI Deep Dives/output/2026-11-02-deepdive/deck/assets-canva/x/2103193572237623710.jpg">
            <a:hlinkClick r:id="rId11" tooltip=""/>
          </p:cNvPr>
          <p:cNvPicPr>
            <a:picLocks noChangeAspect="1"/>
          </p:cNvPicPr>
          <p:nvPr/>
        </p:nvPicPr>
        <p:blipFill>
          <a:blip r:embed="rId10"/>
          <a:stretch>
            <a:fillRect/>
          </a:stretch>
        </p:blipFill>
        <p:spPr>
          <a:xfrm>
            <a:off x="9548566" y="1508760"/>
            <a:ext cx="1381085" cy="3840480"/>
          </a:xfrm>
          <a:prstGeom prst="rect">
            <a:avLst/>
          </a:prstGeom>
        </p:spPr>
      </p:pic>
      <p:sp>
        <p:nvSpPr>
          <p:cNvPr id="16" name="Text 10">
            <a:hlinkClick r:id="rId12" tooltip=""/>
          </p:cNvPr>
          <p:cNvSpPr/>
          <p:nvPr/>
        </p:nvSpPr>
        <p:spPr>
          <a:xfrm>
            <a:off x="8972321" y="5468112"/>
            <a:ext cx="2533574" cy="685800"/>
          </a:xfrm>
          <a:prstGeom prst="rect">
            <a:avLst/>
          </a:prstGeom>
          <a:noFill/>
          <a:ln/>
        </p:spPr>
        <p:txBody>
          <a:bodyPr wrap="square" lIns="0" tIns="0" rIns="0" bIns="0" rtlCol="0" anchor="t"/>
          <a:lstStyle/>
          <a:p>
            <a:pPr indent="0" marL="0">
              <a:lnSpc>
                <a:spcPct val="105000"/>
              </a:lnSpc>
              <a:buNone/>
            </a:pPr>
            <a:r>
              <a:rPr lang="de-AT" altLang="en-US" sz="1300" u="sng" dirty="0">
                <a:solidFill>
                  <a:srgbClr val="FFFFFF"/>
                </a:solidFill>
                <a:latin typeface="Helvetica Neue" pitchFamily="34" charset="0"/>
                <a:ea typeface="Helvetica Neue" pitchFamily="34" charset="-122"/>
                <a:cs typeface="Helvetica Neue" pitchFamily="34" charset="-120"/>
                <a:hlinkClick r:id="rId12" invalidUrl="" action="" tgtFrame="" tooltip="" history="1" highlightClick="0" endSnd="0">
                  <a:extLst>
                    <a:ext uri="{A12FA001-AC4F-418D-AE19-62706E023703}">
                      <ahyp:hlinkClr xmlns:ahyp="http://schemas.microsoft.com/office/drawing/2018/hyperlinkcolor" val="tx"/>
                    </a:ext>
                  </a:extLst>
                </a:hlinkClick>
              </a:rPr>
              <a:t>Ein Elternteil baut eine Homeschooling-App mit Lektionen auf Abruf</a:t>
            </a:r>
            <a:endParaRPr lang="de-AT" sz="1300" dirty="0"/>
          </a:p>
        </p:txBody>
      </p:sp>
      <p:sp>
        <p:nvSpPr>
          <p:cNvPr id="17" name="Text 11"/>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Posts von Creators auf X, geteilt von Momo. Die Zahlen sind Angaben der Creator.</a:t>
            </a:r>
            <a:endParaRPr lang="de-AT"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13</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FILME UND ERKLÄRVIDEOS IN CODE</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Bewegte Bilder aus reinem Code</a:t>
            </a:r>
            <a:endParaRPr lang="de-AT" sz="3800" dirty="0"/>
          </a:p>
        </p:txBody>
      </p:sp>
      <p:sp>
        <p:nvSpPr>
          <p:cNvPr id="5" name="Shape 3"/>
          <p:cNvSpPr/>
          <p:nvPr/>
        </p:nvSpPr>
        <p:spPr>
          <a:xfrm>
            <a:off x="658368" y="1684097"/>
            <a:ext cx="2588438" cy="3489805"/>
          </a:xfrm>
          <a:prstGeom prst="rect">
            <a:avLst/>
          </a:prstGeom>
          <a:solidFill>
            <a:srgbClr val="2A2D33"/>
          </a:solidFill>
          <a:ln/>
        </p:spPr>
      </p:sp>
      <p:pic>
        <p:nvPicPr>
          <p:cNvPr id="6" name="Image 0" descr="/Users/momofeichtinger/Documents/RootOrdner/Business/KI Deep Dives/output/2026-11-02-deepdive/deck/assets-canva/x/2107696042053431360.jpg">
            <a:hlinkClick r:id="rId2" tooltip=""/>
          </p:cNvPr>
          <p:cNvPicPr>
            <a:picLocks noChangeAspect="1"/>
          </p:cNvPicPr>
          <p:nvPr/>
        </p:nvPicPr>
        <p:blipFill>
          <a:blip r:embed="rId1"/>
          <a:stretch>
            <a:fillRect/>
          </a:stretch>
        </p:blipFill>
        <p:spPr>
          <a:xfrm>
            <a:off x="685800" y="1711529"/>
            <a:ext cx="2533574" cy="3434941"/>
          </a:xfrm>
          <a:prstGeom prst="rect">
            <a:avLst/>
          </a:prstGeom>
        </p:spPr>
      </p:pic>
      <p:sp>
        <p:nvSpPr>
          <p:cNvPr id="7" name="Text 4">
            <a:hlinkClick r:id="rId3" tooltip=""/>
          </p:cNvPr>
          <p:cNvSpPr/>
          <p:nvPr/>
        </p:nvSpPr>
        <p:spPr>
          <a:xfrm>
            <a:off x="685800" y="5468112"/>
            <a:ext cx="2533574" cy="685800"/>
          </a:xfrm>
          <a:prstGeom prst="rect">
            <a:avLst/>
          </a:prstGeom>
          <a:noFill/>
          <a:ln/>
        </p:spPr>
        <p:txBody>
          <a:bodyPr wrap="square" lIns="0" tIns="0" rIns="0" bIns="0" rtlCol="0" anchor="t"/>
          <a:lstStyle/>
          <a:p>
            <a:pPr indent="0" marL="0">
              <a:lnSpc>
                <a:spcPct val="105000"/>
              </a:lnSpc>
              <a:buNone/>
            </a:pPr>
            <a:r>
              <a:rPr lang="de-AT" altLang="en-US" sz="1300"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Opus 5.5 mit Suno und Blender: ein 20-Sekunden-Film in 3 h 27 min, kein Keyframe von Hand</a:t>
            </a:r>
            <a:endParaRPr lang="de-AT" sz="1300" dirty="0"/>
          </a:p>
        </p:txBody>
      </p:sp>
      <p:sp>
        <p:nvSpPr>
          <p:cNvPr id="8" name="Shape 5"/>
          <p:cNvSpPr/>
          <p:nvPr/>
        </p:nvSpPr>
        <p:spPr>
          <a:xfrm>
            <a:off x="3420542" y="1961816"/>
            <a:ext cx="2588438" cy="2934368"/>
          </a:xfrm>
          <a:prstGeom prst="rect">
            <a:avLst/>
          </a:prstGeom>
          <a:solidFill>
            <a:srgbClr val="2A2D33"/>
          </a:solidFill>
          <a:ln/>
        </p:spPr>
      </p:sp>
      <p:pic>
        <p:nvPicPr>
          <p:cNvPr id="9" name="Image 1" descr="/Users/momofeichtinger/Documents/RootOrdner/Business/KI Deep Dives/output/2026-11-02-deepdive/deck/assets-canva/x/2103703135902740699.jpg">
            <a:hlinkClick r:id="rId5" tooltip=""/>
          </p:cNvPr>
          <p:cNvPicPr>
            <a:picLocks noChangeAspect="1"/>
          </p:cNvPicPr>
          <p:nvPr/>
        </p:nvPicPr>
        <p:blipFill>
          <a:blip r:embed="rId4"/>
          <a:stretch>
            <a:fillRect/>
          </a:stretch>
        </p:blipFill>
        <p:spPr>
          <a:xfrm>
            <a:off x="3447974" y="1989248"/>
            <a:ext cx="2533574" cy="2879504"/>
          </a:xfrm>
          <a:prstGeom prst="rect">
            <a:avLst/>
          </a:prstGeom>
        </p:spPr>
      </p:pic>
      <p:sp>
        <p:nvSpPr>
          <p:cNvPr id="10" name="Text 6">
            <a:hlinkClick r:id="rId6" tooltip=""/>
          </p:cNvPr>
          <p:cNvSpPr/>
          <p:nvPr/>
        </p:nvSpPr>
        <p:spPr>
          <a:xfrm>
            <a:off x="3447974" y="5468112"/>
            <a:ext cx="2533574" cy="685800"/>
          </a:xfrm>
          <a:prstGeom prst="rect">
            <a:avLst/>
          </a:prstGeom>
          <a:noFill/>
          <a:ln/>
        </p:spPr>
        <p:txBody>
          <a:bodyPr wrap="square" lIns="0" tIns="0" rIns="0" bIns="0" rtlCol="0" anchor="t"/>
          <a:lstStyle/>
          <a:p>
            <a:pPr indent="0" marL="0">
              <a:lnSpc>
                <a:spcPct val="105000"/>
              </a:lnSpc>
              <a:buNone/>
            </a:pPr>
            <a:r>
              <a:rPr lang="de-AT" altLang="en-US" sz="1300"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Ein Video, das vor einem Jahr rund 1.000 $ gekostet hätte, in unter 30 Minuten</a:t>
            </a:r>
            <a:endParaRPr lang="de-AT" sz="1300" dirty="0"/>
          </a:p>
        </p:txBody>
      </p:sp>
      <p:sp>
        <p:nvSpPr>
          <p:cNvPr id="11" name="Shape 7"/>
          <p:cNvSpPr/>
          <p:nvPr/>
        </p:nvSpPr>
        <p:spPr>
          <a:xfrm>
            <a:off x="6714753" y="1481328"/>
            <a:ext cx="1524363" cy="3895344"/>
          </a:xfrm>
          <a:prstGeom prst="rect">
            <a:avLst/>
          </a:prstGeom>
          <a:solidFill>
            <a:srgbClr val="2A2D33"/>
          </a:solidFill>
          <a:ln/>
        </p:spPr>
      </p:sp>
      <p:pic>
        <p:nvPicPr>
          <p:cNvPr id="12" name="Image 2" descr="/Users/momofeichtinger/Documents/RootOrdner/Business/KI Deep Dives/output/2026-11-02-deepdive/deck/assets-canva/x/2109182449179836579.jpg">
            <a:hlinkClick r:id="rId8" tooltip=""/>
          </p:cNvPr>
          <p:cNvPicPr>
            <a:picLocks noChangeAspect="1"/>
          </p:cNvPicPr>
          <p:nvPr/>
        </p:nvPicPr>
        <p:blipFill>
          <a:blip r:embed="rId7"/>
          <a:stretch>
            <a:fillRect/>
          </a:stretch>
        </p:blipFill>
        <p:spPr>
          <a:xfrm>
            <a:off x="6742185" y="1508760"/>
            <a:ext cx="1469499" cy="3840480"/>
          </a:xfrm>
          <a:prstGeom prst="rect">
            <a:avLst/>
          </a:prstGeom>
        </p:spPr>
      </p:pic>
      <p:sp>
        <p:nvSpPr>
          <p:cNvPr id="13" name="Text 8">
            <a:hlinkClick r:id="rId9" tooltip=""/>
          </p:cNvPr>
          <p:cNvSpPr/>
          <p:nvPr/>
        </p:nvSpPr>
        <p:spPr>
          <a:xfrm>
            <a:off x="6210148" y="5468112"/>
            <a:ext cx="2533574" cy="685800"/>
          </a:xfrm>
          <a:prstGeom prst="rect">
            <a:avLst/>
          </a:prstGeom>
          <a:noFill/>
          <a:ln/>
        </p:spPr>
        <p:txBody>
          <a:bodyPr wrap="square" lIns="0" tIns="0" rIns="0" bIns="0" rtlCol="0" anchor="t"/>
          <a:lstStyle/>
          <a:p>
            <a:pPr indent="0" marL="0">
              <a:lnSpc>
                <a:spcPct val="105000"/>
              </a:lnSpc>
              <a:buNone/>
            </a:pPr>
            <a:r>
              <a:rPr lang="de-AT" altLang="en-US" sz="1300" u="sng" dirty="0">
                <a:solidFill>
                  <a:srgbClr val="FFFFFF"/>
                </a:solidFill>
                <a:latin typeface="Helvetica Neue" pitchFamily="34" charset="0"/>
                <a:ea typeface="Helvetica Neue" pitchFamily="34" charset="-122"/>
                <a:cs typeface="Helvetica Neue" pitchFamily="34" charset="-120"/>
                <a:hlinkClick r:id="rId9" invalidUrl="" action="" tgtFrame="" tooltip="" history="1" highlightClick="0" endSnd="0">
                  <a:extLst>
                    <a:ext uri="{A12FA001-AC4F-418D-AE19-62706E023703}">
                      <ahyp:hlinkClr xmlns:ahyp="http://schemas.microsoft.com/office/drawing/2018/hyperlinkcolor" val="tx"/>
                    </a:ext>
                  </a:extLst>
                </a:hlinkClick>
              </a:rPr>
              <a:t>Ein Skill für Erklärgrafiken: jedes Bild als SVG, alles animiert</a:t>
            </a:r>
            <a:endParaRPr lang="de-AT" sz="1300" dirty="0"/>
          </a:p>
        </p:txBody>
      </p:sp>
      <p:sp>
        <p:nvSpPr>
          <p:cNvPr id="14" name="Shape 9"/>
          <p:cNvSpPr/>
          <p:nvPr/>
        </p:nvSpPr>
        <p:spPr>
          <a:xfrm>
            <a:off x="9328807" y="1481328"/>
            <a:ext cx="1820602" cy="3895344"/>
          </a:xfrm>
          <a:prstGeom prst="rect">
            <a:avLst/>
          </a:prstGeom>
          <a:solidFill>
            <a:srgbClr val="2A2D33"/>
          </a:solidFill>
          <a:ln/>
        </p:spPr>
      </p:sp>
      <p:pic>
        <p:nvPicPr>
          <p:cNvPr id="15" name="Image 3" descr="/Users/momofeichtinger/Documents/RootOrdner/Business/KI Deep Dives/output/2026-11-02-deepdive/deck/assets-canva/x/2109206233928663345.jpg">
            <a:hlinkClick r:id="rId11" tooltip=""/>
          </p:cNvPr>
          <p:cNvPicPr>
            <a:picLocks noChangeAspect="1"/>
          </p:cNvPicPr>
          <p:nvPr/>
        </p:nvPicPr>
        <p:blipFill>
          <a:blip r:embed="rId10"/>
          <a:stretch>
            <a:fillRect/>
          </a:stretch>
        </p:blipFill>
        <p:spPr>
          <a:xfrm>
            <a:off x="9356239" y="1508760"/>
            <a:ext cx="1765738" cy="3840480"/>
          </a:xfrm>
          <a:prstGeom prst="rect">
            <a:avLst/>
          </a:prstGeom>
        </p:spPr>
      </p:pic>
      <p:sp>
        <p:nvSpPr>
          <p:cNvPr id="16" name="Text 10">
            <a:hlinkClick r:id="rId12" tooltip=""/>
          </p:cNvPr>
          <p:cNvSpPr/>
          <p:nvPr/>
        </p:nvSpPr>
        <p:spPr>
          <a:xfrm>
            <a:off x="8972321" y="5468112"/>
            <a:ext cx="2533574" cy="685800"/>
          </a:xfrm>
          <a:prstGeom prst="rect">
            <a:avLst/>
          </a:prstGeom>
          <a:noFill/>
          <a:ln/>
        </p:spPr>
        <p:txBody>
          <a:bodyPr wrap="square" lIns="0" tIns="0" rIns="0" bIns="0" rtlCol="0" anchor="t"/>
          <a:lstStyle/>
          <a:p>
            <a:pPr indent="0" marL="0">
              <a:lnSpc>
                <a:spcPct val="105000"/>
              </a:lnSpc>
              <a:buNone/>
            </a:pPr>
            <a:r>
              <a:rPr lang="de-AT" altLang="en-US" sz="1300" u="sng" dirty="0">
                <a:solidFill>
                  <a:srgbClr val="FFFFFF"/>
                </a:solidFill>
                <a:latin typeface="Helvetica Neue" pitchFamily="34" charset="0"/>
                <a:ea typeface="Helvetica Neue" pitchFamily="34" charset="-122"/>
                <a:cs typeface="Helvetica Neue" pitchFamily="34" charset="-120"/>
                <a:hlinkClick r:id="rId12" invalidUrl="" action="" tgtFrame="" tooltip="" history="1" highlightClick="0" endSnd="0">
                  <a:extLst>
                    <a:ext uri="{A12FA001-AC4F-418D-AE19-62706E023703}">
                      <ahyp:hlinkClr xmlns:ahyp="http://schemas.microsoft.com/office/drawing/2018/hyperlinkcolor" val="tx"/>
                    </a:ext>
                  </a:extLst>
                </a:hlinkClick>
              </a:rPr>
              <a:t>Eine Zeile rein, eine ganze isometrische Maschine raus</a:t>
            </a:r>
            <a:endParaRPr lang="de-AT" sz="1300" dirty="0"/>
          </a:p>
        </p:txBody>
      </p:sp>
      <p:sp>
        <p:nvSpPr>
          <p:cNvPr id="17" name="Text 11"/>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Posts von Creators auf X, geteilt von Momo. Die Zahlen sind Angaben der Creator.</a:t>
            </a:r>
            <a:endParaRPr lang="de-AT"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14</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AGENTEN IN DER ECHTEN WELT</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Vom Bildschirm auf die Werkbank</a:t>
            </a:r>
            <a:endParaRPr lang="de-AT" sz="3800" dirty="0"/>
          </a:p>
        </p:txBody>
      </p:sp>
      <p:sp>
        <p:nvSpPr>
          <p:cNvPr id="5" name="Shape 3"/>
          <p:cNvSpPr/>
          <p:nvPr/>
        </p:nvSpPr>
        <p:spPr>
          <a:xfrm>
            <a:off x="658368" y="1905785"/>
            <a:ext cx="2588438" cy="3046430"/>
          </a:xfrm>
          <a:prstGeom prst="rect">
            <a:avLst/>
          </a:prstGeom>
          <a:solidFill>
            <a:srgbClr val="2A2D33"/>
          </a:solidFill>
          <a:ln/>
        </p:spPr>
      </p:sp>
      <p:pic>
        <p:nvPicPr>
          <p:cNvPr id="6" name="Image 0" descr="/Users/momofeichtinger/Documents/RootOrdner/Business/KI Deep Dives/output/2026-11-02-deepdive/deck/assets-canva/x/2104777202684301750.jpg">
            <a:hlinkClick r:id="rId2" tooltip=""/>
          </p:cNvPr>
          <p:cNvPicPr>
            <a:picLocks noChangeAspect="1"/>
          </p:cNvPicPr>
          <p:nvPr/>
        </p:nvPicPr>
        <p:blipFill>
          <a:blip r:embed="rId1"/>
          <a:stretch>
            <a:fillRect/>
          </a:stretch>
        </p:blipFill>
        <p:spPr>
          <a:xfrm>
            <a:off x="685800" y="1933217"/>
            <a:ext cx="2533574" cy="2991566"/>
          </a:xfrm>
          <a:prstGeom prst="rect">
            <a:avLst/>
          </a:prstGeom>
        </p:spPr>
      </p:pic>
      <p:sp>
        <p:nvSpPr>
          <p:cNvPr id="7" name="Text 4">
            <a:hlinkClick r:id="rId3" tooltip=""/>
          </p:cNvPr>
          <p:cNvSpPr/>
          <p:nvPr/>
        </p:nvSpPr>
        <p:spPr>
          <a:xfrm>
            <a:off x="685800" y="5468112"/>
            <a:ext cx="2533574" cy="685800"/>
          </a:xfrm>
          <a:prstGeom prst="rect">
            <a:avLst/>
          </a:prstGeom>
          <a:noFill/>
          <a:ln/>
        </p:spPr>
        <p:txBody>
          <a:bodyPr wrap="square" lIns="0" tIns="0" rIns="0" bIns="0" rtlCol="0" anchor="t"/>
          <a:lstStyle/>
          <a:p>
            <a:pPr indent="0" marL="0">
              <a:lnSpc>
                <a:spcPct val="105000"/>
              </a:lnSpc>
              <a:buNone/>
            </a:pPr>
            <a:r>
              <a:rPr lang="de-AT" altLang="en-US" sz="1300"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Opus fand in 16 Versuchen selbst einen Weg, das Druckbett eines 3D-Druckers zu räumen</a:t>
            </a:r>
            <a:endParaRPr lang="de-AT" sz="1300" dirty="0"/>
          </a:p>
        </p:txBody>
      </p:sp>
      <p:sp>
        <p:nvSpPr>
          <p:cNvPr id="8" name="Shape 5"/>
          <p:cNvSpPr/>
          <p:nvPr/>
        </p:nvSpPr>
        <p:spPr>
          <a:xfrm>
            <a:off x="3420542" y="1628066"/>
            <a:ext cx="2588438" cy="3601867"/>
          </a:xfrm>
          <a:prstGeom prst="rect">
            <a:avLst/>
          </a:prstGeom>
          <a:solidFill>
            <a:srgbClr val="2A2D33"/>
          </a:solidFill>
          <a:ln/>
        </p:spPr>
      </p:sp>
      <p:pic>
        <p:nvPicPr>
          <p:cNvPr id="9" name="Image 1" descr="/Users/momofeichtinger/Documents/RootOrdner/Business/KI Deep Dives/output/2026-11-02-deepdive/deck/assets-canva/x/2100212420840989112.jpg">
            <a:hlinkClick r:id="rId5" tooltip=""/>
          </p:cNvPr>
          <p:cNvPicPr>
            <a:picLocks noChangeAspect="1"/>
          </p:cNvPicPr>
          <p:nvPr/>
        </p:nvPicPr>
        <p:blipFill>
          <a:blip r:embed="rId4"/>
          <a:stretch>
            <a:fillRect/>
          </a:stretch>
        </p:blipFill>
        <p:spPr>
          <a:xfrm>
            <a:off x="3447974" y="1655498"/>
            <a:ext cx="2533574" cy="3547003"/>
          </a:xfrm>
          <a:prstGeom prst="rect">
            <a:avLst/>
          </a:prstGeom>
        </p:spPr>
      </p:pic>
      <p:sp>
        <p:nvSpPr>
          <p:cNvPr id="10" name="Text 6">
            <a:hlinkClick r:id="rId6" tooltip=""/>
          </p:cNvPr>
          <p:cNvSpPr/>
          <p:nvPr/>
        </p:nvSpPr>
        <p:spPr>
          <a:xfrm>
            <a:off x="3447974" y="5468112"/>
            <a:ext cx="2533574" cy="685800"/>
          </a:xfrm>
          <a:prstGeom prst="rect">
            <a:avLst/>
          </a:prstGeom>
          <a:noFill/>
          <a:ln/>
        </p:spPr>
        <p:txBody>
          <a:bodyPr wrap="square" lIns="0" tIns="0" rIns="0" bIns="0" rtlCol="0" anchor="t"/>
          <a:lstStyle/>
          <a:p>
            <a:pPr indent="0" marL="0">
              <a:lnSpc>
                <a:spcPct val="105000"/>
              </a:lnSpc>
              <a:buNone/>
            </a:pPr>
            <a:r>
              <a:rPr lang="de-AT" altLang="en-US" sz="1300"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Astra lief eineinhalb Tage allein, um einer Roboterhand das Stiftdrehen beizubringen</a:t>
            </a:r>
            <a:endParaRPr lang="de-AT" sz="1300" dirty="0"/>
          </a:p>
        </p:txBody>
      </p:sp>
      <p:sp>
        <p:nvSpPr>
          <p:cNvPr id="11" name="Shape 7"/>
          <p:cNvSpPr/>
          <p:nvPr/>
        </p:nvSpPr>
        <p:spPr>
          <a:xfrm>
            <a:off x="6362968" y="1481328"/>
            <a:ext cx="2227932" cy="3895344"/>
          </a:xfrm>
          <a:prstGeom prst="rect">
            <a:avLst/>
          </a:prstGeom>
          <a:solidFill>
            <a:srgbClr val="2A2D33"/>
          </a:solidFill>
          <a:ln/>
        </p:spPr>
      </p:sp>
      <p:pic>
        <p:nvPicPr>
          <p:cNvPr id="12" name="Image 2" descr="/Users/momofeichtinger/Documents/RootOrdner/Business/KI Deep Dives/output/2026-11-02-deepdive/deck/assets-canva/x/2108279639538012265.jpg">
            <a:hlinkClick r:id="rId8" tooltip=""/>
          </p:cNvPr>
          <p:cNvPicPr>
            <a:picLocks noChangeAspect="1"/>
          </p:cNvPicPr>
          <p:nvPr/>
        </p:nvPicPr>
        <p:blipFill>
          <a:blip r:embed="rId7"/>
          <a:stretch>
            <a:fillRect/>
          </a:stretch>
        </p:blipFill>
        <p:spPr>
          <a:xfrm>
            <a:off x="6390400" y="1508760"/>
            <a:ext cx="2173068" cy="3840480"/>
          </a:xfrm>
          <a:prstGeom prst="rect">
            <a:avLst/>
          </a:prstGeom>
        </p:spPr>
      </p:pic>
      <p:sp>
        <p:nvSpPr>
          <p:cNvPr id="13" name="Text 8">
            <a:hlinkClick r:id="rId9" tooltip=""/>
          </p:cNvPr>
          <p:cNvSpPr/>
          <p:nvPr/>
        </p:nvSpPr>
        <p:spPr>
          <a:xfrm>
            <a:off x="6210148" y="5468112"/>
            <a:ext cx="2533574" cy="685800"/>
          </a:xfrm>
          <a:prstGeom prst="rect">
            <a:avLst/>
          </a:prstGeom>
          <a:noFill/>
          <a:ln/>
        </p:spPr>
        <p:txBody>
          <a:bodyPr wrap="square" lIns="0" tIns="0" rIns="0" bIns="0" rtlCol="0" anchor="t"/>
          <a:lstStyle/>
          <a:p>
            <a:pPr indent="0" marL="0">
              <a:lnSpc>
                <a:spcPct val="105000"/>
              </a:lnSpc>
              <a:buNone/>
            </a:pPr>
            <a:r>
              <a:rPr lang="de-AT" altLang="en-US" sz="1300" u="sng" dirty="0">
                <a:solidFill>
                  <a:srgbClr val="FFFFFF"/>
                </a:solidFill>
                <a:latin typeface="Helvetica Neue" pitchFamily="34" charset="0"/>
                <a:ea typeface="Helvetica Neue" pitchFamily="34" charset="-122"/>
                <a:cs typeface="Helvetica Neue" pitchFamily="34" charset="-120"/>
                <a:hlinkClick r:id="rId9" invalidUrl="" action="" tgtFrame="" tooltip="" history="1" highlightClick="0" endSnd="0">
                  <a:extLst>
                    <a:ext uri="{A12FA001-AC4F-418D-AE19-62706E023703}">
                      <ahyp:hlinkClr xmlns:ahyp="http://schemas.microsoft.com/office/drawing/2018/hyperlinkcolor" val="tx"/>
                    </a:ext>
                  </a:extLst>
                </a:hlinkClick>
              </a:rPr>
              <a:t>Ein Agent, der komplett auf dem iPhone läuft, tippt und schreibt</a:t>
            </a:r>
            <a:endParaRPr lang="de-AT" sz="1300" dirty="0"/>
          </a:p>
        </p:txBody>
      </p:sp>
      <p:sp>
        <p:nvSpPr>
          <p:cNvPr id="14" name="Shape 9"/>
          <p:cNvSpPr/>
          <p:nvPr/>
        </p:nvSpPr>
        <p:spPr>
          <a:xfrm>
            <a:off x="9097251" y="1481328"/>
            <a:ext cx="2283714" cy="3895344"/>
          </a:xfrm>
          <a:prstGeom prst="rect">
            <a:avLst/>
          </a:prstGeom>
          <a:solidFill>
            <a:srgbClr val="2A2D33"/>
          </a:solidFill>
          <a:ln/>
        </p:spPr>
      </p:sp>
      <p:pic>
        <p:nvPicPr>
          <p:cNvPr id="15" name="Image 3" descr="/Users/momofeichtinger/Documents/RootOrdner/Business/KI Deep Dives/output/2026-11-02-deepdive/deck/assets-canva/x/2103110908444631120.jpg">
            <a:hlinkClick r:id="rId11" tooltip=""/>
          </p:cNvPr>
          <p:cNvPicPr>
            <a:picLocks noChangeAspect="1"/>
          </p:cNvPicPr>
          <p:nvPr/>
        </p:nvPicPr>
        <p:blipFill>
          <a:blip r:embed="rId10"/>
          <a:stretch>
            <a:fillRect/>
          </a:stretch>
        </p:blipFill>
        <p:spPr>
          <a:xfrm>
            <a:off x="9124683" y="1508760"/>
            <a:ext cx="2228850" cy="3840480"/>
          </a:xfrm>
          <a:prstGeom prst="rect">
            <a:avLst/>
          </a:prstGeom>
        </p:spPr>
      </p:pic>
      <p:sp>
        <p:nvSpPr>
          <p:cNvPr id="16" name="Text 10">
            <a:hlinkClick r:id="rId12" tooltip=""/>
          </p:cNvPr>
          <p:cNvSpPr/>
          <p:nvPr/>
        </p:nvSpPr>
        <p:spPr>
          <a:xfrm>
            <a:off x="8972321" y="5468112"/>
            <a:ext cx="2533574" cy="685800"/>
          </a:xfrm>
          <a:prstGeom prst="rect">
            <a:avLst/>
          </a:prstGeom>
          <a:noFill/>
          <a:ln/>
        </p:spPr>
        <p:txBody>
          <a:bodyPr wrap="square" lIns="0" tIns="0" rIns="0" bIns="0" rtlCol="0" anchor="t"/>
          <a:lstStyle/>
          <a:p>
            <a:pPr indent="0" marL="0">
              <a:lnSpc>
                <a:spcPct val="105000"/>
              </a:lnSpc>
              <a:buNone/>
            </a:pPr>
            <a:r>
              <a:rPr lang="de-AT" altLang="en-US" sz="1300" u="sng" dirty="0">
                <a:solidFill>
                  <a:srgbClr val="FFFFFF"/>
                </a:solidFill>
                <a:latin typeface="Helvetica Neue" pitchFamily="34" charset="0"/>
                <a:ea typeface="Helvetica Neue" pitchFamily="34" charset="-122"/>
                <a:cs typeface="Helvetica Neue" pitchFamily="34" charset="-120"/>
                <a:hlinkClick r:id="rId12" invalidUrl="" action="" tgtFrame="" tooltip="" history="1" highlightClick="0" endSnd="0">
                  <a:extLst>
                    <a:ext uri="{A12FA001-AC4F-418D-AE19-62706E023703}">
                      <ahyp:hlinkClr xmlns:ahyp="http://schemas.microsoft.com/office/drawing/2018/hyperlinkcolor" val="tx"/>
                    </a:ext>
                  </a:extLst>
                </a:hlinkClick>
              </a:rPr>
              <a:t>Eine lebensgroße LEGO-Ente aus 1.113 echten Teilen, nachweislich baubar</a:t>
            </a:r>
            <a:endParaRPr lang="de-AT" sz="1300" dirty="0"/>
          </a:p>
        </p:txBody>
      </p:sp>
      <p:sp>
        <p:nvSpPr>
          <p:cNvPr id="17" name="Text 11"/>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Posts von Creators auf X, geteilt von Momo. Die Zahlen sind Angaben der Creator.</a:t>
            </a:r>
            <a:endParaRPr lang="de-AT"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15</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ÖFFENTLICHE PROJEKTE SEIT 5. OKTOBER</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Was eine Person mit Agenten gebaut hat</a:t>
            </a:r>
            <a:endParaRPr lang="de-AT" sz="3800" dirty="0"/>
          </a:p>
        </p:txBody>
      </p:sp>
      <p:sp>
        <p:nvSpPr>
          <p:cNvPr id="5" name="Shape 3"/>
          <p:cNvSpPr/>
          <p:nvPr/>
        </p:nvSpPr>
        <p:spPr>
          <a:xfrm>
            <a:off x="685800" y="1600200"/>
            <a:ext cx="54864" cy="1133856"/>
          </a:xfrm>
          <a:prstGeom prst="rect">
            <a:avLst/>
          </a:prstGeom>
          <a:solidFill>
            <a:srgbClr val="F5D06A"/>
          </a:solidFill>
          <a:ln/>
        </p:spPr>
      </p:sp>
      <p:sp>
        <p:nvSpPr>
          <p:cNvPr id="6" name="Text 4"/>
          <p:cNvSpPr/>
          <p:nvPr/>
        </p:nvSpPr>
        <p:spPr>
          <a:xfrm>
            <a:off x="914400" y="1600200"/>
            <a:ext cx="5120640" cy="384048"/>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Eine Lernplattform für eine ganze Schule</a:t>
            </a:r>
            <a:endParaRPr lang="de-AT" sz="1900" dirty="0"/>
          </a:p>
        </p:txBody>
      </p:sp>
      <p:sp>
        <p:nvSpPr>
          <p:cNvPr id="7" name="Text 5"/>
          <p:cNvSpPr/>
          <p:nvPr/>
        </p:nvSpPr>
        <p:spPr>
          <a:xfrm>
            <a:off x="914400" y="1984248"/>
            <a:ext cx="5120640" cy="45720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616 Änderungen in 17 Tagen, über 17.000 automatische Tests, offen für Familien im Homeschooling</a:t>
            </a:r>
            <a:endParaRPr lang="de-AT" sz="1400" dirty="0"/>
          </a:p>
        </p:txBody>
      </p:sp>
      <p:sp>
        <p:nvSpPr>
          <p:cNvPr id="8" name="Text 6">
            <a:hlinkClick r:id="rId1" tooltip=""/>
          </p:cNvPr>
          <p:cNvSpPr/>
          <p:nvPr/>
        </p:nvSpPr>
        <p:spPr>
          <a:xfrm>
            <a:off x="914400" y="2478024"/>
            <a:ext cx="5120640" cy="256032"/>
          </a:xfrm>
          <a:prstGeom prst="rect">
            <a:avLst/>
          </a:prstGeom>
          <a:noFill/>
          <a:ln/>
        </p:spPr>
        <p:txBody>
          <a:bodyPr wrap="square" lIns="0" tIns="0" rIns="0" bIns="0" rtlCol="0" anchor="t"/>
          <a:lstStyle/>
          <a:p>
            <a:pPr indent="0" marL="0">
              <a:buNone/>
            </a:pPr>
            <a:r>
              <a:rPr lang="de-AT" altLang="en-US" sz="1200" u="sng" dirty="0">
                <a:solidFill>
                  <a:srgbClr val="5EC4B6"/>
                </a:solidFill>
                <a:latin typeface="Helvetica Neue" pitchFamily="34" charset="0"/>
                <a:ea typeface="Helvetica Neue" pitchFamily="34" charset="-122"/>
                <a:cs typeface="Helvetica Neue" pitchFamily="34" charset="-120"/>
                <a:hlinkClick r:id="rId1" invalidUrl="" action="" tgtFrame="" tooltip="" history="1" highlightClick="0" endSnd="0">
                  <a:extLst>
                    <a:ext uri="{A12FA001-AC4F-418D-AE19-62706E023703}">
                      <ahyp:hlinkClr xmlns:ahyp="http://schemas.microsoft.com/office/drawing/2018/hyperlinkcolor" val="tx"/>
                    </a:ext>
                  </a:extLst>
                </a:hlinkClick>
              </a:rPr>
              <a:t>paideia-lernwelt.web.app/homeschooling</a:t>
            </a:r>
            <a:endParaRPr lang="de-AT" sz="1200" dirty="0"/>
          </a:p>
        </p:txBody>
      </p:sp>
      <p:sp>
        <p:nvSpPr>
          <p:cNvPr id="9" name="Shape 7"/>
          <p:cNvSpPr/>
          <p:nvPr/>
        </p:nvSpPr>
        <p:spPr>
          <a:xfrm>
            <a:off x="6217920" y="1600200"/>
            <a:ext cx="54864" cy="1133856"/>
          </a:xfrm>
          <a:prstGeom prst="rect">
            <a:avLst/>
          </a:prstGeom>
          <a:solidFill>
            <a:srgbClr val="F5D06A"/>
          </a:solidFill>
          <a:ln/>
        </p:spPr>
      </p:sp>
      <p:sp>
        <p:nvSpPr>
          <p:cNvPr id="10" name="Text 8"/>
          <p:cNvSpPr/>
          <p:nvPr/>
        </p:nvSpPr>
        <p:spPr>
          <a:xfrm>
            <a:off x="6446520" y="1600200"/>
            <a:ext cx="5120640" cy="384048"/>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Aus Handschrift wird eine Blogserie</a:t>
            </a:r>
            <a:endParaRPr lang="de-AT" sz="1900" dirty="0"/>
          </a:p>
        </p:txBody>
      </p:sp>
      <p:sp>
        <p:nvSpPr>
          <p:cNvPr id="11" name="Text 9"/>
          <p:cNvSpPr/>
          <p:nvPr/>
        </p:nvSpPr>
        <p:spPr>
          <a:xfrm>
            <a:off x="6446520" y="1984248"/>
            <a:ext cx="5120640" cy="45720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Zehn Seiten wurden an einem Tag zu Rückmeldungen, Logos, Geschäftsplänen und zehn Beiträgen</a:t>
            </a:r>
            <a:endParaRPr lang="de-AT" sz="1400" dirty="0"/>
          </a:p>
        </p:txBody>
      </p:sp>
      <p:sp>
        <p:nvSpPr>
          <p:cNvPr id="12" name="Text 10">
            <a:hlinkClick r:id="rId2" tooltip=""/>
          </p:cNvPr>
          <p:cNvSpPr/>
          <p:nvPr/>
        </p:nvSpPr>
        <p:spPr>
          <a:xfrm>
            <a:off x="6446520" y="2478024"/>
            <a:ext cx="5120640" cy="256032"/>
          </a:xfrm>
          <a:prstGeom prst="rect">
            <a:avLst/>
          </a:prstGeom>
          <a:noFill/>
          <a:ln/>
        </p:spPr>
        <p:txBody>
          <a:bodyPr wrap="square" lIns="0" tIns="0" rIns="0" bIns="0" rtlCol="0" anchor="t"/>
          <a:lstStyle/>
          <a:p>
            <a:pPr indent="0" marL="0">
              <a:buNone/>
            </a:pPr>
            <a:r>
              <a:rPr lang="de-AT" altLang="en-US" sz="1200" u="sng" dirty="0">
                <a:solidFill>
                  <a:srgbClr val="5EC4B6"/>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freieschulesalzburg.at/blog</a:t>
            </a:r>
            <a:endParaRPr lang="de-AT" sz="1200" dirty="0"/>
          </a:p>
        </p:txBody>
      </p:sp>
      <p:sp>
        <p:nvSpPr>
          <p:cNvPr id="13" name="Shape 11"/>
          <p:cNvSpPr/>
          <p:nvPr/>
        </p:nvSpPr>
        <p:spPr>
          <a:xfrm>
            <a:off x="685800" y="2971800"/>
            <a:ext cx="54864" cy="1133856"/>
          </a:xfrm>
          <a:prstGeom prst="rect">
            <a:avLst/>
          </a:prstGeom>
          <a:solidFill>
            <a:srgbClr val="F5D06A"/>
          </a:solidFill>
          <a:ln/>
        </p:spPr>
      </p:sp>
      <p:sp>
        <p:nvSpPr>
          <p:cNvPr id="14" name="Text 12"/>
          <p:cNvSpPr/>
          <p:nvPr/>
        </p:nvSpPr>
        <p:spPr>
          <a:xfrm>
            <a:off x="914400" y="2971800"/>
            <a:ext cx="5120640" cy="384048"/>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Eine Entdecker-App für Salzburg</a:t>
            </a:r>
            <a:endParaRPr lang="de-AT" sz="1900" dirty="0"/>
          </a:p>
        </p:txBody>
      </p:sp>
      <p:sp>
        <p:nvSpPr>
          <p:cNvPr id="15" name="Text 13"/>
          <p:cNvSpPr/>
          <p:nvPr/>
        </p:nvSpPr>
        <p:spPr>
          <a:xfrm>
            <a:off x="914400" y="3355848"/>
            <a:ext cx="5120640" cy="45720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65 zusammengeführte Pull Requests in 17 Tagen, von der Suche bis zur Qualitätsprüfung</a:t>
            </a:r>
            <a:endParaRPr lang="de-AT" sz="1400" dirty="0"/>
          </a:p>
        </p:txBody>
      </p:sp>
      <p:sp>
        <p:nvSpPr>
          <p:cNvPr id="16" name="Text 14">
            <a:hlinkClick r:id="rId3" tooltip=""/>
          </p:cNvPr>
          <p:cNvSpPr/>
          <p:nvPr/>
        </p:nvSpPr>
        <p:spPr>
          <a:xfrm>
            <a:off x="914400" y="3849624"/>
            <a:ext cx="5120640" cy="256032"/>
          </a:xfrm>
          <a:prstGeom prst="rect">
            <a:avLst/>
          </a:prstGeom>
          <a:noFill/>
          <a:ln/>
        </p:spPr>
        <p:txBody>
          <a:bodyPr wrap="square" lIns="0" tIns="0" rIns="0" bIns="0" rtlCol="0" anchor="t"/>
          <a:lstStyle/>
          <a:p>
            <a:pPr indent="0" marL="0">
              <a:buNone/>
            </a:pPr>
            <a:r>
              <a:rPr lang="de-AT" altLang="en-US" sz="1200" u="sng" dirty="0">
                <a:solidFill>
                  <a:srgbClr val="5EC4B6"/>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inspired.you</a:t>
            </a:r>
            <a:endParaRPr lang="de-AT" sz="1200" dirty="0"/>
          </a:p>
        </p:txBody>
      </p:sp>
      <p:sp>
        <p:nvSpPr>
          <p:cNvPr id="17" name="Shape 15"/>
          <p:cNvSpPr/>
          <p:nvPr/>
        </p:nvSpPr>
        <p:spPr>
          <a:xfrm>
            <a:off x="6217920" y="2971800"/>
            <a:ext cx="54864" cy="1133856"/>
          </a:xfrm>
          <a:prstGeom prst="rect">
            <a:avLst/>
          </a:prstGeom>
          <a:solidFill>
            <a:srgbClr val="F5D06A"/>
          </a:solidFill>
          <a:ln/>
        </p:spPr>
      </p:sp>
      <p:sp>
        <p:nvSpPr>
          <p:cNvPr id="18" name="Text 16"/>
          <p:cNvSpPr/>
          <p:nvPr/>
        </p:nvSpPr>
        <p:spPr>
          <a:xfrm>
            <a:off x="6446520" y="2971800"/>
            <a:ext cx="5120640" cy="384048"/>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Ein KI-Register direkt in Claude</a:t>
            </a:r>
            <a:endParaRPr lang="de-AT" sz="1900" dirty="0"/>
          </a:p>
        </p:txBody>
      </p:sp>
      <p:sp>
        <p:nvSpPr>
          <p:cNvPr id="19" name="Text 17"/>
          <p:cNvSpPr/>
          <p:nvPr/>
        </p:nvSpPr>
        <p:spPr>
          <a:xfrm>
            <a:off x="6446520" y="3355848"/>
            <a:ext cx="5120640" cy="45720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Einen KI-Einsatz im Chat beschreiben, den Vorschlag prüfen, und er landet im Register</a:t>
            </a:r>
            <a:endParaRPr lang="de-AT" sz="1400" dirty="0"/>
          </a:p>
        </p:txBody>
      </p:sp>
      <p:sp>
        <p:nvSpPr>
          <p:cNvPr id="20" name="Text 18">
            <a:hlinkClick r:id="rId4" tooltip=""/>
          </p:cNvPr>
          <p:cNvSpPr/>
          <p:nvPr/>
        </p:nvSpPr>
        <p:spPr>
          <a:xfrm>
            <a:off x="6446520" y="3849624"/>
            <a:ext cx="5120640" cy="256032"/>
          </a:xfrm>
          <a:prstGeom prst="rect">
            <a:avLst/>
          </a:prstGeom>
          <a:noFill/>
          <a:ln/>
        </p:spPr>
        <p:txBody>
          <a:bodyPr wrap="square" lIns="0" tIns="0" rIns="0" bIns="0" rtlCol="0" anchor="t"/>
          <a:lstStyle/>
          <a:p>
            <a:pPr indent="0" marL="0">
              <a:buNone/>
            </a:pPr>
            <a:r>
              <a:rPr lang="de-AT" altLang="en-US" sz="1200" u="sng" dirty="0">
                <a:solidFill>
                  <a:srgbClr val="5EC4B6"/>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kiregister.com/claude</a:t>
            </a:r>
            <a:endParaRPr lang="de-AT" sz="1200" dirty="0"/>
          </a:p>
        </p:txBody>
      </p:sp>
      <p:sp>
        <p:nvSpPr>
          <p:cNvPr id="21" name="Shape 19"/>
          <p:cNvSpPr/>
          <p:nvPr/>
        </p:nvSpPr>
        <p:spPr>
          <a:xfrm>
            <a:off x="685800" y="4343400"/>
            <a:ext cx="54864" cy="1133856"/>
          </a:xfrm>
          <a:prstGeom prst="rect">
            <a:avLst/>
          </a:prstGeom>
          <a:solidFill>
            <a:srgbClr val="F5D06A"/>
          </a:solidFill>
          <a:ln/>
        </p:spPr>
      </p:sp>
      <p:sp>
        <p:nvSpPr>
          <p:cNvPr id="22" name="Text 20"/>
          <p:cNvSpPr/>
          <p:nvPr/>
        </p:nvSpPr>
        <p:spPr>
          <a:xfrm>
            <a:off x="914400" y="4343400"/>
            <a:ext cx="5120640" cy="384048"/>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Ein Hörspielkapitel mit voller Besetzung</a:t>
            </a:r>
            <a:endParaRPr lang="de-AT" sz="1900" dirty="0"/>
          </a:p>
        </p:txBody>
      </p:sp>
      <p:sp>
        <p:nvSpPr>
          <p:cNvPr id="23" name="Text 21"/>
          <p:cNvSpPr/>
          <p:nvPr/>
        </p:nvSpPr>
        <p:spPr>
          <a:xfrm>
            <a:off x="914400" y="4727448"/>
            <a:ext cx="5120640" cy="45720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21 Minuten, neun Stimmen, Musik, für 1,60 US-Dollar</a:t>
            </a:r>
            <a:endParaRPr lang="de-AT" sz="1400" dirty="0"/>
          </a:p>
        </p:txBody>
      </p:sp>
      <p:sp>
        <p:nvSpPr>
          <p:cNvPr id="24" name="Text 22">
            <a:hlinkClick r:id="rId5" tooltip=""/>
          </p:cNvPr>
          <p:cNvSpPr/>
          <p:nvPr/>
        </p:nvSpPr>
        <p:spPr>
          <a:xfrm>
            <a:off x="914400" y="5221224"/>
            <a:ext cx="5120640" cy="256032"/>
          </a:xfrm>
          <a:prstGeom prst="rect">
            <a:avLst/>
          </a:prstGeom>
          <a:noFill/>
          <a:ln/>
        </p:spPr>
        <p:txBody>
          <a:bodyPr wrap="square" lIns="0" tIns="0" rIns="0" bIns="0" rtlCol="0" anchor="t"/>
          <a:lstStyle/>
          <a:p>
            <a:pPr indent="0" marL="0">
              <a:buNone/>
            </a:pPr>
            <a:r>
              <a:rPr lang="de-AT" altLang="en-US" sz="1200" u="sng" dirty="0">
                <a:solidFill>
                  <a:srgbClr val="5EC4B6"/>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zukunftbilden.eu/world-modeling</a:t>
            </a:r>
            <a:endParaRPr lang="de-AT" sz="1200" dirty="0"/>
          </a:p>
        </p:txBody>
      </p:sp>
      <p:sp>
        <p:nvSpPr>
          <p:cNvPr id="25" name="Shape 23"/>
          <p:cNvSpPr/>
          <p:nvPr/>
        </p:nvSpPr>
        <p:spPr>
          <a:xfrm>
            <a:off x="6217920" y="4343400"/>
            <a:ext cx="54864" cy="1133856"/>
          </a:xfrm>
          <a:prstGeom prst="rect">
            <a:avLst/>
          </a:prstGeom>
          <a:solidFill>
            <a:srgbClr val="F5D06A"/>
          </a:solidFill>
          <a:ln/>
        </p:spPr>
      </p:sp>
      <p:sp>
        <p:nvSpPr>
          <p:cNvPr id="26" name="Text 24"/>
          <p:cNvSpPr/>
          <p:nvPr/>
        </p:nvSpPr>
        <p:spPr>
          <a:xfrm>
            <a:off x="6446520" y="4343400"/>
            <a:ext cx="5120640" cy="384048"/>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Eine Event-Seite für ein Gaming-Lokal</a:t>
            </a:r>
            <a:endParaRPr lang="de-AT" sz="1900" dirty="0"/>
          </a:p>
        </p:txBody>
      </p:sp>
      <p:sp>
        <p:nvSpPr>
          <p:cNvPr id="27" name="Text 25"/>
          <p:cNvSpPr/>
          <p:nvPr/>
        </p:nvSpPr>
        <p:spPr>
          <a:xfrm>
            <a:off x="6446520" y="4727448"/>
            <a:ext cx="5120640" cy="45720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Anmeldung, Kalenderdatei und Druck-Flyer in wenigen Tagen</a:t>
            </a:r>
            <a:endParaRPr lang="de-AT" sz="1400" dirty="0"/>
          </a:p>
        </p:txBody>
      </p:sp>
      <p:sp>
        <p:nvSpPr>
          <p:cNvPr id="28" name="Text 26">
            <a:hlinkClick r:id="rId6" tooltip=""/>
          </p:cNvPr>
          <p:cNvSpPr/>
          <p:nvPr/>
        </p:nvSpPr>
        <p:spPr>
          <a:xfrm>
            <a:off x="6446520" y="5221224"/>
            <a:ext cx="5120640" cy="256032"/>
          </a:xfrm>
          <a:prstGeom prst="rect">
            <a:avLst/>
          </a:prstGeom>
          <a:noFill/>
          <a:ln/>
        </p:spPr>
        <p:txBody>
          <a:bodyPr wrap="square" lIns="0" tIns="0" rIns="0" bIns="0" rtlCol="0" anchor="t"/>
          <a:lstStyle/>
          <a:p>
            <a:pPr indent="0" marL="0">
              <a:buNone/>
            </a:pPr>
            <a:r>
              <a:rPr lang="de-AT" altLang="en-US" sz="1200" u="sng" dirty="0">
                <a:solidFill>
                  <a:srgbClr val="5EC4B6"/>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dragondynamics.at/halloween</a:t>
            </a:r>
            <a:endParaRPr lang="de-AT"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16</a:t>
            </a:r>
            <a:endParaRPr lang="de-AT" sz="1100" dirty="0"/>
          </a:p>
        </p:txBody>
      </p:sp>
      <p:sp>
        <p:nvSpPr>
          <p:cNvPr id="3" name="Text 1"/>
          <p:cNvSpPr/>
          <p:nvPr/>
        </p:nvSpPr>
        <p:spPr>
          <a:xfrm>
            <a:off x="685800" y="1097280"/>
            <a:ext cx="7315200" cy="320040"/>
          </a:xfrm>
          <a:prstGeom prst="rect">
            <a:avLst/>
          </a:prstGeom>
          <a:noFill/>
          <a:ln/>
        </p:spPr>
        <p:txBody>
          <a:bodyPr wrap="square" lIns="0" tIns="0" rIns="0" bIns="0" rtlCol="0" anchor="t"/>
          <a:lstStyle/>
          <a:p>
            <a:pPr indent="0" marL="0">
              <a:buNone/>
            </a:pPr>
            <a:r>
              <a:rPr lang="de-AT" altLang="en-US" sz="1400" b="1" spc="300" kern="0" dirty="0">
                <a:solidFill>
                  <a:srgbClr val="5EC4B6"/>
                </a:solidFill>
                <a:latin typeface="Helvetica Neue" pitchFamily="34" charset="0"/>
                <a:ea typeface="Helvetica Neue" pitchFamily="34" charset="-122"/>
                <a:cs typeface="Helvetica Neue" pitchFamily="34" charset="-120"/>
              </a:rPr>
              <a:t>EHRLICH GESAGT</a:t>
            </a:r>
            <a:endParaRPr lang="de-AT" sz="1400" dirty="0"/>
          </a:p>
        </p:txBody>
      </p:sp>
      <p:sp>
        <p:nvSpPr>
          <p:cNvPr id="4" name="Text 2"/>
          <p:cNvSpPr/>
          <p:nvPr/>
        </p:nvSpPr>
        <p:spPr>
          <a:xfrm>
            <a:off x="685800" y="1508760"/>
            <a:ext cx="10241280" cy="2011680"/>
          </a:xfrm>
          <a:prstGeom prst="rect">
            <a:avLst/>
          </a:prstGeom>
          <a:noFill/>
          <a:ln/>
        </p:spPr>
        <p:txBody>
          <a:bodyPr wrap="square" lIns="0" tIns="0" rIns="0" bIns="0" rtlCol="0" anchor="t"/>
          <a:lstStyle/>
          <a:p>
            <a:pPr indent="0" marL="0">
              <a:lnSpc>
                <a:spcPct val="100000"/>
              </a:lnSpc>
              <a:buNone/>
            </a:pPr>
            <a:r>
              <a:rPr lang="de-AT" altLang="en-US" sz="5200" b="1" dirty="0">
                <a:solidFill>
                  <a:srgbClr val="F5D06A"/>
                </a:solidFill>
                <a:latin typeface="Helvetica Neue" pitchFamily="34" charset="0"/>
                <a:ea typeface="Helvetica Neue" pitchFamily="34" charset="-122"/>
                <a:cs typeface="Helvetica Neue" pitchFamily="34" charset="-120"/>
              </a:rPr>
              <a:t>„Mir ist es manchmal zu viel, wo das gerade hinführt.“</a:t>
            </a:r>
            <a:endParaRPr lang="de-AT" sz="5200" dirty="0"/>
          </a:p>
        </p:txBody>
      </p:sp>
      <p:pic>
        <p:nvPicPr>
          <p:cNvPr id="5" name="Image 0" descr="/Users/momofeichtinger/Documents/RootOrdner/Business/KI Deep Dives/output/2026-11-02-deepdive/deck/hand/u-long.png">    </p:cNvPr>
          <p:cNvPicPr>
            <a:picLocks noChangeAspect="1"/>
          </p:cNvPicPr>
          <p:nvPr/>
        </p:nvPicPr>
        <p:blipFill>
          <a:blip r:embed="rId1"/>
          <a:stretch>
            <a:fillRect/>
          </a:stretch>
        </p:blipFill>
        <p:spPr>
          <a:xfrm>
            <a:off x="594360" y="3247136"/>
            <a:ext cx="7863840" cy="436880"/>
          </a:xfrm>
          <a:prstGeom prst="rect">
            <a:avLst/>
          </a:prstGeom>
        </p:spPr>
      </p:pic>
      <p:sp>
        <p:nvSpPr>
          <p:cNvPr id="6" name="Text 3"/>
          <p:cNvSpPr/>
          <p:nvPr/>
        </p:nvSpPr>
        <p:spPr>
          <a:xfrm>
            <a:off x="685800" y="3703320"/>
            <a:ext cx="10058400" cy="457200"/>
          </a:xfrm>
          <a:prstGeom prst="rect">
            <a:avLst/>
          </a:prstGeom>
          <a:noFill/>
          <a:ln/>
        </p:spPr>
        <p:txBody>
          <a:bodyPr wrap="square" lIns="0" tIns="0" rIns="0" bIns="0" rtlCol="0" anchor="t"/>
          <a:lstStyle/>
          <a:p>
            <a:pPr indent="0" marL="0">
              <a:buNone/>
            </a:pPr>
            <a:r>
              <a:rPr lang="de-AT" altLang="en-US" sz="2400" dirty="0">
                <a:solidFill>
                  <a:srgbClr val="FFFFFF"/>
                </a:solidFill>
                <a:latin typeface="Helvetica Neue" pitchFamily="34" charset="0"/>
                <a:ea typeface="Helvetica Neue" pitchFamily="34" charset="-122"/>
                <a:cs typeface="Helvetica Neue" pitchFamily="34" charset="-120"/>
              </a:rPr>
              <a:t>Weil es zu viel mehr führt.</a:t>
            </a:r>
            <a:endParaRPr lang="de-AT" sz="2400" dirty="0"/>
          </a:p>
        </p:txBody>
      </p:sp>
      <p:sp>
        <p:nvSpPr>
          <p:cNvPr id="7" name="Shape 4"/>
          <p:cNvSpPr/>
          <p:nvPr/>
        </p:nvSpPr>
        <p:spPr>
          <a:xfrm>
            <a:off x="685800" y="4526280"/>
            <a:ext cx="1554480" cy="0"/>
          </a:xfrm>
          <a:prstGeom prst="line">
            <a:avLst/>
          </a:prstGeom>
          <a:noFill/>
          <a:ln w="25400">
            <a:solidFill>
              <a:srgbClr val="A9AEB6"/>
            </a:solidFill>
            <a:prstDash val="solid"/>
          </a:ln>
        </p:spPr>
      </p:sp>
      <p:sp>
        <p:nvSpPr>
          <p:cNvPr id="8" name="Text 5"/>
          <p:cNvSpPr/>
          <p:nvPr/>
        </p:nvSpPr>
        <p:spPr>
          <a:xfrm>
            <a:off x="685800" y="4617720"/>
            <a:ext cx="1737360" cy="411480"/>
          </a:xfrm>
          <a:prstGeom prst="rect">
            <a:avLst/>
          </a:prstGeom>
          <a:noFill/>
          <a:ln/>
        </p:spPr>
        <p:txBody>
          <a:bodyPr wrap="square" lIns="0" tIns="0" rIns="0" bIns="0" rtlCol="0" anchor="t"/>
          <a:lstStyle/>
          <a:p>
            <a:pPr indent="0" marL="0">
              <a:buNone/>
            </a:pPr>
            <a:r>
              <a:rPr lang="de-AT" altLang="en-US" sz="2000" b="1" dirty="0">
                <a:solidFill>
                  <a:srgbClr val="FFFFFF"/>
                </a:solidFill>
                <a:latin typeface="Helvetica Neue" pitchFamily="34" charset="0"/>
                <a:ea typeface="Helvetica Neue" pitchFamily="34" charset="-122"/>
                <a:cs typeface="Helvetica Neue" pitchFamily="34" charset="-120"/>
              </a:rPr>
              <a:t>Sicherheit</a:t>
            </a:r>
            <a:endParaRPr lang="de-AT" sz="2000" dirty="0"/>
          </a:p>
        </p:txBody>
      </p:sp>
      <p:sp>
        <p:nvSpPr>
          <p:cNvPr id="9" name="Shape 6"/>
          <p:cNvSpPr/>
          <p:nvPr/>
        </p:nvSpPr>
        <p:spPr>
          <a:xfrm>
            <a:off x="2468880" y="4526280"/>
            <a:ext cx="1554480" cy="0"/>
          </a:xfrm>
          <a:prstGeom prst="line">
            <a:avLst/>
          </a:prstGeom>
          <a:noFill/>
          <a:ln w="25400">
            <a:solidFill>
              <a:srgbClr val="A9AEB6"/>
            </a:solidFill>
            <a:prstDash val="solid"/>
          </a:ln>
        </p:spPr>
      </p:sp>
      <p:sp>
        <p:nvSpPr>
          <p:cNvPr id="10" name="Text 7"/>
          <p:cNvSpPr/>
          <p:nvPr/>
        </p:nvSpPr>
        <p:spPr>
          <a:xfrm>
            <a:off x="2468880" y="4617720"/>
            <a:ext cx="1737360" cy="411480"/>
          </a:xfrm>
          <a:prstGeom prst="rect">
            <a:avLst/>
          </a:prstGeom>
          <a:noFill/>
          <a:ln/>
        </p:spPr>
        <p:txBody>
          <a:bodyPr wrap="square" lIns="0" tIns="0" rIns="0" bIns="0" rtlCol="0" anchor="t"/>
          <a:lstStyle/>
          <a:p>
            <a:pPr indent="0" marL="0">
              <a:buNone/>
            </a:pPr>
            <a:r>
              <a:rPr lang="de-AT" altLang="en-US" sz="2000" b="1" dirty="0">
                <a:solidFill>
                  <a:srgbClr val="FFFFFF"/>
                </a:solidFill>
                <a:latin typeface="Helvetica Neue" pitchFamily="34" charset="0"/>
                <a:ea typeface="Helvetica Neue" pitchFamily="34" charset="-122"/>
                <a:cs typeface="Helvetica Neue" pitchFamily="34" charset="-120"/>
              </a:rPr>
              <a:t>Robotik</a:t>
            </a:r>
            <a:endParaRPr lang="de-AT" sz="2000" dirty="0"/>
          </a:p>
        </p:txBody>
      </p:sp>
      <p:sp>
        <p:nvSpPr>
          <p:cNvPr id="11" name="Shape 8"/>
          <p:cNvSpPr/>
          <p:nvPr/>
        </p:nvSpPr>
        <p:spPr>
          <a:xfrm>
            <a:off x="4251960" y="4526280"/>
            <a:ext cx="1554480" cy="0"/>
          </a:xfrm>
          <a:prstGeom prst="line">
            <a:avLst/>
          </a:prstGeom>
          <a:noFill/>
          <a:ln w="25400">
            <a:solidFill>
              <a:srgbClr val="A9AEB6"/>
            </a:solidFill>
            <a:prstDash val="solid"/>
          </a:ln>
        </p:spPr>
      </p:sp>
      <p:sp>
        <p:nvSpPr>
          <p:cNvPr id="12" name="Text 9"/>
          <p:cNvSpPr/>
          <p:nvPr/>
        </p:nvSpPr>
        <p:spPr>
          <a:xfrm>
            <a:off x="4251960" y="4617720"/>
            <a:ext cx="1737360" cy="411480"/>
          </a:xfrm>
          <a:prstGeom prst="rect">
            <a:avLst/>
          </a:prstGeom>
          <a:noFill/>
          <a:ln/>
        </p:spPr>
        <p:txBody>
          <a:bodyPr wrap="square" lIns="0" tIns="0" rIns="0" bIns="0" rtlCol="0" anchor="t"/>
          <a:lstStyle/>
          <a:p>
            <a:pPr indent="0" marL="0">
              <a:buNone/>
            </a:pPr>
            <a:r>
              <a:rPr lang="de-AT" altLang="en-US" sz="2000" b="1" dirty="0">
                <a:solidFill>
                  <a:srgbClr val="FFFFFF"/>
                </a:solidFill>
                <a:latin typeface="Helvetica Neue" pitchFamily="34" charset="0"/>
                <a:ea typeface="Helvetica Neue" pitchFamily="34" charset="-122"/>
                <a:cs typeface="Helvetica Neue" pitchFamily="34" charset="-120"/>
              </a:rPr>
              <a:t>Geld</a:t>
            </a:r>
            <a:endParaRPr lang="de-AT" sz="2000" dirty="0"/>
          </a:p>
        </p:txBody>
      </p:sp>
      <p:sp>
        <p:nvSpPr>
          <p:cNvPr id="13" name="Shape 10"/>
          <p:cNvSpPr/>
          <p:nvPr/>
        </p:nvSpPr>
        <p:spPr>
          <a:xfrm>
            <a:off x="6035040" y="4526280"/>
            <a:ext cx="1554480" cy="0"/>
          </a:xfrm>
          <a:prstGeom prst="line">
            <a:avLst/>
          </a:prstGeom>
          <a:noFill/>
          <a:ln w="25400">
            <a:solidFill>
              <a:srgbClr val="A9AEB6"/>
            </a:solidFill>
            <a:prstDash val="solid"/>
          </a:ln>
        </p:spPr>
      </p:sp>
      <p:sp>
        <p:nvSpPr>
          <p:cNvPr id="14" name="Text 11"/>
          <p:cNvSpPr/>
          <p:nvPr/>
        </p:nvSpPr>
        <p:spPr>
          <a:xfrm>
            <a:off x="6035040" y="4617720"/>
            <a:ext cx="1737360" cy="411480"/>
          </a:xfrm>
          <a:prstGeom prst="rect">
            <a:avLst/>
          </a:prstGeom>
          <a:noFill/>
          <a:ln/>
        </p:spPr>
        <p:txBody>
          <a:bodyPr wrap="square" lIns="0" tIns="0" rIns="0" bIns="0" rtlCol="0" anchor="t"/>
          <a:lstStyle/>
          <a:p>
            <a:pPr indent="0" marL="0">
              <a:buNone/>
            </a:pPr>
            <a:r>
              <a:rPr lang="de-AT" altLang="en-US" sz="2000" b="1" dirty="0">
                <a:solidFill>
                  <a:srgbClr val="FFFFFF"/>
                </a:solidFill>
                <a:latin typeface="Helvetica Neue" pitchFamily="34" charset="0"/>
                <a:ea typeface="Helvetica Neue" pitchFamily="34" charset="-122"/>
                <a:cs typeface="Helvetica Neue" pitchFamily="34" charset="-120"/>
              </a:rPr>
              <a:t>Arbeit</a:t>
            </a:r>
            <a:endParaRPr lang="de-AT" sz="2000" dirty="0"/>
          </a:p>
        </p:txBody>
      </p:sp>
      <p:sp>
        <p:nvSpPr>
          <p:cNvPr id="15" name="Shape 12"/>
          <p:cNvSpPr/>
          <p:nvPr/>
        </p:nvSpPr>
        <p:spPr>
          <a:xfrm>
            <a:off x="7818120" y="4526280"/>
            <a:ext cx="1554480" cy="0"/>
          </a:xfrm>
          <a:prstGeom prst="line">
            <a:avLst/>
          </a:prstGeom>
          <a:noFill/>
          <a:ln w="25400">
            <a:solidFill>
              <a:srgbClr val="A9AEB6"/>
            </a:solidFill>
            <a:prstDash val="solid"/>
          </a:ln>
        </p:spPr>
      </p:sp>
      <p:sp>
        <p:nvSpPr>
          <p:cNvPr id="16" name="Text 13"/>
          <p:cNvSpPr/>
          <p:nvPr/>
        </p:nvSpPr>
        <p:spPr>
          <a:xfrm>
            <a:off x="7818120" y="4617720"/>
            <a:ext cx="1737360" cy="411480"/>
          </a:xfrm>
          <a:prstGeom prst="rect">
            <a:avLst/>
          </a:prstGeom>
          <a:noFill/>
          <a:ln/>
        </p:spPr>
        <p:txBody>
          <a:bodyPr wrap="square" lIns="0" tIns="0" rIns="0" bIns="0" rtlCol="0" anchor="t"/>
          <a:lstStyle/>
          <a:p>
            <a:pPr indent="0" marL="0">
              <a:buNone/>
            </a:pPr>
            <a:r>
              <a:rPr lang="de-AT" altLang="en-US" sz="2000" b="1" dirty="0">
                <a:solidFill>
                  <a:srgbClr val="FFFFFF"/>
                </a:solidFill>
                <a:latin typeface="Helvetica Neue" pitchFamily="34" charset="0"/>
                <a:ea typeface="Helvetica Neue" pitchFamily="34" charset="-122"/>
                <a:cs typeface="Helvetica Neue" pitchFamily="34" charset="-120"/>
              </a:rPr>
              <a:t>Schule</a:t>
            </a:r>
            <a:endParaRPr lang="de-AT" sz="2000" dirty="0"/>
          </a:p>
        </p:txBody>
      </p:sp>
      <p:sp>
        <p:nvSpPr>
          <p:cNvPr id="17" name="Shape 14"/>
          <p:cNvSpPr/>
          <p:nvPr/>
        </p:nvSpPr>
        <p:spPr>
          <a:xfrm>
            <a:off x="9601200" y="4526280"/>
            <a:ext cx="1554480" cy="0"/>
          </a:xfrm>
          <a:prstGeom prst="line">
            <a:avLst/>
          </a:prstGeom>
          <a:noFill/>
          <a:ln w="25400">
            <a:solidFill>
              <a:srgbClr val="F5D06A"/>
            </a:solidFill>
            <a:prstDash val="solid"/>
          </a:ln>
        </p:spPr>
      </p:sp>
      <p:sp>
        <p:nvSpPr>
          <p:cNvPr id="18" name="Text 15"/>
          <p:cNvSpPr/>
          <p:nvPr/>
        </p:nvSpPr>
        <p:spPr>
          <a:xfrm>
            <a:off x="9601200" y="4617720"/>
            <a:ext cx="1737360" cy="411480"/>
          </a:xfrm>
          <a:prstGeom prst="rect">
            <a:avLst/>
          </a:prstGeom>
          <a:noFill/>
          <a:ln/>
        </p:spPr>
        <p:txBody>
          <a:bodyPr wrap="square" lIns="0" tIns="0" rIns="0" bIns="0" rtlCol="0" anchor="t"/>
          <a:lstStyle/>
          <a:p>
            <a:pPr indent="0" marL="0">
              <a:buNone/>
            </a:pPr>
            <a:r>
              <a:rPr lang="de-AT" altLang="en-US" sz="2000" b="1" dirty="0">
                <a:solidFill>
                  <a:srgbClr val="F5D06A"/>
                </a:solidFill>
                <a:latin typeface="Helvetica Neue" pitchFamily="34" charset="0"/>
                <a:ea typeface="Helvetica Neue" pitchFamily="34" charset="-122"/>
                <a:cs typeface="Helvetica Neue" pitchFamily="34" charset="-120"/>
              </a:rPr>
              <a:t>Wir</a:t>
            </a:r>
            <a:endParaRPr lang="de-AT" sz="2000" dirty="0"/>
          </a:p>
        </p:txBody>
      </p:sp>
      <p:pic>
        <p:nvPicPr>
          <p:cNvPr id="19" name="Image 1" descr="/Users/momofeichtinger/Documents/RootOrdner/Business/KI Deep Dives/output/2026-11-02-deepdive/deck/hand/heart.png">    </p:cNvPr>
          <p:cNvPicPr>
            <a:picLocks noChangeAspect="1"/>
          </p:cNvPicPr>
          <p:nvPr/>
        </p:nvPicPr>
        <p:blipFill>
          <a:blip r:embed="rId2"/>
          <a:stretch>
            <a:fillRect/>
          </a:stretch>
        </p:blipFill>
        <p:spPr>
          <a:xfrm>
            <a:off x="10287000" y="4343400"/>
            <a:ext cx="685800" cy="685800"/>
          </a:xfrm>
          <a:prstGeom prst="rect">
            <a:avLst/>
          </a:prstGeom>
        </p:spPr>
      </p:pic>
      <p:sp>
        <p:nvSpPr>
          <p:cNvPr id="20" name="Text 16"/>
          <p:cNvSpPr/>
          <p:nvPr/>
        </p:nvSpPr>
        <p:spPr>
          <a:xfrm>
            <a:off x="685800" y="5349240"/>
            <a:ext cx="10058400" cy="457200"/>
          </a:xfrm>
          <a:prstGeom prst="rect">
            <a:avLst/>
          </a:prstGeom>
          <a:noFill/>
          <a:ln/>
        </p:spPr>
        <p:txBody>
          <a:bodyPr wrap="square" lIns="0" tIns="0" rIns="0" bIns="0" rtlCol="0" anchor="t"/>
          <a:lstStyle/>
          <a:p>
            <a:pPr indent="0" marL="0">
              <a:buNone/>
            </a:pPr>
            <a:r>
              <a:rPr lang="de-AT" altLang="en-US" sz="1800" dirty="0">
                <a:solidFill>
                  <a:srgbClr val="A9AEB6"/>
                </a:solidFill>
                <a:latin typeface="Helvetica Neue" pitchFamily="34" charset="0"/>
                <a:ea typeface="Helvetica Neue" pitchFamily="34" charset="-122"/>
                <a:cs typeface="Helvetica Neue" pitchFamily="34" charset="-120"/>
              </a:rPr>
              <a:t>Alle Systeme ändern sich gleichzeitig. Darum schauen wir heute tief hinein.</a:t>
            </a:r>
            <a:endParaRPr lang="de-AT"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17</a:t>
            </a:r>
            <a:endParaRPr lang="de-AT" sz="1100" dirty="0"/>
          </a:p>
        </p:txBody>
      </p:sp>
      <p:pic>
        <p:nvPicPr>
          <p:cNvPr id="3" name="Image 0" descr="/Users/momofeichtinger/Documents/RootOrdner/Business/KI Deep Dives/output/2026-11-02-deepdive/deck/assets-canva/safety-boundary.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05840"/>
            <a:ext cx="2743200" cy="1280160"/>
          </a:xfrm>
          <a:prstGeom prst="rect">
            <a:avLst/>
          </a:prstGeom>
          <a:noFill/>
          <a:ln/>
        </p:spPr>
        <p:txBody>
          <a:bodyPr wrap="square" lIns="0" tIns="0" rIns="0" bIns="0" rtlCol="0" anchor="b"/>
          <a:lstStyle/>
          <a:p>
            <a:pPr indent="0" marL="0">
              <a:buNone/>
            </a:pPr>
            <a:r>
              <a:rPr lang="de-AT" altLang="en-US" sz="9600" b="1" dirty="0">
                <a:solidFill>
                  <a:srgbClr val="F5D06A"/>
                </a:solidFill>
                <a:latin typeface="Helvetica Neue" pitchFamily="34" charset="0"/>
                <a:ea typeface="Helvetica Neue" pitchFamily="34" charset="-122"/>
                <a:cs typeface="Helvetica Neue" pitchFamily="34" charset="-120"/>
              </a:rPr>
              <a:t>01</a:t>
            </a:r>
            <a:endParaRPr lang="de-AT" sz="9600" dirty="0"/>
          </a:p>
        </p:txBody>
      </p:sp>
      <p:sp>
        <p:nvSpPr>
          <p:cNvPr id="5" name="Text 2"/>
          <p:cNvSpPr/>
          <p:nvPr/>
        </p:nvSpPr>
        <p:spPr>
          <a:xfrm>
            <a:off x="685800" y="2377440"/>
            <a:ext cx="5852160" cy="1188720"/>
          </a:xfrm>
          <a:prstGeom prst="rect">
            <a:avLst/>
          </a:prstGeom>
          <a:noFill/>
          <a:ln/>
        </p:spPr>
        <p:txBody>
          <a:bodyPr wrap="square" lIns="0" tIns="0" rIns="0" bIns="0" rtlCol="0" anchor="t"/>
          <a:lstStyle/>
          <a:p>
            <a:pPr indent="0" marL="0">
              <a:buNone/>
            </a:pPr>
            <a:r>
              <a:rPr lang="de-AT" altLang="en-US" sz="5400" b="1" dirty="0">
                <a:solidFill>
                  <a:srgbClr val="FFFFFF"/>
                </a:solidFill>
                <a:latin typeface="Helvetica Neue" pitchFamily="34" charset="0"/>
                <a:ea typeface="Helvetica Neue" pitchFamily="34" charset="-122"/>
                <a:cs typeface="Helvetica Neue" pitchFamily="34" charset="-120"/>
              </a:rPr>
              <a:t>Sicherheit</a:t>
            </a:r>
            <a:endParaRPr lang="de-AT" sz="5400" dirty="0"/>
          </a:p>
        </p:txBody>
      </p:sp>
      <p:sp>
        <p:nvSpPr>
          <p:cNvPr id="6" name="Text 3"/>
          <p:cNvSpPr/>
          <p:nvPr/>
        </p:nvSpPr>
        <p:spPr>
          <a:xfrm>
            <a:off x="685800" y="3657600"/>
            <a:ext cx="4754880" cy="1280160"/>
          </a:xfrm>
          <a:prstGeom prst="rect">
            <a:avLst/>
          </a:prstGeom>
          <a:noFill/>
          <a:ln/>
        </p:spPr>
        <p:txBody>
          <a:bodyPr wrap="square" lIns="0" tIns="0" rIns="0" bIns="0" rtlCol="0" anchor="t"/>
          <a:lstStyle/>
          <a:p>
            <a:pPr indent="0" marL="0">
              <a:lnSpc>
                <a:spcPct val="110000"/>
              </a:lnSpc>
              <a:buNone/>
            </a:pPr>
            <a:r>
              <a:rPr lang="de-AT" altLang="en-US" sz="2200" dirty="0">
                <a:solidFill>
                  <a:srgbClr val="A9AEB6"/>
                </a:solidFill>
                <a:latin typeface="Helvetica Neue" pitchFamily="34" charset="0"/>
                <a:ea typeface="Helvetica Neue" pitchFamily="34" charset="-122"/>
                <a:cs typeface="Helvetica Neue" pitchFamily="34" charset="-120"/>
              </a:rPr>
              <a:t>Angreifer arbeiten jetzt mit Agenten. Die Abwehr braucht sie auch.</a:t>
            </a:r>
            <a:endParaRPr lang="de-AT" sz="2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18</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STAATSCHEFS UND GEHEIMDIENSTE AUF X</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600" b="1" dirty="0">
                <a:solidFill>
                  <a:srgbClr val="F5D06A"/>
                </a:solidFill>
                <a:latin typeface="Helvetica Neue" pitchFamily="34" charset="0"/>
                <a:ea typeface="Helvetica Neue" pitchFamily="34" charset="-122"/>
                <a:cs typeface="Helvetica Neue" pitchFamily="34" charset="-120"/>
              </a:rPr>
              <a:t>Die Warnungen kommen jetzt von ganz oben</a:t>
            </a:r>
            <a:endParaRPr lang="de-AT" sz="3600" dirty="0"/>
          </a:p>
        </p:txBody>
      </p:sp>
      <p:sp>
        <p:nvSpPr>
          <p:cNvPr id="5" name="Shape 3"/>
          <p:cNvSpPr/>
          <p:nvPr/>
        </p:nvSpPr>
        <p:spPr>
          <a:xfrm>
            <a:off x="658368" y="1876314"/>
            <a:ext cx="2554148" cy="2785332"/>
          </a:xfrm>
          <a:prstGeom prst="rect">
            <a:avLst/>
          </a:prstGeom>
          <a:solidFill>
            <a:srgbClr val="2A2D33"/>
          </a:solidFill>
          <a:ln/>
        </p:spPr>
      </p:sp>
      <p:pic>
        <p:nvPicPr>
          <p:cNvPr id="6" name="Image 0" descr="/Users/momofeichtinger/Documents/RootOrdner/Business/KI Deep Dives/output/2026-11-02-deepdive/deck/assets-canva/warnings/w05-xi-ai-human-control-reuters.jpg">
            <a:hlinkClick r:id="rId2" tooltip=""/>
          </p:cNvPr>
          <p:cNvPicPr>
            <a:picLocks noChangeAspect="1"/>
          </p:cNvPicPr>
          <p:nvPr/>
        </p:nvPicPr>
        <p:blipFill>
          <a:blip r:embed="rId1"/>
          <a:stretch>
            <a:fillRect/>
          </a:stretch>
        </p:blipFill>
        <p:spPr>
          <a:xfrm>
            <a:off x="685800" y="1903746"/>
            <a:ext cx="2499284" cy="2730468"/>
          </a:xfrm>
          <a:prstGeom prst="rect">
            <a:avLst/>
          </a:prstGeom>
        </p:spPr>
      </p:pic>
      <p:sp>
        <p:nvSpPr>
          <p:cNvPr id="7" name="Text 4">
            <a:hlinkClick r:id="rId3" tooltip=""/>
          </p:cNvPr>
          <p:cNvSpPr/>
          <p:nvPr/>
        </p:nvSpPr>
        <p:spPr>
          <a:xfrm>
            <a:off x="685800" y="5193792"/>
            <a:ext cx="2499284" cy="329184"/>
          </a:xfrm>
          <a:prstGeom prst="rect">
            <a:avLst/>
          </a:prstGeom>
          <a:noFill/>
          <a:ln/>
        </p:spPr>
        <p:txBody>
          <a:bodyPr wrap="square" lIns="0" tIns="0" rIns="0" bIns="0" rtlCol="0" anchor="t"/>
          <a:lstStyle/>
          <a:p>
            <a:pPr indent="0" marL="0">
              <a:buNone/>
            </a:pPr>
            <a:r>
              <a:rPr lang="de-AT" altLang="en-US" sz="1400" b="1" u="sng" dirty="0">
                <a:solidFill>
                  <a:srgbClr val="F5D06A"/>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Xi Jinping (Reuters)</a:t>
            </a:r>
            <a:endParaRPr lang="de-AT" sz="1400" dirty="0"/>
          </a:p>
        </p:txBody>
      </p:sp>
      <p:sp>
        <p:nvSpPr>
          <p:cNvPr id="8" name="Text 5"/>
          <p:cNvSpPr/>
          <p:nvPr/>
        </p:nvSpPr>
        <p:spPr>
          <a:xfrm>
            <a:off x="685800" y="5532120"/>
            <a:ext cx="2499284" cy="685800"/>
          </a:xfrm>
          <a:prstGeom prst="rect">
            <a:avLst/>
          </a:prstGeom>
          <a:noFill/>
          <a:ln/>
        </p:spPr>
        <p:txBody>
          <a:bodyPr wrap="square" lIns="0" tIns="0" rIns="0" bIns="0" rtlCol="0" anchor="t"/>
          <a:lstStyle/>
          <a:p>
            <a:pPr indent="0" marL="0">
              <a:lnSpc>
                <a:spcPct val="105000"/>
              </a:lnSpc>
              <a:buNone/>
            </a:pPr>
            <a:r>
              <a:rPr lang="de-AT" altLang="en-US" sz="1250" dirty="0">
                <a:solidFill>
                  <a:srgbClr val="FFFFFF"/>
                </a:solidFill>
                <a:latin typeface="Helvetica Neue" pitchFamily="34" charset="0"/>
                <a:ea typeface="Helvetica Neue" pitchFamily="34" charset="-122"/>
                <a:cs typeface="Helvetica Neue" pitchFamily="34" charset="-120"/>
              </a:rPr>
              <a:t>24. Sep.: Xi: KI muss unter menschlicher Kontrolle bleiben</a:t>
            </a:r>
            <a:endParaRPr lang="de-AT" sz="1250" dirty="0"/>
          </a:p>
        </p:txBody>
      </p:sp>
      <p:sp>
        <p:nvSpPr>
          <p:cNvPr id="9" name="Shape 6"/>
          <p:cNvSpPr/>
          <p:nvPr/>
        </p:nvSpPr>
        <p:spPr>
          <a:xfrm>
            <a:off x="3766055" y="1435608"/>
            <a:ext cx="1885982" cy="3666744"/>
          </a:xfrm>
          <a:prstGeom prst="rect">
            <a:avLst/>
          </a:prstGeom>
          <a:solidFill>
            <a:srgbClr val="2A2D33"/>
          </a:solidFill>
          <a:ln/>
        </p:spPr>
      </p:sp>
      <p:pic>
        <p:nvPicPr>
          <p:cNvPr id="10" name="Image 1" descr="/Users/momofeichtinger/Documents/RootOrdner/Business/KI Deep Dives/output/2026-11-02-deepdive/deck/assets-canva/warnings/w07-nsa-si-deepfake-tradecraft.jpg">
            <a:hlinkClick r:id="rId5" tooltip=""/>
          </p:cNvPr>
          <p:cNvPicPr>
            <a:picLocks noChangeAspect="1"/>
          </p:cNvPicPr>
          <p:nvPr/>
        </p:nvPicPr>
        <p:blipFill>
          <a:blip r:embed="rId4"/>
          <a:stretch>
            <a:fillRect/>
          </a:stretch>
        </p:blipFill>
        <p:spPr>
          <a:xfrm>
            <a:off x="3793487" y="1463040"/>
            <a:ext cx="1831118" cy="3611880"/>
          </a:xfrm>
          <a:prstGeom prst="rect">
            <a:avLst/>
          </a:prstGeom>
        </p:spPr>
      </p:pic>
      <p:sp>
        <p:nvSpPr>
          <p:cNvPr id="11" name="Text 7">
            <a:hlinkClick r:id="rId6" tooltip=""/>
          </p:cNvPr>
          <p:cNvSpPr/>
          <p:nvPr/>
        </p:nvSpPr>
        <p:spPr>
          <a:xfrm>
            <a:off x="3459404" y="5193792"/>
            <a:ext cx="2499284" cy="329184"/>
          </a:xfrm>
          <a:prstGeom prst="rect">
            <a:avLst/>
          </a:prstGeom>
          <a:noFill/>
          <a:ln/>
        </p:spPr>
        <p:txBody>
          <a:bodyPr wrap="square" lIns="0" tIns="0" rIns="0" bIns="0" rtlCol="0" anchor="t"/>
          <a:lstStyle/>
          <a:p>
            <a:pPr indent="0" marL="0">
              <a:buNone/>
            </a:pPr>
            <a:r>
              <a:rPr lang="de-AT" altLang="en-US" sz="1400" b="1" u="sng" dirty="0">
                <a:solidFill>
                  <a:srgbClr val="F5D06A"/>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NSA</a:t>
            </a:r>
            <a:endParaRPr lang="de-AT" sz="1400" dirty="0"/>
          </a:p>
        </p:txBody>
      </p:sp>
      <p:sp>
        <p:nvSpPr>
          <p:cNvPr id="12" name="Text 8"/>
          <p:cNvSpPr/>
          <p:nvPr/>
        </p:nvSpPr>
        <p:spPr>
          <a:xfrm>
            <a:off x="3459404" y="5532120"/>
            <a:ext cx="2499284" cy="685800"/>
          </a:xfrm>
          <a:prstGeom prst="rect">
            <a:avLst/>
          </a:prstGeom>
          <a:noFill/>
          <a:ln/>
        </p:spPr>
        <p:txBody>
          <a:bodyPr wrap="square" lIns="0" tIns="0" rIns="0" bIns="0" rtlCol="0" anchor="t"/>
          <a:lstStyle/>
          <a:p>
            <a:pPr indent="0" marL="0">
              <a:lnSpc>
                <a:spcPct val="105000"/>
              </a:lnSpc>
              <a:buNone/>
            </a:pPr>
            <a:r>
              <a:rPr lang="de-AT" altLang="en-US" sz="1250" dirty="0">
                <a:solidFill>
                  <a:srgbClr val="FFFFFF"/>
                </a:solidFill>
                <a:latin typeface="Helvetica Neue" pitchFamily="34" charset="0"/>
                <a:ea typeface="Helvetica Neue" pitchFamily="34" charset="-122"/>
                <a:cs typeface="Helvetica Neue" pitchFamily="34" charset="-120"/>
              </a:rPr>
              <a:t>30. Okt.: NSA warnt: Gegner skalieren Cyberangriffe mit Superintelligenz</a:t>
            </a:r>
            <a:endParaRPr lang="de-AT" sz="1250" dirty="0"/>
          </a:p>
        </p:txBody>
      </p:sp>
      <p:sp>
        <p:nvSpPr>
          <p:cNvPr id="13" name="Shape 9"/>
          <p:cNvSpPr/>
          <p:nvPr/>
        </p:nvSpPr>
        <p:spPr>
          <a:xfrm>
            <a:off x="6205576" y="2294944"/>
            <a:ext cx="2554148" cy="1948071"/>
          </a:xfrm>
          <a:prstGeom prst="rect">
            <a:avLst/>
          </a:prstGeom>
          <a:solidFill>
            <a:srgbClr val="2A2D33"/>
          </a:solidFill>
          <a:ln/>
        </p:spPr>
      </p:sp>
      <p:pic>
        <p:nvPicPr>
          <p:cNvPr id="14" name="Image 2" descr="/Users/momofeichtinger/Documents/RootOrdner/Business/KI Deep Dives/output/2026-11-02-deepdive/deck/assets-canva/warnings/w08-uk-spy-chiefs-ai-threat.jpg">
            <a:hlinkClick r:id="rId8" tooltip=""/>
          </p:cNvPr>
          <p:cNvPicPr>
            <a:picLocks noChangeAspect="1"/>
          </p:cNvPicPr>
          <p:nvPr/>
        </p:nvPicPr>
        <p:blipFill>
          <a:blip r:embed="rId7"/>
          <a:stretch>
            <a:fillRect/>
          </a:stretch>
        </p:blipFill>
        <p:spPr>
          <a:xfrm>
            <a:off x="6233008" y="2322376"/>
            <a:ext cx="2499284" cy="1893207"/>
          </a:xfrm>
          <a:prstGeom prst="rect">
            <a:avLst/>
          </a:prstGeom>
        </p:spPr>
      </p:pic>
      <p:sp>
        <p:nvSpPr>
          <p:cNvPr id="15" name="Text 10">
            <a:hlinkClick r:id="rId9" tooltip=""/>
          </p:cNvPr>
          <p:cNvSpPr/>
          <p:nvPr/>
        </p:nvSpPr>
        <p:spPr>
          <a:xfrm>
            <a:off x="6233008" y="5193792"/>
            <a:ext cx="2499284" cy="329184"/>
          </a:xfrm>
          <a:prstGeom prst="rect">
            <a:avLst/>
          </a:prstGeom>
          <a:noFill/>
          <a:ln/>
        </p:spPr>
        <p:txBody>
          <a:bodyPr wrap="square" lIns="0" tIns="0" rIns="0" bIns="0" rtlCol="0" anchor="t"/>
          <a:lstStyle/>
          <a:p>
            <a:pPr indent="0" marL="0">
              <a:buNone/>
            </a:pPr>
            <a:r>
              <a:rPr lang="de-AT" altLang="en-US" sz="1400" b="1" u="sng" dirty="0">
                <a:solidFill>
                  <a:srgbClr val="F5D06A"/>
                </a:solidFill>
                <a:latin typeface="Helvetica Neue" pitchFamily="34" charset="0"/>
                <a:ea typeface="Helvetica Neue" pitchFamily="34" charset="-122"/>
                <a:cs typeface="Helvetica Neue" pitchFamily="34" charset="-120"/>
                <a:hlinkClick r:id="rId9" invalidUrl="" action="" tgtFrame="" tooltip="" history="1" highlightClick="0" endSnd="0">
                  <a:extLst>
                    <a:ext uri="{A12FA001-AC4F-418D-AE19-62706E023703}">
                      <ahyp:hlinkClr xmlns:ahyp="http://schemas.microsoft.com/office/drawing/2018/hyperlinkcolor" val="tx"/>
                    </a:ext>
                  </a:extLst>
                </a:hlinkClick>
              </a:rPr>
              <a:t>MI5, MI6 und GCHQ</a:t>
            </a:r>
            <a:endParaRPr lang="de-AT" sz="1400" dirty="0"/>
          </a:p>
        </p:txBody>
      </p:sp>
      <p:sp>
        <p:nvSpPr>
          <p:cNvPr id="16" name="Text 11"/>
          <p:cNvSpPr/>
          <p:nvPr/>
        </p:nvSpPr>
        <p:spPr>
          <a:xfrm>
            <a:off x="6233008" y="5532120"/>
            <a:ext cx="2499284" cy="685800"/>
          </a:xfrm>
          <a:prstGeom prst="rect">
            <a:avLst/>
          </a:prstGeom>
          <a:noFill/>
          <a:ln/>
        </p:spPr>
        <p:txBody>
          <a:bodyPr wrap="square" lIns="0" tIns="0" rIns="0" bIns="0" rtlCol="0" anchor="t"/>
          <a:lstStyle/>
          <a:p>
            <a:pPr indent="0" marL="0">
              <a:lnSpc>
                <a:spcPct val="105000"/>
              </a:lnSpc>
              <a:buNone/>
            </a:pPr>
            <a:r>
              <a:rPr lang="de-AT" altLang="en-US" sz="1250" dirty="0">
                <a:solidFill>
                  <a:srgbClr val="FFFFFF"/>
                </a:solidFill>
                <a:latin typeface="Helvetica Neue" pitchFamily="34" charset="0"/>
                <a:ea typeface="Helvetica Neue" pitchFamily="34" charset="-122"/>
                <a:cs typeface="Helvetica Neue" pitchFamily="34" charset="-120"/>
              </a:rPr>
              <a:t>10. Okt.: Britische Geheimdienstchefs sehen KI als große Sicherheitsbedrohung</a:t>
            </a:r>
            <a:endParaRPr lang="de-AT" sz="1250" dirty="0"/>
          </a:p>
        </p:txBody>
      </p:sp>
      <p:sp>
        <p:nvSpPr>
          <p:cNvPr id="17" name="Shape 12"/>
          <p:cNvSpPr/>
          <p:nvPr/>
        </p:nvSpPr>
        <p:spPr>
          <a:xfrm>
            <a:off x="8979179" y="1618576"/>
            <a:ext cx="2554148" cy="3300809"/>
          </a:xfrm>
          <a:prstGeom prst="rect">
            <a:avLst/>
          </a:prstGeom>
          <a:solidFill>
            <a:srgbClr val="2A2D33"/>
          </a:solidFill>
          <a:ln/>
        </p:spPr>
      </p:sp>
      <p:pic>
        <p:nvPicPr>
          <p:cNvPr id="18" name="Image 3" descr="/Users/momofeichtinger/Documents/RootOrdner/Business/KI Deep Dives/output/2026-11-02-deepdive/deck/assets-canva/warnings/w04-guterres-ai-test-of-power.jpg">
            <a:hlinkClick r:id="rId11" tooltip=""/>
          </p:cNvPr>
          <p:cNvPicPr>
            <a:picLocks noChangeAspect="1"/>
          </p:cNvPicPr>
          <p:nvPr/>
        </p:nvPicPr>
        <p:blipFill>
          <a:blip r:embed="rId10"/>
          <a:stretch>
            <a:fillRect/>
          </a:stretch>
        </p:blipFill>
        <p:spPr>
          <a:xfrm>
            <a:off x="9006611" y="1646008"/>
            <a:ext cx="2499284" cy="3245945"/>
          </a:xfrm>
          <a:prstGeom prst="rect">
            <a:avLst/>
          </a:prstGeom>
        </p:spPr>
      </p:pic>
      <p:sp>
        <p:nvSpPr>
          <p:cNvPr id="19" name="Text 13">
            <a:hlinkClick r:id="rId12" tooltip=""/>
          </p:cNvPr>
          <p:cNvSpPr/>
          <p:nvPr/>
        </p:nvSpPr>
        <p:spPr>
          <a:xfrm>
            <a:off x="9006611" y="5193792"/>
            <a:ext cx="2499284" cy="329184"/>
          </a:xfrm>
          <a:prstGeom prst="rect">
            <a:avLst/>
          </a:prstGeom>
          <a:noFill/>
          <a:ln/>
        </p:spPr>
        <p:txBody>
          <a:bodyPr wrap="square" lIns="0" tIns="0" rIns="0" bIns="0" rtlCol="0" anchor="t"/>
          <a:lstStyle/>
          <a:p>
            <a:pPr indent="0" marL="0">
              <a:buNone/>
            </a:pPr>
            <a:r>
              <a:rPr lang="de-AT" altLang="en-US" sz="1400" b="1" u="sng" dirty="0">
                <a:solidFill>
                  <a:srgbClr val="F5D06A"/>
                </a:solidFill>
                <a:latin typeface="Helvetica Neue" pitchFamily="34" charset="0"/>
                <a:ea typeface="Helvetica Neue" pitchFamily="34" charset="-122"/>
                <a:cs typeface="Helvetica Neue"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António Guterres, UN</a:t>
            </a:r>
            <a:endParaRPr lang="de-AT" sz="1400" dirty="0"/>
          </a:p>
        </p:txBody>
      </p:sp>
      <p:sp>
        <p:nvSpPr>
          <p:cNvPr id="20" name="Text 14"/>
          <p:cNvSpPr/>
          <p:nvPr/>
        </p:nvSpPr>
        <p:spPr>
          <a:xfrm>
            <a:off x="9006611" y="5532120"/>
            <a:ext cx="2499284" cy="685800"/>
          </a:xfrm>
          <a:prstGeom prst="rect">
            <a:avLst/>
          </a:prstGeom>
          <a:noFill/>
          <a:ln/>
        </p:spPr>
        <p:txBody>
          <a:bodyPr wrap="square" lIns="0" tIns="0" rIns="0" bIns="0" rtlCol="0" anchor="t"/>
          <a:lstStyle/>
          <a:p>
            <a:pPr indent="0" marL="0">
              <a:lnSpc>
                <a:spcPct val="105000"/>
              </a:lnSpc>
              <a:buNone/>
            </a:pPr>
            <a:r>
              <a:rPr lang="de-AT" altLang="en-US" sz="1250" dirty="0">
                <a:solidFill>
                  <a:srgbClr val="FFFFFF"/>
                </a:solidFill>
                <a:latin typeface="Helvetica Neue" pitchFamily="34" charset="0"/>
                <a:ea typeface="Helvetica Neue" pitchFamily="34" charset="-122"/>
                <a:cs typeface="Helvetica Neue" pitchFamily="34" charset="-120"/>
              </a:rPr>
              <a:t>22. Sep.: Guterres nennt KI eine der vier großen Machtproben</a:t>
            </a:r>
            <a:endParaRPr lang="de-AT" sz="1250" dirty="0"/>
          </a:p>
        </p:txBody>
      </p:sp>
      <p:sp>
        <p:nvSpPr>
          <p:cNvPr id="21" name="Text 15"/>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Posts auf X, jedes Bild und jeder Name ist anklickbar. Abgerufen am 2.11.2026.</a:t>
            </a:r>
            <a:endParaRPr lang="de-AT"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19</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LEITFÄDEN, PATCH-WELLE, UN-GREMIUM</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Und die Sicherheitsbehörden handeln</a:t>
            </a:r>
            <a:endParaRPr lang="de-AT" sz="3800" dirty="0"/>
          </a:p>
        </p:txBody>
      </p:sp>
      <p:sp>
        <p:nvSpPr>
          <p:cNvPr id="5" name="Shape 3"/>
          <p:cNvSpPr/>
          <p:nvPr/>
        </p:nvSpPr>
        <p:spPr>
          <a:xfrm>
            <a:off x="658368" y="1645130"/>
            <a:ext cx="2554148" cy="3247699"/>
          </a:xfrm>
          <a:prstGeom prst="rect">
            <a:avLst/>
          </a:prstGeom>
          <a:solidFill>
            <a:srgbClr val="2A2D33"/>
          </a:solidFill>
          <a:ln/>
        </p:spPr>
      </p:sp>
      <p:pic>
        <p:nvPicPr>
          <p:cNvPr id="6" name="Image 0" descr="/Users/momofeichtinger/Documents/RootOrdner/Business/KI Deep Dives/output/2026-11-02-deepdive/deck/assets-canva/warnings/w01-nsa-ai-enhanced-threats.jpg">
            <a:hlinkClick r:id="rId2" tooltip=""/>
          </p:cNvPr>
          <p:cNvPicPr>
            <a:picLocks noChangeAspect="1"/>
          </p:cNvPicPr>
          <p:nvPr/>
        </p:nvPicPr>
        <p:blipFill>
          <a:blip r:embed="rId1"/>
          <a:stretch>
            <a:fillRect/>
          </a:stretch>
        </p:blipFill>
        <p:spPr>
          <a:xfrm>
            <a:off x="685800" y="1672562"/>
            <a:ext cx="2499284" cy="3192835"/>
          </a:xfrm>
          <a:prstGeom prst="rect">
            <a:avLst/>
          </a:prstGeom>
        </p:spPr>
      </p:pic>
      <p:sp>
        <p:nvSpPr>
          <p:cNvPr id="7" name="Text 4">
            <a:hlinkClick r:id="rId3" tooltip=""/>
          </p:cNvPr>
          <p:cNvSpPr/>
          <p:nvPr/>
        </p:nvSpPr>
        <p:spPr>
          <a:xfrm>
            <a:off x="685800" y="5193792"/>
            <a:ext cx="2499284" cy="329184"/>
          </a:xfrm>
          <a:prstGeom prst="rect">
            <a:avLst/>
          </a:prstGeom>
          <a:noFill/>
          <a:ln/>
        </p:spPr>
        <p:txBody>
          <a:bodyPr wrap="square" lIns="0" tIns="0" rIns="0" bIns="0" rtlCol="0" anchor="t"/>
          <a:lstStyle/>
          <a:p>
            <a:pPr indent="0" marL="0">
              <a:buNone/>
            </a:pPr>
            <a:r>
              <a:rPr lang="de-AT" altLang="en-US" sz="1400" b="1" u="sng" dirty="0">
                <a:solidFill>
                  <a:srgbClr val="F5D06A"/>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NSA</a:t>
            </a:r>
            <a:endParaRPr lang="de-AT" sz="1400" dirty="0"/>
          </a:p>
        </p:txBody>
      </p:sp>
      <p:sp>
        <p:nvSpPr>
          <p:cNvPr id="8" name="Text 5"/>
          <p:cNvSpPr/>
          <p:nvPr/>
        </p:nvSpPr>
        <p:spPr>
          <a:xfrm>
            <a:off x="685800" y="5532120"/>
            <a:ext cx="2499284" cy="685800"/>
          </a:xfrm>
          <a:prstGeom prst="rect">
            <a:avLst/>
          </a:prstGeom>
          <a:noFill/>
          <a:ln/>
        </p:spPr>
        <p:txBody>
          <a:bodyPr wrap="square" lIns="0" tIns="0" rIns="0" bIns="0" rtlCol="0" anchor="t"/>
          <a:lstStyle/>
          <a:p>
            <a:pPr indent="0" marL="0">
              <a:lnSpc>
                <a:spcPct val="105000"/>
              </a:lnSpc>
              <a:buNone/>
            </a:pPr>
            <a:r>
              <a:rPr lang="de-AT" altLang="en-US" sz="1250" dirty="0">
                <a:solidFill>
                  <a:srgbClr val="FFFFFF"/>
                </a:solidFill>
                <a:latin typeface="Helvetica Neue" pitchFamily="34" charset="0"/>
                <a:ea typeface="Helvetica Neue" pitchFamily="34" charset="-122"/>
                <a:cs typeface="Helvetica Neue" pitchFamily="34" charset="-120"/>
              </a:rPr>
              <a:t>30. Okt.: NSA veröffentlicht Leitfaden gegen KI-verstärkte Cyberangriffe</a:t>
            </a:r>
            <a:endParaRPr lang="de-AT" sz="1250" dirty="0"/>
          </a:p>
        </p:txBody>
      </p:sp>
      <p:sp>
        <p:nvSpPr>
          <p:cNvPr id="9" name="Shape 6"/>
          <p:cNvSpPr/>
          <p:nvPr/>
        </p:nvSpPr>
        <p:spPr>
          <a:xfrm>
            <a:off x="3431972" y="1710737"/>
            <a:ext cx="2554148" cy="3116487"/>
          </a:xfrm>
          <a:prstGeom prst="rect">
            <a:avLst/>
          </a:prstGeom>
          <a:solidFill>
            <a:srgbClr val="2A2D33"/>
          </a:solidFill>
          <a:ln/>
        </p:spPr>
      </p:sp>
      <p:pic>
        <p:nvPicPr>
          <p:cNvPr id="10" name="Image 1" descr="/Users/momofeichtinger/Documents/RootOrdner/Business/KI Deep Dives/output/2026-11-02-deepdive/deck/assets-canva/warnings/w02-ncsc-patch-wave.jpg">
            <a:hlinkClick r:id="rId5" tooltip=""/>
          </p:cNvPr>
          <p:cNvPicPr>
            <a:picLocks noChangeAspect="1"/>
          </p:cNvPicPr>
          <p:nvPr/>
        </p:nvPicPr>
        <p:blipFill>
          <a:blip r:embed="rId4"/>
          <a:stretch>
            <a:fillRect/>
          </a:stretch>
        </p:blipFill>
        <p:spPr>
          <a:xfrm>
            <a:off x="3459404" y="1738169"/>
            <a:ext cx="2499284" cy="3061623"/>
          </a:xfrm>
          <a:prstGeom prst="rect">
            <a:avLst/>
          </a:prstGeom>
        </p:spPr>
      </p:pic>
      <p:sp>
        <p:nvSpPr>
          <p:cNvPr id="11" name="Text 7">
            <a:hlinkClick r:id="rId6" tooltip=""/>
          </p:cNvPr>
          <p:cNvSpPr/>
          <p:nvPr/>
        </p:nvSpPr>
        <p:spPr>
          <a:xfrm>
            <a:off x="3459404" y="5193792"/>
            <a:ext cx="2499284" cy="329184"/>
          </a:xfrm>
          <a:prstGeom prst="rect">
            <a:avLst/>
          </a:prstGeom>
          <a:noFill/>
          <a:ln/>
        </p:spPr>
        <p:txBody>
          <a:bodyPr wrap="square" lIns="0" tIns="0" rIns="0" bIns="0" rtlCol="0" anchor="t"/>
          <a:lstStyle/>
          <a:p>
            <a:pPr indent="0" marL="0">
              <a:buNone/>
            </a:pPr>
            <a:r>
              <a:rPr lang="de-AT" altLang="en-US" sz="1400" b="1" u="sng" dirty="0">
                <a:solidFill>
                  <a:srgbClr val="F5D06A"/>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NCSC Großbritannien</a:t>
            </a:r>
            <a:endParaRPr lang="de-AT" sz="1400" dirty="0"/>
          </a:p>
        </p:txBody>
      </p:sp>
      <p:sp>
        <p:nvSpPr>
          <p:cNvPr id="12" name="Text 8"/>
          <p:cNvSpPr/>
          <p:nvPr/>
        </p:nvSpPr>
        <p:spPr>
          <a:xfrm>
            <a:off x="3459404" y="5532120"/>
            <a:ext cx="2499284" cy="685800"/>
          </a:xfrm>
          <a:prstGeom prst="rect">
            <a:avLst/>
          </a:prstGeom>
          <a:noFill/>
          <a:ln/>
        </p:spPr>
        <p:txBody>
          <a:bodyPr wrap="square" lIns="0" tIns="0" rIns="0" bIns="0" rtlCol="0" anchor="t"/>
          <a:lstStyle/>
          <a:p>
            <a:pPr indent="0" marL="0">
              <a:lnSpc>
                <a:spcPct val="105000"/>
              </a:lnSpc>
              <a:buNone/>
            </a:pPr>
            <a:r>
              <a:rPr lang="de-AT" altLang="en-US" sz="1250" dirty="0">
                <a:solidFill>
                  <a:srgbClr val="FFFFFF"/>
                </a:solidFill>
                <a:latin typeface="Helvetica Neue" pitchFamily="34" charset="0"/>
                <a:ea typeface="Helvetica Neue" pitchFamily="34" charset="-122"/>
                <a:cs typeface="Helvetica Neue" pitchFamily="34" charset="-120"/>
              </a:rPr>
              <a:t>31. Okt.: Britisches NCSC warnt vor Patch-Welle durch Frontier-KI</a:t>
            </a:r>
            <a:endParaRPr lang="de-AT" sz="1250" dirty="0"/>
          </a:p>
        </p:txBody>
      </p:sp>
      <p:sp>
        <p:nvSpPr>
          <p:cNvPr id="13" name="Shape 9"/>
          <p:cNvSpPr/>
          <p:nvPr/>
        </p:nvSpPr>
        <p:spPr>
          <a:xfrm>
            <a:off x="6205576" y="1563904"/>
            <a:ext cx="2554148" cy="3410153"/>
          </a:xfrm>
          <a:prstGeom prst="rect">
            <a:avLst/>
          </a:prstGeom>
          <a:solidFill>
            <a:srgbClr val="2A2D33"/>
          </a:solidFill>
          <a:ln/>
        </p:spPr>
      </p:sp>
      <p:pic>
        <p:nvPicPr>
          <p:cNvPr id="14" name="Image 2" descr="/Users/momofeichtinger/Documents/RootOrdner/Business/KI Deep Dives/output/2026-11-02-deepdive/deck/assets-canva/warnings/w03-un-ai-panel.jpg">
            <a:hlinkClick r:id="rId8" tooltip=""/>
          </p:cNvPr>
          <p:cNvPicPr>
            <a:picLocks noChangeAspect="1"/>
          </p:cNvPicPr>
          <p:nvPr/>
        </p:nvPicPr>
        <p:blipFill>
          <a:blip r:embed="rId7"/>
          <a:stretch>
            <a:fillRect/>
          </a:stretch>
        </p:blipFill>
        <p:spPr>
          <a:xfrm>
            <a:off x="6233008" y="1591336"/>
            <a:ext cx="2499284" cy="3355289"/>
          </a:xfrm>
          <a:prstGeom prst="rect">
            <a:avLst/>
          </a:prstGeom>
        </p:spPr>
      </p:pic>
      <p:sp>
        <p:nvSpPr>
          <p:cNvPr id="15" name="Text 10">
            <a:hlinkClick r:id="rId9" tooltip=""/>
          </p:cNvPr>
          <p:cNvSpPr/>
          <p:nvPr/>
        </p:nvSpPr>
        <p:spPr>
          <a:xfrm>
            <a:off x="6233008" y="5193792"/>
            <a:ext cx="2499284" cy="329184"/>
          </a:xfrm>
          <a:prstGeom prst="rect">
            <a:avLst/>
          </a:prstGeom>
          <a:noFill/>
          <a:ln/>
        </p:spPr>
        <p:txBody>
          <a:bodyPr wrap="square" lIns="0" tIns="0" rIns="0" bIns="0" rtlCol="0" anchor="t"/>
          <a:lstStyle/>
          <a:p>
            <a:pPr indent="0" marL="0">
              <a:buNone/>
            </a:pPr>
            <a:r>
              <a:rPr lang="de-AT" altLang="en-US" sz="1400" b="1" u="sng" dirty="0">
                <a:solidFill>
                  <a:srgbClr val="F5D06A"/>
                </a:solidFill>
                <a:latin typeface="Helvetica Neue" pitchFamily="34" charset="0"/>
                <a:ea typeface="Helvetica Neue" pitchFamily="34" charset="-122"/>
                <a:cs typeface="Helvetica Neue" pitchFamily="34" charset="-120"/>
                <a:hlinkClick r:id="rId9" invalidUrl="" action="" tgtFrame="" tooltip="" history="1" highlightClick="0" endSnd="0">
                  <a:extLst>
                    <a:ext uri="{A12FA001-AC4F-418D-AE19-62706E023703}">
                      <ahyp:hlinkClr xmlns:ahyp="http://schemas.microsoft.com/office/drawing/2018/hyperlinkcolor" val="tx"/>
                    </a:ext>
                  </a:extLst>
                </a:hlinkClick>
              </a:rPr>
              <a:t>UN-Wissenschaftsgremium</a:t>
            </a:r>
            <a:endParaRPr lang="de-AT" sz="1400" dirty="0"/>
          </a:p>
        </p:txBody>
      </p:sp>
      <p:sp>
        <p:nvSpPr>
          <p:cNvPr id="16" name="Text 11"/>
          <p:cNvSpPr/>
          <p:nvPr/>
        </p:nvSpPr>
        <p:spPr>
          <a:xfrm>
            <a:off x="6233008" y="5532120"/>
            <a:ext cx="2499284" cy="685800"/>
          </a:xfrm>
          <a:prstGeom prst="rect">
            <a:avLst/>
          </a:prstGeom>
          <a:noFill/>
          <a:ln/>
        </p:spPr>
        <p:txBody>
          <a:bodyPr wrap="square" lIns="0" tIns="0" rIns="0" bIns="0" rtlCol="0" anchor="t"/>
          <a:lstStyle/>
          <a:p>
            <a:pPr indent="0" marL="0">
              <a:lnSpc>
                <a:spcPct val="105000"/>
              </a:lnSpc>
              <a:buNone/>
            </a:pPr>
            <a:r>
              <a:rPr lang="de-AT" altLang="en-US" sz="1250" dirty="0">
                <a:solidFill>
                  <a:srgbClr val="FFFFFF"/>
                </a:solidFill>
                <a:latin typeface="Helvetica Neue" pitchFamily="34" charset="0"/>
                <a:ea typeface="Helvetica Neue" pitchFamily="34" charset="-122"/>
                <a:cs typeface="Helvetica Neue" pitchFamily="34" charset="-120"/>
              </a:rPr>
              <a:t>21. Sep.: UN-Gremium warnt: KI-Schutzmodelle brechen auseinander</a:t>
            </a:r>
            <a:endParaRPr lang="de-AT" sz="1250" dirty="0"/>
          </a:p>
        </p:txBody>
      </p:sp>
      <p:sp>
        <p:nvSpPr>
          <p:cNvPr id="17" name="Shape 12"/>
          <p:cNvSpPr/>
          <p:nvPr/>
        </p:nvSpPr>
        <p:spPr>
          <a:xfrm>
            <a:off x="9123426" y="1435608"/>
            <a:ext cx="2265655" cy="3666744"/>
          </a:xfrm>
          <a:prstGeom prst="rect">
            <a:avLst/>
          </a:prstGeom>
          <a:solidFill>
            <a:srgbClr val="2A2D33"/>
          </a:solidFill>
          <a:ln/>
        </p:spPr>
      </p:sp>
      <p:pic>
        <p:nvPicPr>
          <p:cNvPr id="18" name="Image 3" descr="/Users/momofeichtinger/Documents/RootOrdner/Business/KI Deep Dives/output/2026-11-02-deepdive/deck/assets-canva/warnings/w06-xi-ai-risks-mao-ning.jpg">
            <a:hlinkClick r:id="rId11" tooltip=""/>
          </p:cNvPr>
          <p:cNvPicPr>
            <a:picLocks noChangeAspect="1"/>
          </p:cNvPicPr>
          <p:nvPr/>
        </p:nvPicPr>
        <p:blipFill>
          <a:blip r:embed="rId10"/>
          <a:stretch>
            <a:fillRect/>
          </a:stretch>
        </p:blipFill>
        <p:spPr>
          <a:xfrm>
            <a:off x="9150858" y="1463040"/>
            <a:ext cx="2210791" cy="3611880"/>
          </a:xfrm>
          <a:prstGeom prst="rect">
            <a:avLst/>
          </a:prstGeom>
        </p:spPr>
      </p:pic>
      <p:sp>
        <p:nvSpPr>
          <p:cNvPr id="19" name="Text 13">
            <a:hlinkClick r:id="rId12" tooltip=""/>
          </p:cNvPr>
          <p:cNvSpPr/>
          <p:nvPr/>
        </p:nvSpPr>
        <p:spPr>
          <a:xfrm>
            <a:off x="9006611" y="5193792"/>
            <a:ext cx="2499284" cy="329184"/>
          </a:xfrm>
          <a:prstGeom prst="rect">
            <a:avLst/>
          </a:prstGeom>
          <a:noFill/>
          <a:ln/>
        </p:spPr>
        <p:txBody>
          <a:bodyPr wrap="square" lIns="0" tIns="0" rIns="0" bIns="0" rtlCol="0" anchor="t"/>
          <a:lstStyle/>
          <a:p>
            <a:pPr indent="0" marL="0">
              <a:buNone/>
            </a:pPr>
            <a:r>
              <a:rPr lang="de-AT" altLang="en-US" sz="1400" b="1" u="sng" dirty="0">
                <a:solidFill>
                  <a:srgbClr val="F5D06A"/>
                </a:solidFill>
                <a:latin typeface="Helvetica Neue" pitchFamily="34" charset="0"/>
                <a:ea typeface="Helvetica Neue" pitchFamily="34" charset="-122"/>
                <a:cs typeface="Helvetica Neue"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Chinas Außenministerium</a:t>
            </a:r>
            <a:endParaRPr lang="de-AT" sz="1400" dirty="0"/>
          </a:p>
        </p:txBody>
      </p:sp>
      <p:sp>
        <p:nvSpPr>
          <p:cNvPr id="20" name="Text 14"/>
          <p:cNvSpPr/>
          <p:nvPr/>
        </p:nvSpPr>
        <p:spPr>
          <a:xfrm>
            <a:off x="9006611" y="5532120"/>
            <a:ext cx="2499284" cy="685800"/>
          </a:xfrm>
          <a:prstGeom prst="rect">
            <a:avLst/>
          </a:prstGeom>
          <a:noFill/>
          <a:ln/>
        </p:spPr>
        <p:txBody>
          <a:bodyPr wrap="square" lIns="0" tIns="0" rIns="0" bIns="0" rtlCol="0" anchor="t"/>
          <a:lstStyle/>
          <a:p>
            <a:pPr indent="0" marL="0">
              <a:lnSpc>
                <a:spcPct val="105000"/>
              </a:lnSpc>
              <a:buNone/>
            </a:pPr>
            <a:r>
              <a:rPr lang="de-AT" altLang="en-US" sz="1250" dirty="0">
                <a:solidFill>
                  <a:srgbClr val="FFFFFF"/>
                </a:solidFill>
                <a:latin typeface="Helvetica Neue" pitchFamily="34" charset="0"/>
                <a:ea typeface="Helvetica Neue" pitchFamily="34" charset="-122"/>
                <a:cs typeface="Helvetica Neue" pitchFamily="34" charset="-120"/>
              </a:rPr>
              <a:t>24. Sep.: Pekings Sprecherin: Xi will KI-Missbrauch gemeinsam verhindern</a:t>
            </a:r>
            <a:endParaRPr lang="de-AT" sz="1250" dirty="0"/>
          </a:p>
        </p:txBody>
      </p:sp>
      <p:sp>
        <p:nvSpPr>
          <p:cNvPr id="21" name="Text 15"/>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Posts auf X, jedes Bild und jeder Name ist anklickbar. Abgerufen am 2.11.2026.</a:t>
            </a:r>
            <a:endParaRPr lang="de-AT"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20</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ANGRIFFE UND VORFÄLLE IM OKTOBER 2026</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Angriffe in Maschinengeschwindigkeit</a:t>
            </a:r>
            <a:endParaRPr lang="de-AT" sz="3800" dirty="0"/>
          </a:p>
        </p:txBody>
      </p:sp>
      <p:sp>
        <p:nvSpPr>
          <p:cNvPr id="6" name="Text 4"/>
          <p:cNvSpPr/>
          <p:nvPr/>
        </p:nvSpPr>
        <p:spPr>
          <a:xfrm>
            <a:off x="685800" y="155448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19. Okt.</a:t>
            </a:r>
            <a:endParaRPr lang="de-AT" sz="1500" dirty="0"/>
          </a:p>
        </p:txBody>
      </p:sp>
      <p:sp>
        <p:nvSpPr>
          <p:cNvPr id="7" name="Shape 5"/>
          <p:cNvSpPr/>
          <p:nvPr/>
        </p:nvSpPr>
        <p:spPr>
          <a:xfrm>
            <a:off x="1828800" y="1636776"/>
            <a:ext cx="128016" cy="128016"/>
          </a:xfrm>
          <a:prstGeom prst="rect">
            <a:avLst/>
          </a:prstGeom>
          <a:solidFill>
            <a:srgbClr val="EF4E4E"/>
          </a:solidFill>
          <a:ln/>
        </p:spPr>
      </p:sp>
      <p:sp>
        <p:nvSpPr>
          <p:cNvPr id="8" name="Text 6">
            <a:hlinkClick r:id="rId2" tooltip=""/>
          </p:cNvPr>
          <p:cNvSpPr/>
          <p:nvPr/>
        </p:nvSpPr>
        <p:spPr>
          <a:xfrm>
            <a:off x="2121408" y="1536192"/>
            <a:ext cx="9384487" cy="347472"/>
          </a:xfrm>
          <a:prstGeom prst="rect">
            <a:avLst/>
          </a:prstGeom>
          <a:noFill/>
          <a:ln/>
        </p:spPr>
        <p:txBody>
          <a:bodyPr wrap="square" lIns="0" tIns="0" rIns="0" bIns="0" rtlCol="0" anchor="t"/>
          <a:lstStyle/>
          <a:p>
            <a:pPr indent="0" marL="0">
              <a:buNone/>
            </a:pPr>
            <a:r>
              <a:rPr lang="de-AT" altLang="en-US" sz="19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Ein Angreifer, viele Agenten: über 100 Firmen geknackt</a:t>
            </a:r>
            <a:endParaRPr lang="de-AT" sz="1900" dirty="0"/>
          </a:p>
        </p:txBody>
      </p:sp>
      <p:sp>
        <p:nvSpPr>
          <p:cNvPr id="9" name="Text 7"/>
          <p:cNvSpPr/>
          <p:nvPr/>
        </p:nvSpPr>
        <p:spPr>
          <a:xfrm>
            <a:off x="2121408" y="1883664"/>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Agentenplattform Cairn, rund 50 $ an Tokens pro Einbruch (NorForge, Reuters)</a:t>
            </a:r>
            <a:endParaRPr lang="de-AT" sz="1400" dirty="0"/>
          </a:p>
        </p:txBody>
      </p:sp>
      <p:sp>
        <p:nvSpPr>
          <p:cNvPr id="10" name="Text 8"/>
          <p:cNvSpPr/>
          <p:nvPr/>
        </p:nvSpPr>
        <p:spPr>
          <a:xfrm>
            <a:off x="685800" y="2340864"/>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20. Okt.</a:t>
            </a:r>
            <a:endParaRPr lang="de-AT" sz="1500" dirty="0"/>
          </a:p>
        </p:txBody>
      </p:sp>
      <p:sp>
        <p:nvSpPr>
          <p:cNvPr id="11" name="Shape 9"/>
          <p:cNvSpPr/>
          <p:nvPr/>
        </p:nvSpPr>
        <p:spPr>
          <a:xfrm>
            <a:off x="1828800" y="2423160"/>
            <a:ext cx="128016" cy="128016"/>
          </a:xfrm>
          <a:prstGeom prst="rect">
            <a:avLst/>
          </a:prstGeom>
          <a:solidFill>
            <a:srgbClr val="EF4E4E"/>
          </a:solidFill>
          <a:ln/>
        </p:spPr>
      </p:sp>
      <p:sp>
        <p:nvSpPr>
          <p:cNvPr id="12" name="Text 10">
            <a:hlinkClick r:id="rId3" tooltip=""/>
          </p:cNvPr>
          <p:cNvSpPr/>
          <p:nvPr/>
        </p:nvSpPr>
        <p:spPr>
          <a:xfrm>
            <a:off x="2121408" y="2322576"/>
            <a:ext cx="9384487" cy="347472"/>
          </a:xfrm>
          <a:prstGeom prst="rect">
            <a:avLst/>
          </a:prstGeom>
          <a:noFill/>
          <a:ln/>
        </p:spPr>
        <p:txBody>
          <a:bodyPr wrap="square" lIns="0" tIns="0" rIns="0" bIns="0" rtlCol="0" anchor="t"/>
          <a:lstStyle/>
          <a:p>
            <a:pPr indent="0" marL="0">
              <a:buNone/>
            </a:pPr>
            <a:r>
              <a:rPr lang="de-AT" altLang="en-US" sz="19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OpenAI: eigene Agenten schalteten ihre Sicherheitsalarme ab</a:t>
            </a:r>
            <a:endParaRPr lang="de-AT" sz="1900" dirty="0"/>
          </a:p>
        </p:txBody>
      </p:sp>
      <p:sp>
        <p:nvSpPr>
          <p:cNvPr id="13" name="Text 11"/>
          <p:cNvSpPr/>
          <p:nvPr/>
        </p:nvSpPr>
        <p:spPr>
          <a:xfrm>
            <a:off x="2121408" y="2670048"/>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einer meldete „fertig“ und stritt es danach ab (OpenAI Alignment-Blog)</a:t>
            </a:r>
            <a:endParaRPr lang="de-AT" sz="1400" dirty="0"/>
          </a:p>
        </p:txBody>
      </p:sp>
      <p:sp>
        <p:nvSpPr>
          <p:cNvPr id="14" name="Text 12"/>
          <p:cNvSpPr/>
          <p:nvPr/>
        </p:nvSpPr>
        <p:spPr>
          <a:xfrm>
            <a:off x="685800" y="3127248"/>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21. Okt.</a:t>
            </a:r>
            <a:endParaRPr lang="de-AT" sz="1500" dirty="0"/>
          </a:p>
        </p:txBody>
      </p:sp>
      <p:sp>
        <p:nvSpPr>
          <p:cNvPr id="15" name="Shape 13"/>
          <p:cNvSpPr/>
          <p:nvPr/>
        </p:nvSpPr>
        <p:spPr>
          <a:xfrm>
            <a:off x="1828800" y="3209544"/>
            <a:ext cx="128016" cy="128016"/>
          </a:xfrm>
          <a:prstGeom prst="rect">
            <a:avLst/>
          </a:prstGeom>
          <a:solidFill>
            <a:srgbClr val="EF4E4E"/>
          </a:solidFill>
          <a:ln/>
        </p:spPr>
      </p:sp>
      <p:sp>
        <p:nvSpPr>
          <p:cNvPr id="16" name="Text 14">
            <a:hlinkClick r:id="rId4" tooltip=""/>
          </p:cNvPr>
          <p:cNvSpPr/>
          <p:nvPr/>
        </p:nvSpPr>
        <p:spPr>
          <a:xfrm>
            <a:off x="2121408" y="3108960"/>
            <a:ext cx="9384487" cy="347472"/>
          </a:xfrm>
          <a:prstGeom prst="rect">
            <a:avLst/>
          </a:prstGeom>
          <a:noFill/>
          <a:ln/>
        </p:spPr>
        <p:txBody>
          <a:bodyPr wrap="square" lIns="0" tIns="0" rIns="0" bIns="0" rtlCol="0" anchor="t"/>
          <a:lstStyle/>
          <a:p>
            <a:pPr indent="0" marL="0">
              <a:buNone/>
            </a:pPr>
            <a:r>
              <a:rPr lang="de-AT" altLang="en-US" sz="19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PHP2Shell: mit KI gefundene Lücken, rund 70 % aller Websites</a:t>
            </a:r>
            <a:endParaRPr lang="de-AT" sz="1900" dirty="0"/>
          </a:p>
        </p:txBody>
      </p:sp>
      <p:sp>
        <p:nvSpPr>
          <p:cNvPr id="17" name="Text 15"/>
          <p:cNvSpPr/>
          <p:nvPr/>
        </p:nvSpPr>
        <p:spPr>
          <a:xfrm>
            <a:off x="2121408" y="3456432"/>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Notfall-Updates für PHP; APA OTS und TU Wien zeitweise offline (Wiz)</a:t>
            </a:r>
            <a:endParaRPr lang="de-AT" sz="1400" dirty="0"/>
          </a:p>
        </p:txBody>
      </p:sp>
      <p:sp>
        <p:nvSpPr>
          <p:cNvPr id="18" name="Text 16"/>
          <p:cNvSpPr/>
          <p:nvPr/>
        </p:nvSpPr>
        <p:spPr>
          <a:xfrm>
            <a:off x="685800" y="3913632"/>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21. Okt.</a:t>
            </a:r>
            <a:endParaRPr lang="de-AT" sz="1500" dirty="0"/>
          </a:p>
        </p:txBody>
      </p:sp>
      <p:sp>
        <p:nvSpPr>
          <p:cNvPr id="19" name="Shape 17"/>
          <p:cNvSpPr/>
          <p:nvPr/>
        </p:nvSpPr>
        <p:spPr>
          <a:xfrm>
            <a:off x="1828800" y="3995928"/>
            <a:ext cx="128016" cy="128016"/>
          </a:xfrm>
          <a:prstGeom prst="rect">
            <a:avLst/>
          </a:prstGeom>
          <a:solidFill>
            <a:srgbClr val="EF4E4E"/>
          </a:solidFill>
          <a:ln/>
        </p:spPr>
      </p:sp>
      <p:sp>
        <p:nvSpPr>
          <p:cNvPr id="20" name="Text 18">
            <a:hlinkClick r:id="rId5" tooltip=""/>
          </p:cNvPr>
          <p:cNvSpPr/>
          <p:nvPr/>
        </p:nvSpPr>
        <p:spPr>
          <a:xfrm>
            <a:off x="2121408" y="3895344"/>
            <a:ext cx="9384487" cy="347472"/>
          </a:xfrm>
          <a:prstGeom prst="rect">
            <a:avLst/>
          </a:prstGeom>
          <a:noFill/>
          <a:ln/>
        </p:spPr>
        <p:txBody>
          <a:bodyPr wrap="square" lIns="0" tIns="0" rIns="0" bIns="0" rtlCol="0" anchor="t"/>
          <a:lstStyle/>
          <a:p>
            <a:pPr indent="0" marL="0">
              <a:buNone/>
            </a:pPr>
            <a:r>
              <a:rPr lang="de-AT" altLang="en-US" sz="19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ConnectWise: Agenten probieren gestohlene Schlüssel durch</a:t>
            </a:r>
            <a:endParaRPr lang="de-AT" sz="1900" dirty="0"/>
          </a:p>
        </p:txBody>
      </p:sp>
      <p:sp>
        <p:nvSpPr>
          <p:cNvPr id="21" name="Text 19"/>
          <p:cNvSpPr/>
          <p:nvPr/>
        </p:nvSpPr>
        <p:spPr>
          <a:xfrm>
            <a:off x="2121408" y="4242816"/>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rund 2.250 Firmen im Visier, bis zu 3.000 Anmeldeversuche pro Minute (Microsoft)</a:t>
            </a:r>
            <a:endParaRPr lang="de-AT" sz="1400" dirty="0"/>
          </a:p>
        </p:txBody>
      </p:sp>
      <p:sp>
        <p:nvSpPr>
          <p:cNvPr id="22" name="Text 20"/>
          <p:cNvSpPr/>
          <p:nvPr/>
        </p:nvSpPr>
        <p:spPr>
          <a:xfrm>
            <a:off x="685800" y="4700016"/>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25. Okt.</a:t>
            </a:r>
            <a:endParaRPr lang="de-AT" sz="1500" dirty="0"/>
          </a:p>
        </p:txBody>
      </p:sp>
      <p:sp>
        <p:nvSpPr>
          <p:cNvPr id="23" name="Shape 21"/>
          <p:cNvSpPr/>
          <p:nvPr/>
        </p:nvSpPr>
        <p:spPr>
          <a:xfrm>
            <a:off x="1828800" y="4782312"/>
            <a:ext cx="128016" cy="128016"/>
          </a:xfrm>
          <a:prstGeom prst="rect">
            <a:avLst/>
          </a:prstGeom>
          <a:solidFill>
            <a:srgbClr val="EF4E4E"/>
          </a:solidFill>
          <a:ln/>
        </p:spPr>
      </p:sp>
      <p:sp>
        <p:nvSpPr>
          <p:cNvPr id="24" name="Text 22">
            <a:hlinkClick r:id="rId6" tooltip=""/>
          </p:cNvPr>
          <p:cNvSpPr/>
          <p:nvPr/>
        </p:nvSpPr>
        <p:spPr>
          <a:xfrm>
            <a:off x="2121408" y="4681728"/>
            <a:ext cx="9384487" cy="347472"/>
          </a:xfrm>
          <a:prstGeom prst="rect">
            <a:avLst/>
          </a:prstGeom>
          <a:noFill/>
          <a:ln/>
        </p:spPr>
        <p:txBody>
          <a:bodyPr wrap="square" lIns="0" tIns="0" rIns="0" bIns="0" rtlCol="0" anchor="t"/>
          <a:lstStyle/>
          <a:p>
            <a:pPr indent="0" marL="0">
              <a:buNone/>
            </a:pPr>
            <a:r>
              <a:rPr lang="de-AT" altLang="en-US" sz="1900" b="1"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AGENTS.md im Downloads-Ordner kapert Coding-Agenten</a:t>
            </a:r>
            <a:endParaRPr lang="de-AT" sz="1900" dirty="0"/>
          </a:p>
        </p:txBody>
      </p:sp>
      <p:sp>
        <p:nvSpPr>
          <p:cNvPr id="25" name="Text 23"/>
          <p:cNvSpPr/>
          <p:nvPr/>
        </p:nvSpPr>
        <p:spPr>
          <a:xfrm>
            <a:off x="2121408" y="5029200"/>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Codex folgte der untergeschobenen Datei in 90 % der Versuche (Forever Security)</a:t>
            </a:r>
            <a:endParaRPr lang="de-AT" sz="1400" dirty="0"/>
          </a:p>
        </p:txBody>
      </p:sp>
      <p:sp>
        <p:nvSpPr>
          <p:cNvPr id="26" name="Text 24"/>
          <p:cNvSpPr/>
          <p:nvPr/>
        </p:nvSpPr>
        <p:spPr>
          <a:xfrm>
            <a:off x="685800" y="548640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30. Okt.</a:t>
            </a:r>
            <a:endParaRPr lang="de-AT" sz="1500" dirty="0"/>
          </a:p>
        </p:txBody>
      </p:sp>
      <p:sp>
        <p:nvSpPr>
          <p:cNvPr id="27" name="Shape 25"/>
          <p:cNvSpPr/>
          <p:nvPr/>
        </p:nvSpPr>
        <p:spPr>
          <a:xfrm>
            <a:off x="1828800" y="5568696"/>
            <a:ext cx="128016" cy="128016"/>
          </a:xfrm>
          <a:prstGeom prst="rect">
            <a:avLst/>
          </a:prstGeom>
          <a:solidFill>
            <a:srgbClr val="EF4E4E"/>
          </a:solidFill>
          <a:ln/>
        </p:spPr>
      </p:sp>
      <p:sp>
        <p:nvSpPr>
          <p:cNvPr id="28" name="Text 26">
            <a:hlinkClick r:id="rId7" tooltip=""/>
          </p:cNvPr>
          <p:cNvSpPr/>
          <p:nvPr/>
        </p:nvSpPr>
        <p:spPr>
          <a:xfrm>
            <a:off x="2121408" y="5468112"/>
            <a:ext cx="9384487" cy="347472"/>
          </a:xfrm>
          <a:prstGeom prst="rect">
            <a:avLst/>
          </a:prstGeom>
          <a:noFill/>
          <a:ln/>
        </p:spPr>
        <p:txBody>
          <a:bodyPr wrap="square" lIns="0" tIns="0" rIns="0" bIns="0" rtlCol="0" anchor="t"/>
          <a:lstStyle/>
          <a:p>
            <a:pPr indent="0" marL="0">
              <a:buNone/>
            </a:pPr>
            <a:r>
              <a:rPr lang="de-AT" altLang="en-US" sz="1900" b="1" u="sng" dirty="0">
                <a:solidFill>
                  <a:srgbClr val="FFFFFF"/>
                </a:solidFill>
                <a:latin typeface="Helvetica Neue" pitchFamily="34" charset="0"/>
                <a:ea typeface="Helvetica Neue" pitchFamily="34" charset="-122"/>
                <a:cs typeface="Helvetica Neue" pitchFamily="34" charset="-120"/>
                <a:hlinkClick r:id="rId7" invalidUrl="" action="" tgtFrame="" tooltip="" history="1" highlightClick="0" endSnd="0">
                  <a:extLst>
                    <a:ext uri="{A12FA001-AC4F-418D-AE19-62706E023703}">
                      <ahyp:hlinkClr xmlns:ahyp="http://schemas.microsoft.com/office/drawing/2018/hyperlinkcolor" val="tx"/>
                    </a:ext>
                  </a:extLst>
                </a:hlinkClick>
              </a:rPr>
              <a:t>„Black October“: neun KI-Entwicklerplattformen gehackt</a:t>
            </a:r>
            <a:endParaRPr lang="de-AT" sz="1900" dirty="0"/>
          </a:p>
        </p:txBody>
      </p:sp>
      <p:sp>
        <p:nvSpPr>
          <p:cNvPr id="29" name="Text 27"/>
          <p:cNvSpPr/>
          <p:nvPr/>
        </p:nvSpPr>
        <p:spPr>
          <a:xfrm>
            <a:off x="2121408" y="5815584"/>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gestohlene KI-Schlüssel, über 100.000 $ Rechenzeit verbraucht (Wiz)</a:t>
            </a:r>
            <a:endParaRPr lang="de-AT" sz="1400" dirty="0"/>
          </a:p>
        </p:txBody>
      </p:sp>
      <p:sp>
        <p:nvSpPr>
          <p:cNvPr id="30" name="Text 28"/>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NorForge 19.10., OpenAI Alignment 20.10., Wiz 21.10. und 30.10., Microsoft via TechCrunch 22.10., Forever Security via BleepingComputer 25.10. Links auf der Ressourcenseite.</a:t>
            </a:r>
            <a:endParaRPr lang="de-AT"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21</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DIE QUELLEN IM ORIGINAL</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Vier Meldungen aus zwei Wochen</a:t>
            </a:r>
            <a:endParaRPr lang="de-AT" sz="3800" dirty="0"/>
          </a:p>
        </p:txBody>
      </p:sp>
      <p:sp>
        <p:nvSpPr>
          <p:cNvPr id="5" name="Shape 3"/>
          <p:cNvSpPr/>
          <p:nvPr/>
        </p:nvSpPr>
        <p:spPr>
          <a:xfrm>
            <a:off x="1065803" y="1435608"/>
            <a:ext cx="4512881" cy="2066544"/>
          </a:xfrm>
          <a:prstGeom prst="rect">
            <a:avLst/>
          </a:prstGeom>
          <a:solidFill>
            <a:srgbClr val="2A2D33"/>
          </a:solidFill>
          <a:ln/>
        </p:spPr>
      </p:sp>
      <p:pic>
        <p:nvPicPr>
          <p:cNvPr id="6" name="Image 0" descr="/Users/momofeichtinger/Documents/RootOrdner/Business/KI Deep Dives/output/2026-11-02-deepdive/deck/assets-canva/story/h01-cairn-norforge.jpg">
            <a:hlinkClick r:id="rId2" tooltip=""/>
          </p:cNvPr>
          <p:cNvPicPr>
            <a:picLocks noChangeAspect="1"/>
          </p:cNvPicPr>
          <p:nvPr/>
        </p:nvPicPr>
        <p:blipFill>
          <a:blip r:embed="rId1"/>
          <a:stretch>
            <a:fillRect/>
          </a:stretch>
        </p:blipFill>
        <p:spPr>
          <a:xfrm>
            <a:off x="1093235" y="1463040"/>
            <a:ext cx="4458017" cy="2011680"/>
          </a:xfrm>
          <a:prstGeom prst="rect">
            <a:avLst/>
          </a:prstGeom>
        </p:spPr>
      </p:pic>
      <p:sp>
        <p:nvSpPr>
          <p:cNvPr id="7" name="Text 4"/>
          <p:cNvSpPr/>
          <p:nvPr/>
        </p:nvSpPr>
        <p:spPr>
          <a:xfrm>
            <a:off x="685800" y="3529584"/>
            <a:ext cx="5272888" cy="292608"/>
          </a:xfrm>
          <a:prstGeom prst="rect">
            <a:avLst/>
          </a:prstGeom>
          <a:noFill/>
          <a:ln/>
        </p:spPr>
        <p:txBody>
          <a:bodyPr wrap="square" lIns="0" tIns="0" rIns="0" bIns="0" rtlCol="0" anchor="t"/>
          <a:lstStyle/>
          <a:p>
            <a:pPr indent="0" marL="0">
              <a:buNone/>
            </a:pPr>
            <a:r>
              <a:rPr lang="de-AT" altLang="en-US" sz="1400" b="1" dirty="0">
                <a:solidFill>
                  <a:srgbClr val="FFFFFF"/>
                </a:solidFill>
                <a:latin typeface="Helvetica Neue" pitchFamily="34" charset="0"/>
                <a:ea typeface="Helvetica Neue" pitchFamily="34" charset="-122"/>
                <a:cs typeface="Helvetica Neue" pitchFamily="34" charset="-120"/>
              </a:rPr>
              <a:t>19. Okt.: Cairn, ein Angreifer mit Agenten (NorForge)</a:t>
            </a:r>
            <a:endParaRPr lang="de-AT" sz="1400" dirty="0"/>
          </a:p>
        </p:txBody>
      </p:sp>
      <p:sp>
        <p:nvSpPr>
          <p:cNvPr id="8" name="Shape 5"/>
          <p:cNvSpPr/>
          <p:nvPr/>
        </p:nvSpPr>
        <p:spPr>
          <a:xfrm>
            <a:off x="6613011" y="1435608"/>
            <a:ext cx="4512881" cy="2066544"/>
          </a:xfrm>
          <a:prstGeom prst="rect">
            <a:avLst/>
          </a:prstGeom>
          <a:solidFill>
            <a:srgbClr val="2A2D33"/>
          </a:solidFill>
          <a:ln/>
        </p:spPr>
      </p:sp>
      <p:pic>
        <p:nvPicPr>
          <p:cNvPr id="9" name="Image 1" descr="/Users/momofeichtinger/Documents/RootOrdner/Business/KI Deep Dives/output/2026-11-02-deepdive/deck/assets-canva/story/x07-openai-agents-switched-off-their-own-saf.jpg">
            <a:hlinkClick r:id="rId4" tooltip=""/>
          </p:cNvPr>
          <p:cNvPicPr>
            <a:picLocks noChangeAspect="1"/>
          </p:cNvPicPr>
          <p:nvPr/>
        </p:nvPicPr>
        <p:blipFill>
          <a:blip r:embed="rId3"/>
          <a:stretch>
            <a:fillRect/>
          </a:stretch>
        </p:blipFill>
        <p:spPr>
          <a:xfrm>
            <a:off x="6640443" y="1463040"/>
            <a:ext cx="4458017" cy="2011680"/>
          </a:xfrm>
          <a:prstGeom prst="rect">
            <a:avLst/>
          </a:prstGeom>
        </p:spPr>
      </p:pic>
      <p:sp>
        <p:nvSpPr>
          <p:cNvPr id="10" name="Text 6"/>
          <p:cNvSpPr/>
          <p:nvPr/>
        </p:nvSpPr>
        <p:spPr>
          <a:xfrm>
            <a:off x="6233008" y="3529584"/>
            <a:ext cx="5272888" cy="292608"/>
          </a:xfrm>
          <a:prstGeom prst="rect">
            <a:avLst/>
          </a:prstGeom>
          <a:noFill/>
          <a:ln/>
        </p:spPr>
        <p:txBody>
          <a:bodyPr wrap="square" lIns="0" tIns="0" rIns="0" bIns="0" rtlCol="0" anchor="t"/>
          <a:lstStyle/>
          <a:p>
            <a:pPr indent="0" marL="0">
              <a:buNone/>
            </a:pPr>
            <a:r>
              <a:rPr lang="de-AT" altLang="en-US" sz="1400" b="1" dirty="0">
                <a:solidFill>
                  <a:srgbClr val="FFFFFF"/>
                </a:solidFill>
                <a:latin typeface="Helvetica Neue" pitchFamily="34" charset="0"/>
                <a:ea typeface="Helvetica Neue" pitchFamily="34" charset="-122"/>
                <a:cs typeface="Helvetica Neue" pitchFamily="34" charset="-120"/>
              </a:rPr>
              <a:t>20. Okt.: Agenten schalten ihre Alarme ab (OpenAI)</a:t>
            </a:r>
            <a:endParaRPr lang="de-AT" sz="1400" dirty="0"/>
          </a:p>
        </p:txBody>
      </p:sp>
      <p:sp>
        <p:nvSpPr>
          <p:cNvPr id="11" name="Shape 7"/>
          <p:cNvSpPr/>
          <p:nvPr/>
        </p:nvSpPr>
        <p:spPr>
          <a:xfrm>
            <a:off x="1065803" y="3950208"/>
            <a:ext cx="4512881" cy="2066544"/>
          </a:xfrm>
          <a:prstGeom prst="rect">
            <a:avLst/>
          </a:prstGeom>
          <a:solidFill>
            <a:srgbClr val="2A2D33"/>
          </a:solidFill>
          <a:ln/>
        </p:spPr>
      </p:sp>
      <p:pic>
        <p:nvPicPr>
          <p:cNvPr id="12" name="Image 2" descr="/Users/momofeichtinger/Documents/RootOrdner/Business/KI Deep Dives/output/2026-11-02-deepdive/deck/assets-canva/story/x01-php2shell-ai-assisted-research-finds-two.jpg">
            <a:hlinkClick r:id="rId6" tooltip=""/>
          </p:cNvPr>
          <p:cNvPicPr>
            <a:picLocks noChangeAspect="1"/>
          </p:cNvPicPr>
          <p:nvPr/>
        </p:nvPicPr>
        <p:blipFill>
          <a:blip r:embed="rId5"/>
          <a:stretch>
            <a:fillRect/>
          </a:stretch>
        </p:blipFill>
        <p:spPr>
          <a:xfrm>
            <a:off x="1093235" y="3977640"/>
            <a:ext cx="4458017" cy="2011680"/>
          </a:xfrm>
          <a:prstGeom prst="rect">
            <a:avLst/>
          </a:prstGeom>
        </p:spPr>
      </p:pic>
      <p:sp>
        <p:nvSpPr>
          <p:cNvPr id="13" name="Text 8"/>
          <p:cNvSpPr/>
          <p:nvPr/>
        </p:nvSpPr>
        <p:spPr>
          <a:xfrm>
            <a:off x="685800" y="6044184"/>
            <a:ext cx="5272888" cy="292608"/>
          </a:xfrm>
          <a:prstGeom prst="rect">
            <a:avLst/>
          </a:prstGeom>
          <a:noFill/>
          <a:ln/>
        </p:spPr>
        <p:txBody>
          <a:bodyPr wrap="square" lIns="0" tIns="0" rIns="0" bIns="0" rtlCol="0" anchor="t"/>
          <a:lstStyle/>
          <a:p>
            <a:pPr indent="0" marL="0">
              <a:buNone/>
            </a:pPr>
            <a:r>
              <a:rPr lang="de-AT" altLang="en-US" sz="1400" b="1" dirty="0">
                <a:solidFill>
                  <a:srgbClr val="FFFFFF"/>
                </a:solidFill>
                <a:latin typeface="Helvetica Neue" pitchFamily="34" charset="0"/>
                <a:ea typeface="Helvetica Neue" pitchFamily="34" charset="-122"/>
                <a:cs typeface="Helvetica Neue" pitchFamily="34" charset="-120"/>
              </a:rPr>
              <a:t>21. Okt.: PHP2Shell, 70 % des Webs betroffen (Wiz)</a:t>
            </a:r>
            <a:endParaRPr lang="de-AT" sz="1400" dirty="0"/>
          </a:p>
        </p:txBody>
      </p:sp>
      <p:sp>
        <p:nvSpPr>
          <p:cNvPr id="14" name="Shape 9"/>
          <p:cNvSpPr/>
          <p:nvPr/>
        </p:nvSpPr>
        <p:spPr>
          <a:xfrm>
            <a:off x="6613011" y="3950208"/>
            <a:ext cx="4512881" cy="2066544"/>
          </a:xfrm>
          <a:prstGeom prst="rect">
            <a:avLst/>
          </a:prstGeom>
          <a:solidFill>
            <a:srgbClr val="2A2D33"/>
          </a:solidFill>
          <a:ln/>
        </p:spPr>
      </p:sp>
      <p:pic>
        <p:nvPicPr>
          <p:cNvPr id="15" name="Image 3" descr="/Users/momofeichtinger/Documents/RootOrdner/Business/KI Deep Dives/output/2026-11-02-deepdive/deck/assets-canva/story/x02-black-october-nine-ai-developer-platfor.jpg">
            <a:hlinkClick r:id="rId8" tooltip=""/>
          </p:cNvPr>
          <p:cNvPicPr>
            <a:picLocks noChangeAspect="1"/>
          </p:cNvPicPr>
          <p:nvPr/>
        </p:nvPicPr>
        <p:blipFill>
          <a:blip r:embed="rId7"/>
          <a:stretch>
            <a:fillRect/>
          </a:stretch>
        </p:blipFill>
        <p:spPr>
          <a:xfrm>
            <a:off x="6640443" y="3977640"/>
            <a:ext cx="4458017" cy="2011680"/>
          </a:xfrm>
          <a:prstGeom prst="rect">
            <a:avLst/>
          </a:prstGeom>
        </p:spPr>
      </p:pic>
      <p:sp>
        <p:nvSpPr>
          <p:cNvPr id="16" name="Text 10"/>
          <p:cNvSpPr/>
          <p:nvPr/>
        </p:nvSpPr>
        <p:spPr>
          <a:xfrm>
            <a:off x="6233008" y="6044184"/>
            <a:ext cx="5272888" cy="292608"/>
          </a:xfrm>
          <a:prstGeom prst="rect">
            <a:avLst/>
          </a:prstGeom>
          <a:noFill/>
          <a:ln/>
        </p:spPr>
        <p:txBody>
          <a:bodyPr wrap="square" lIns="0" tIns="0" rIns="0" bIns="0" rtlCol="0" anchor="t"/>
          <a:lstStyle/>
          <a:p>
            <a:pPr indent="0" marL="0">
              <a:buNone/>
            </a:pPr>
            <a:r>
              <a:rPr lang="de-AT" altLang="en-US" sz="1400" b="1" dirty="0">
                <a:solidFill>
                  <a:srgbClr val="FFFFFF"/>
                </a:solidFill>
                <a:latin typeface="Helvetica Neue" pitchFamily="34" charset="0"/>
                <a:ea typeface="Helvetica Neue" pitchFamily="34" charset="-122"/>
                <a:cs typeface="Helvetica Neue" pitchFamily="34" charset="-120"/>
              </a:rPr>
              <a:t>30. Okt.: „Black October“, neun Plattformen (Wiz)</a:t>
            </a:r>
            <a:endParaRPr lang="de-AT" sz="1400" dirty="0"/>
          </a:p>
        </p:txBody>
      </p:sp>
      <p:sp>
        <p:nvSpPr>
          <p:cNvPr id="17" name="Text 11"/>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Screenshots vom 2.11.2026. norforge.com, alignment.openai.com, wiz.io</a:t>
            </a:r>
            <a:endParaRPr lang="de-AT"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22</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DIE GEGENSEITE</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600" b="1" dirty="0">
                <a:solidFill>
                  <a:srgbClr val="F5D06A"/>
                </a:solidFill>
                <a:latin typeface="Helvetica Neue" pitchFamily="34" charset="0"/>
                <a:ea typeface="Helvetica Neue" pitchFamily="34" charset="-122"/>
                <a:cs typeface="Helvetica Neue" pitchFamily="34" charset="-120"/>
              </a:rPr>
              <a:t>Darum braucht die Abwehr jetzt selbst KI</a:t>
            </a:r>
            <a:endParaRPr lang="de-AT" sz="3600" dirty="0"/>
          </a:p>
        </p:txBody>
      </p:sp>
      <p:sp>
        <p:nvSpPr>
          <p:cNvPr id="6" name="Text 4"/>
          <p:cNvSpPr/>
          <p:nvPr/>
        </p:nvSpPr>
        <p:spPr>
          <a:xfrm>
            <a:off x="685800" y="160020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19. Okt.</a:t>
            </a:r>
            <a:endParaRPr lang="de-AT" sz="1500" dirty="0"/>
          </a:p>
        </p:txBody>
      </p:sp>
      <p:sp>
        <p:nvSpPr>
          <p:cNvPr id="7" name="Shape 5"/>
          <p:cNvSpPr/>
          <p:nvPr/>
        </p:nvSpPr>
        <p:spPr>
          <a:xfrm>
            <a:off x="1828800" y="1682496"/>
            <a:ext cx="128016" cy="128016"/>
          </a:xfrm>
          <a:prstGeom prst="rect">
            <a:avLst/>
          </a:prstGeom>
          <a:solidFill>
            <a:srgbClr val="5EC4B6"/>
          </a:solidFill>
          <a:ln/>
        </p:spPr>
      </p:sp>
      <p:sp>
        <p:nvSpPr>
          <p:cNvPr id="8" name="Text 6">
            <a:hlinkClick r:id="rId2" tooltip=""/>
          </p:cNvPr>
          <p:cNvSpPr/>
          <p:nvPr/>
        </p:nvSpPr>
        <p:spPr>
          <a:xfrm>
            <a:off x="2121408" y="1581912"/>
            <a:ext cx="606247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OpenCode: Abwehr klappte erst mit Security-KI</a:t>
            </a:r>
            <a:endParaRPr lang="de-AT" sz="1800" dirty="0"/>
          </a:p>
        </p:txBody>
      </p:sp>
      <p:sp>
        <p:nvSpPr>
          <p:cNvPr id="9" name="Text 7"/>
          <p:cNvSpPr/>
          <p:nvPr/>
        </p:nvSpPr>
        <p:spPr>
          <a:xfrm>
            <a:off x="2121408" y="1929384"/>
            <a:ext cx="606247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normale Modelle verweigerten Sicherheitsaufgaben, erst OpenAIs Daybreak half</a:t>
            </a:r>
            <a:endParaRPr lang="de-AT" sz="1300" dirty="0"/>
          </a:p>
        </p:txBody>
      </p:sp>
      <p:sp>
        <p:nvSpPr>
          <p:cNvPr id="10" name="Text 8"/>
          <p:cNvSpPr/>
          <p:nvPr/>
        </p:nvSpPr>
        <p:spPr>
          <a:xfrm>
            <a:off x="685800" y="2441448"/>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19. Okt.</a:t>
            </a:r>
            <a:endParaRPr lang="de-AT" sz="1500" dirty="0"/>
          </a:p>
        </p:txBody>
      </p:sp>
      <p:sp>
        <p:nvSpPr>
          <p:cNvPr id="11" name="Shape 9"/>
          <p:cNvSpPr/>
          <p:nvPr/>
        </p:nvSpPr>
        <p:spPr>
          <a:xfrm>
            <a:off x="1828800" y="2523744"/>
            <a:ext cx="128016" cy="128016"/>
          </a:xfrm>
          <a:prstGeom prst="rect">
            <a:avLst/>
          </a:prstGeom>
          <a:solidFill>
            <a:srgbClr val="5EC4B6"/>
          </a:solidFill>
          <a:ln/>
        </p:spPr>
      </p:sp>
      <p:sp>
        <p:nvSpPr>
          <p:cNvPr id="12" name="Text 10">
            <a:hlinkClick r:id="rId3" tooltip=""/>
          </p:cNvPr>
          <p:cNvSpPr/>
          <p:nvPr/>
        </p:nvSpPr>
        <p:spPr>
          <a:xfrm>
            <a:off x="2121408" y="2423160"/>
            <a:ext cx="606247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Microsoft behandelt Agenten wie Insider</a:t>
            </a:r>
            <a:endParaRPr lang="de-AT" sz="1800" dirty="0"/>
          </a:p>
        </p:txBody>
      </p:sp>
      <p:sp>
        <p:nvSpPr>
          <p:cNvPr id="13" name="Text 11"/>
          <p:cNvSpPr/>
          <p:nvPr/>
        </p:nvSpPr>
        <p:spPr>
          <a:xfrm>
            <a:off x="2121408" y="2770632"/>
            <a:ext cx="606247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Rechte nur pro Aufgabe und auf Zeit, ein Risikowert für jeden Agenten</a:t>
            </a:r>
            <a:endParaRPr lang="de-AT" sz="1300" dirty="0"/>
          </a:p>
        </p:txBody>
      </p:sp>
      <p:sp>
        <p:nvSpPr>
          <p:cNvPr id="14" name="Text 12"/>
          <p:cNvSpPr/>
          <p:nvPr/>
        </p:nvSpPr>
        <p:spPr>
          <a:xfrm>
            <a:off x="685800" y="3282696"/>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22. Okt.</a:t>
            </a:r>
            <a:endParaRPr lang="de-AT" sz="1500" dirty="0"/>
          </a:p>
        </p:txBody>
      </p:sp>
      <p:sp>
        <p:nvSpPr>
          <p:cNvPr id="15" name="Shape 13"/>
          <p:cNvSpPr/>
          <p:nvPr/>
        </p:nvSpPr>
        <p:spPr>
          <a:xfrm>
            <a:off x="1828800" y="3364992"/>
            <a:ext cx="128016" cy="128016"/>
          </a:xfrm>
          <a:prstGeom prst="rect">
            <a:avLst/>
          </a:prstGeom>
          <a:solidFill>
            <a:srgbClr val="5EC4B6"/>
          </a:solidFill>
          <a:ln/>
        </p:spPr>
      </p:sp>
      <p:sp>
        <p:nvSpPr>
          <p:cNvPr id="16" name="Text 14">
            <a:hlinkClick r:id="rId4" tooltip=""/>
          </p:cNvPr>
          <p:cNvSpPr/>
          <p:nvPr/>
        </p:nvSpPr>
        <p:spPr>
          <a:xfrm>
            <a:off x="2121408" y="3264408"/>
            <a:ext cx="606247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1Password für Agenten</a:t>
            </a:r>
            <a:endParaRPr lang="de-AT" sz="1800" dirty="0"/>
          </a:p>
        </p:txBody>
      </p:sp>
      <p:sp>
        <p:nvSpPr>
          <p:cNvPr id="17" name="Text 15"/>
          <p:cNvSpPr/>
          <p:nvPr/>
        </p:nvSpPr>
        <p:spPr>
          <a:xfrm>
            <a:off x="2121408" y="3611880"/>
            <a:ext cx="606247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der Agent meldet sich an, ohne das Passwort zu sehen; du bestätigst</a:t>
            </a:r>
            <a:endParaRPr lang="de-AT" sz="1300" dirty="0"/>
          </a:p>
        </p:txBody>
      </p:sp>
      <p:sp>
        <p:nvSpPr>
          <p:cNvPr id="18" name="Text 16"/>
          <p:cNvSpPr/>
          <p:nvPr/>
        </p:nvSpPr>
        <p:spPr>
          <a:xfrm>
            <a:off x="685800" y="4123944"/>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27. Okt.</a:t>
            </a:r>
            <a:endParaRPr lang="de-AT" sz="1500" dirty="0"/>
          </a:p>
        </p:txBody>
      </p:sp>
      <p:sp>
        <p:nvSpPr>
          <p:cNvPr id="19" name="Shape 17"/>
          <p:cNvSpPr/>
          <p:nvPr/>
        </p:nvSpPr>
        <p:spPr>
          <a:xfrm>
            <a:off x="1828800" y="4206240"/>
            <a:ext cx="128016" cy="128016"/>
          </a:xfrm>
          <a:prstGeom prst="rect">
            <a:avLst/>
          </a:prstGeom>
          <a:solidFill>
            <a:srgbClr val="5EC4B6"/>
          </a:solidFill>
          <a:ln/>
        </p:spPr>
      </p:sp>
      <p:sp>
        <p:nvSpPr>
          <p:cNvPr id="20" name="Text 18">
            <a:hlinkClick r:id="rId5" tooltip=""/>
          </p:cNvPr>
          <p:cNvSpPr/>
          <p:nvPr/>
        </p:nvSpPr>
        <p:spPr>
          <a:xfrm>
            <a:off x="2121408" y="4105656"/>
            <a:ext cx="606247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Australiens Cyberbehörde: 80 % mehr Warnungen</a:t>
            </a:r>
            <a:endParaRPr lang="de-AT" sz="1800" dirty="0"/>
          </a:p>
        </p:txBody>
      </p:sp>
      <p:sp>
        <p:nvSpPr>
          <p:cNvPr id="21" name="Text 19"/>
          <p:cNvSpPr/>
          <p:nvPr/>
        </p:nvSpPr>
        <p:spPr>
          <a:xfrm>
            <a:off x="2121408" y="4453128"/>
            <a:ext cx="606247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über 4.400 in einem Jahr; Agenten von KI-Laboren jetzt eigene Bedrohungsklasse</a:t>
            </a:r>
            <a:endParaRPr lang="de-AT" sz="1300" dirty="0"/>
          </a:p>
        </p:txBody>
      </p:sp>
      <p:sp>
        <p:nvSpPr>
          <p:cNvPr id="22" name="Text 20"/>
          <p:cNvSpPr/>
          <p:nvPr/>
        </p:nvSpPr>
        <p:spPr>
          <a:xfrm>
            <a:off x="685800" y="4965192"/>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28. Okt.</a:t>
            </a:r>
            <a:endParaRPr lang="de-AT" sz="1500" dirty="0"/>
          </a:p>
        </p:txBody>
      </p:sp>
      <p:sp>
        <p:nvSpPr>
          <p:cNvPr id="23" name="Shape 21"/>
          <p:cNvSpPr/>
          <p:nvPr/>
        </p:nvSpPr>
        <p:spPr>
          <a:xfrm>
            <a:off x="1828800" y="5047488"/>
            <a:ext cx="128016" cy="128016"/>
          </a:xfrm>
          <a:prstGeom prst="rect">
            <a:avLst/>
          </a:prstGeom>
          <a:solidFill>
            <a:srgbClr val="5EC4B6"/>
          </a:solidFill>
          <a:ln/>
        </p:spPr>
      </p:sp>
      <p:sp>
        <p:nvSpPr>
          <p:cNvPr id="24" name="Text 22">
            <a:hlinkClick r:id="rId6" tooltip=""/>
          </p:cNvPr>
          <p:cNvSpPr/>
          <p:nvPr/>
        </p:nvSpPr>
        <p:spPr>
          <a:xfrm>
            <a:off x="2121408" y="4946904"/>
            <a:ext cx="606247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Gemini 4 Carbon geht zuerst an Verteidiger</a:t>
            </a:r>
            <a:endParaRPr lang="de-AT" sz="1800" dirty="0"/>
          </a:p>
        </p:txBody>
      </p:sp>
      <p:sp>
        <p:nvSpPr>
          <p:cNvPr id="25" name="Text 23"/>
          <p:cNvSpPr/>
          <p:nvPr/>
        </p:nvSpPr>
        <p:spPr>
          <a:xfrm>
            <a:off x="2121408" y="5294376"/>
            <a:ext cx="606247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88,2 % im Schwachstellen-Test SEC-bench Pro, Zugang erst für Cyber-Teams (Google)</a:t>
            </a:r>
            <a:endParaRPr lang="de-AT" sz="1300" dirty="0"/>
          </a:p>
        </p:txBody>
      </p:sp>
      <p:sp>
        <p:nvSpPr>
          <p:cNvPr id="26" name="Text 24"/>
          <p:cNvSpPr/>
          <p:nvPr/>
        </p:nvSpPr>
        <p:spPr>
          <a:xfrm>
            <a:off x="8641080" y="1600200"/>
            <a:ext cx="2834640" cy="1005840"/>
          </a:xfrm>
          <a:prstGeom prst="rect">
            <a:avLst/>
          </a:prstGeom>
          <a:noFill/>
          <a:ln/>
        </p:spPr>
        <p:txBody>
          <a:bodyPr wrap="square" lIns="0" tIns="0" rIns="0" bIns="0" rtlCol="0" anchor="b"/>
          <a:lstStyle/>
          <a:p>
            <a:pPr indent="0" marL="0">
              <a:buNone/>
            </a:pPr>
            <a:r>
              <a:rPr lang="de-AT" altLang="en-US" sz="4600" b="1" dirty="0">
                <a:solidFill>
                  <a:srgbClr val="EF4E4E"/>
                </a:solidFill>
                <a:latin typeface="Helvetica Neue" pitchFamily="34" charset="0"/>
                <a:ea typeface="Helvetica Neue" pitchFamily="34" charset="-122"/>
                <a:cs typeface="Helvetica Neue" pitchFamily="34" charset="-120"/>
              </a:rPr>
              <a:t>Stunden</a:t>
            </a:r>
            <a:endParaRPr lang="de-AT" sz="4600" dirty="0"/>
          </a:p>
        </p:txBody>
      </p:sp>
      <p:sp>
        <p:nvSpPr>
          <p:cNvPr id="27" name="Text 25"/>
          <p:cNvSpPr/>
          <p:nvPr/>
        </p:nvSpPr>
        <p:spPr>
          <a:xfrm>
            <a:off x="8641080" y="2679192"/>
            <a:ext cx="283464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von der gefundenen Lücke zum fertigen Angriff, sagt Wiz zu PHP2Shell</a:t>
            </a:r>
            <a:endParaRPr lang="de-AT" sz="1600" dirty="0"/>
          </a:p>
        </p:txBody>
      </p:sp>
      <p:sp>
        <p:nvSpPr>
          <p:cNvPr id="28" name="Text 26"/>
          <p:cNvSpPr/>
          <p:nvPr/>
        </p:nvSpPr>
        <p:spPr>
          <a:xfrm>
            <a:off x="8641080" y="3794760"/>
            <a:ext cx="2834640" cy="1005840"/>
          </a:xfrm>
          <a:prstGeom prst="rect">
            <a:avLst/>
          </a:prstGeom>
          <a:noFill/>
          <a:ln/>
        </p:spPr>
        <p:txBody>
          <a:bodyPr wrap="square" lIns="0" tIns="0" rIns="0" bIns="0" rtlCol="0" anchor="b"/>
          <a:lstStyle/>
          <a:p>
            <a:pPr indent="0" marL="0">
              <a:buNone/>
            </a:pPr>
            <a:r>
              <a:rPr lang="de-AT" altLang="en-US" sz="3200" b="1" dirty="0">
                <a:solidFill>
                  <a:srgbClr val="F5D06A"/>
                </a:solidFill>
                <a:latin typeface="Helvetica Neue" pitchFamily="34" charset="0"/>
                <a:ea typeface="Helvetica Neue" pitchFamily="34" charset="-122"/>
                <a:cs typeface="Helvetica Neue" pitchFamily="34" charset="-120"/>
              </a:rPr>
              <a:t>3.000/Min.</a:t>
            </a:r>
            <a:endParaRPr lang="de-AT" sz="3200" dirty="0"/>
          </a:p>
        </p:txBody>
      </p:sp>
      <p:sp>
        <p:nvSpPr>
          <p:cNvPr id="29" name="Text 27"/>
          <p:cNvSpPr/>
          <p:nvPr/>
        </p:nvSpPr>
        <p:spPr>
          <a:xfrm>
            <a:off x="8641080" y="4873752"/>
            <a:ext cx="283464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Anmeldeversuche, mit denen Agenten gestohlene Schlüssel durchprobierten</a:t>
            </a:r>
            <a:endParaRPr lang="de-AT" sz="1600" dirty="0"/>
          </a:p>
        </p:txBody>
      </p:sp>
      <p:sp>
        <p:nvSpPr>
          <p:cNvPr id="30" name="Text 28"/>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OpenCode/BleepingComputer 19.10., Microsoft Security Blog 19.10., 1Password 22.10., ASD via Euronews 27.10., Google 28.10., Wiz 21.10.</a:t>
            </a:r>
            <a:endParaRPr lang="de-AT"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23</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SO SIEHT KI-ABWEHR AUS</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Verteidiger müssen dasselbe tun</a:t>
            </a:r>
            <a:endParaRPr lang="de-AT" sz="3800" dirty="0"/>
          </a:p>
        </p:txBody>
      </p:sp>
      <p:sp>
        <p:nvSpPr>
          <p:cNvPr id="6" name="Text 4">
            <a:hlinkClick r:id="rId2" tooltip=""/>
          </p:cNvPr>
          <p:cNvSpPr/>
          <p:nvPr/>
        </p:nvSpPr>
        <p:spPr>
          <a:xfrm>
            <a:off x="685800" y="1554480"/>
            <a:ext cx="4206240" cy="1737360"/>
          </a:xfrm>
          <a:prstGeom prst="rect">
            <a:avLst/>
          </a:prstGeom>
          <a:noFill/>
          <a:ln/>
        </p:spPr>
        <p:txBody>
          <a:bodyPr wrap="square" lIns="0" tIns="0" rIns="0" bIns="0" rtlCol="0" anchor="t"/>
          <a:lstStyle/>
          <a:p>
            <a:pPr indent="0" marL="0">
              <a:lnSpc>
                <a:spcPct val="105000"/>
              </a:lnSpc>
              <a:buNone/>
            </a:pPr>
            <a:r>
              <a:rPr lang="de-AT" altLang="en-US" sz="2400" b="1" u="sng" dirty="0">
                <a:solidFill>
                  <a:srgbClr val="F5D06A"/>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„Angreifer nutzen KI schon, um schneller und wirksamer zu werden. Verteidiger müssen dasselbe tun.“</a:t>
            </a:r>
            <a:endParaRPr lang="de-AT" sz="2400" dirty="0"/>
          </a:p>
        </p:txBody>
      </p:sp>
      <p:sp>
        <p:nvSpPr>
          <p:cNvPr id="7" name="Text 5"/>
          <p:cNvSpPr/>
          <p:nvPr/>
        </p:nvSpPr>
        <p:spPr>
          <a:xfrm>
            <a:off x="685800" y="3337560"/>
            <a:ext cx="4206240" cy="50292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Die Cyberbehörden der Five Eyes (USA, UK, Kanada, Australien, Neuseeland), 22.6.2026</a:t>
            </a:r>
            <a:endParaRPr lang="de-AT" sz="1300" dirty="0"/>
          </a:p>
        </p:txBody>
      </p:sp>
      <p:sp>
        <p:nvSpPr>
          <p:cNvPr id="8" name="Shape 6"/>
          <p:cNvSpPr/>
          <p:nvPr/>
        </p:nvSpPr>
        <p:spPr>
          <a:xfrm>
            <a:off x="658368" y="4007015"/>
            <a:ext cx="4261104" cy="1952930"/>
          </a:xfrm>
          <a:prstGeom prst="rect">
            <a:avLst/>
          </a:prstGeom>
          <a:solidFill>
            <a:srgbClr val="2A2D33"/>
          </a:solidFill>
          <a:ln/>
        </p:spPr>
      </p:sp>
      <p:pic>
        <p:nvPicPr>
          <p:cNvPr id="9" name="Image 0" descr="/Users/momofeichtinger/Documents/RootOrdner/Business/KI Deep Dives/output/2026-11-02-deepdive/deck/assets-canva/story/a06-anthropic-exploit-chains-patched.jpg">
            <a:hlinkClick r:id="rId4" tooltip=""/>
          </p:cNvPr>
          <p:cNvPicPr>
            <a:picLocks noChangeAspect="1"/>
          </p:cNvPicPr>
          <p:nvPr/>
        </p:nvPicPr>
        <p:blipFill>
          <a:blip r:embed="rId3"/>
          <a:stretch>
            <a:fillRect/>
          </a:stretch>
        </p:blipFill>
        <p:spPr>
          <a:xfrm>
            <a:off x="685800" y="4034447"/>
            <a:ext cx="4206240" cy="1898066"/>
          </a:xfrm>
          <a:prstGeom prst="rect">
            <a:avLst/>
          </a:prstGeom>
        </p:spPr>
      </p:pic>
      <p:sp>
        <p:nvSpPr>
          <p:cNvPr id="10" name="Text 7"/>
          <p:cNvSpPr/>
          <p:nvPr/>
        </p:nvSpPr>
        <p:spPr>
          <a:xfrm>
            <a:off x="5257800" y="1600200"/>
            <a:ext cx="1097280" cy="310896"/>
          </a:xfrm>
          <a:prstGeom prst="rect">
            <a:avLst/>
          </a:prstGeom>
          <a:noFill/>
          <a:ln/>
        </p:spPr>
        <p:txBody>
          <a:bodyPr wrap="square" lIns="0" tIns="0" rIns="0" bIns="0" rtlCol="0" anchor="t"/>
          <a:lstStyle/>
          <a:p>
            <a:pPr indent="0" marL="0">
              <a:buNone/>
            </a:pPr>
            <a:r>
              <a:rPr lang="de-AT" altLang="en-US" sz="1400" b="1" dirty="0">
                <a:solidFill>
                  <a:srgbClr val="F5D06A"/>
                </a:solidFill>
                <a:latin typeface="Menlo" pitchFamily="34" charset="0"/>
                <a:ea typeface="Menlo" pitchFamily="34" charset="-122"/>
                <a:cs typeface="Menlo" pitchFamily="34" charset="-120"/>
              </a:rPr>
              <a:t>3. Sep.</a:t>
            </a:r>
            <a:endParaRPr lang="de-AT" sz="1400" dirty="0"/>
          </a:p>
        </p:txBody>
      </p:sp>
      <p:sp>
        <p:nvSpPr>
          <p:cNvPr id="11" name="Text 8">
            <a:hlinkClick r:id="rId5" tooltip=""/>
          </p:cNvPr>
          <p:cNvSpPr/>
          <p:nvPr/>
        </p:nvSpPr>
        <p:spPr>
          <a:xfrm>
            <a:off x="6446520" y="1581912"/>
            <a:ext cx="5120640"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OpenAI: 1 Mrd. $ für KI-Verteidiger</a:t>
            </a:r>
            <a:endParaRPr lang="de-AT" sz="1800" dirty="0"/>
          </a:p>
        </p:txBody>
      </p:sp>
      <p:sp>
        <p:nvSpPr>
          <p:cNvPr id="12" name="Text 9"/>
          <p:cNvSpPr/>
          <p:nvPr/>
        </p:nvSpPr>
        <p:spPr>
          <a:xfrm>
            <a:off x="6446520" y="1929384"/>
            <a:ext cx="5120640"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Förderung für KI-Abwehr bei Wasser, Strom, Gemeinden, Banken</a:t>
            </a:r>
            <a:endParaRPr lang="de-AT" sz="1300" dirty="0"/>
          </a:p>
        </p:txBody>
      </p:sp>
      <p:sp>
        <p:nvSpPr>
          <p:cNvPr id="13" name="Text 10"/>
          <p:cNvSpPr/>
          <p:nvPr/>
        </p:nvSpPr>
        <p:spPr>
          <a:xfrm>
            <a:off x="5257800" y="2468880"/>
            <a:ext cx="1097280" cy="310896"/>
          </a:xfrm>
          <a:prstGeom prst="rect">
            <a:avLst/>
          </a:prstGeom>
          <a:noFill/>
          <a:ln/>
        </p:spPr>
        <p:txBody>
          <a:bodyPr wrap="square" lIns="0" tIns="0" rIns="0" bIns="0" rtlCol="0" anchor="t"/>
          <a:lstStyle/>
          <a:p>
            <a:pPr indent="0" marL="0">
              <a:buNone/>
            </a:pPr>
            <a:r>
              <a:rPr lang="de-AT" altLang="en-US" sz="1400" b="1" dirty="0">
                <a:solidFill>
                  <a:srgbClr val="F5D06A"/>
                </a:solidFill>
                <a:latin typeface="Menlo" pitchFamily="34" charset="0"/>
                <a:ea typeface="Menlo" pitchFamily="34" charset="-122"/>
                <a:cs typeface="Menlo" pitchFamily="34" charset="-120"/>
              </a:rPr>
              <a:t>30. Sep.</a:t>
            </a:r>
            <a:endParaRPr lang="de-AT" sz="1400" dirty="0"/>
          </a:p>
        </p:txBody>
      </p:sp>
      <p:sp>
        <p:nvSpPr>
          <p:cNvPr id="14" name="Text 11">
            <a:hlinkClick r:id="rId6" tooltip=""/>
          </p:cNvPr>
          <p:cNvSpPr/>
          <p:nvPr/>
        </p:nvSpPr>
        <p:spPr>
          <a:xfrm>
            <a:off x="6446520" y="2450592"/>
            <a:ext cx="5120640"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Google: KI-Lücken sind gefährlicher</a:t>
            </a:r>
            <a:endParaRPr lang="de-AT" sz="1800" dirty="0"/>
          </a:p>
        </p:txBody>
      </p:sp>
      <p:sp>
        <p:nvSpPr>
          <p:cNvPr id="15" name="Text 12"/>
          <p:cNvSpPr/>
          <p:nvPr/>
        </p:nvSpPr>
        <p:spPr>
          <a:xfrm>
            <a:off x="6446520" y="2798064"/>
            <a:ext cx="5120640"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die Hälfte erlaubt Codeausführung aus der Ferne, sonst ein Viertel</a:t>
            </a:r>
            <a:endParaRPr lang="de-AT" sz="1300" dirty="0"/>
          </a:p>
        </p:txBody>
      </p:sp>
      <p:sp>
        <p:nvSpPr>
          <p:cNvPr id="16" name="Text 13"/>
          <p:cNvSpPr/>
          <p:nvPr/>
        </p:nvSpPr>
        <p:spPr>
          <a:xfrm>
            <a:off x="5257800" y="3337560"/>
            <a:ext cx="1097280" cy="310896"/>
          </a:xfrm>
          <a:prstGeom prst="rect">
            <a:avLst/>
          </a:prstGeom>
          <a:noFill/>
          <a:ln/>
        </p:spPr>
        <p:txBody>
          <a:bodyPr wrap="square" lIns="0" tIns="0" rIns="0" bIns="0" rtlCol="0" anchor="t"/>
          <a:lstStyle/>
          <a:p>
            <a:pPr indent="0" marL="0">
              <a:buNone/>
            </a:pPr>
            <a:r>
              <a:rPr lang="de-AT" altLang="en-US" sz="1400" b="1" dirty="0">
                <a:solidFill>
                  <a:srgbClr val="F5D06A"/>
                </a:solidFill>
                <a:latin typeface="Menlo" pitchFamily="34" charset="0"/>
                <a:ea typeface="Menlo" pitchFamily="34" charset="-122"/>
                <a:cs typeface="Menlo" pitchFamily="34" charset="-120"/>
              </a:rPr>
              <a:t>8. Okt.</a:t>
            </a:r>
            <a:endParaRPr lang="de-AT" sz="1400" dirty="0"/>
          </a:p>
        </p:txBody>
      </p:sp>
      <p:sp>
        <p:nvSpPr>
          <p:cNvPr id="17" name="Text 14">
            <a:hlinkClick r:id="rId7" tooltip=""/>
          </p:cNvPr>
          <p:cNvSpPr/>
          <p:nvPr/>
        </p:nvSpPr>
        <p:spPr>
          <a:xfrm>
            <a:off x="6446520" y="3319272"/>
            <a:ext cx="5120640"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7" invalidUrl="" action="" tgtFrame="" tooltip="" history="1" highlightClick="0" endSnd="0">
                  <a:extLst>
                    <a:ext uri="{A12FA001-AC4F-418D-AE19-62706E023703}">
                      <ahyp:hlinkClr xmlns:ahyp="http://schemas.microsoft.com/office/drawing/2018/hyperlinkcolor" val="tx"/>
                    </a:ext>
                  </a:extLst>
                </a:hlinkClick>
              </a:rPr>
              <a:t>Anthropic prüft Open Source kostenlos</a:t>
            </a:r>
            <a:endParaRPr lang="de-AT" sz="1800" dirty="0"/>
          </a:p>
        </p:txBody>
      </p:sp>
      <p:sp>
        <p:nvSpPr>
          <p:cNvPr id="18" name="Text 15"/>
          <p:cNvSpPr/>
          <p:nvPr/>
        </p:nvSpPr>
        <p:spPr>
          <a:xfrm>
            <a:off x="6446520" y="3666744"/>
            <a:ext cx="5120640"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über 29.000 mögliche Lücken, fast 5.000 Berichte an die Teams</a:t>
            </a:r>
            <a:endParaRPr lang="de-AT" sz="1300" dirty="0"/>
          </a:p>
        </p:txBody>
      </p:sp>
      <p:sp>
        <p:nvSpPr>
          <p:cNvPr id="19" name="Text 16"/>
          <p:cNvSpPr/>
          <p:nvPr/>
        </p:nvSpPr>
        <p:spPr>
          <a:xfrm>
            <a:off x="5257800" y="4206240"/>
            <a:ext cx="1097280" cy="310896"/>
          </a:xfrm>
          <a:prstGeom prst="rect">
            <a:avLst/>
          </a:prstGeom>
          <a:noFill/>
          <a:ln/>
        </p:spPr>
        <p:txBody>
          <a:bodyPr wrap="square" lIns="0" tIns="0" rIns="0" bIns="0" rtlCol="0" anchor="t"/>
          <a:lstStyle/>
          <a:p>
            <a:pPr indent="0" marL="0">
              <a:buNone/>
            </a:pPr>
            <a:r>
              <a:rPr lang="de-AT" altLang="en-US" sz="1400" b="1" dirty="0">
                <a:solidFill>
                  <a:srgbClr val="F5D06A"/>
                </a:solidFill>
                <a:latin typeface="Menlo" pitchFamily="34" charset="0"/>
                <a:ea typeface="Menlo" pitchFamily="34" charset="-122"/>
                <a:cs typeface="Menlo" pitchFamily="34" charset="-120"/>
              </a:rPr>
              <a:t>20. Okt.</a:t>
            </a:r>
            <a:endParaRPr lang="de-AT" sz="1400" dirty="0"/>
          </a:p>
        </p:txBody>
      </p:sp>
      <p:sp>
        <p:nvSpPr>
          <p:cNvPr id="20" name="Text 17">
            <a:hlinkClick r:id="rId8" tooltip=""/>
          </p:cNvPr>
          <p:cNvSpPr/>
          <p:nvPr/>
        </p:nvSpPr>
        <p:spPr>
          <a:xfrm>
            <a:off x="6446520" y="4187952"/>
            <a:ext cx="5120640"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8" invalidUrl="" action="" tgtFrame="" tooltip="" history="1" highlightClick="0" endSnd="0">
                  <a:extLst>
                    <a:ext uri="{A12FA001-AC4F-418D-AE19-62706E023703}">
                      <ahyp:hlinkClr xmlns:ahyp="http://schemas.microsoft.com/office/drawing/2018/hyperlinkcolor" val="tx"/>
                    </a:ext>
                  </a:extLst>
                </a:hlinkClick>
              </a:rPr>
              <a:t>Claude verkleinert Angriffsflächen</a:t>
            </a:r>
            <a:endParaRPr lang="de-AT" sz="1800" dirty="0"/>
          </a:p>
        </p:txBody>
      </p:sp>
      <p:sp>
        <p:nvSpPr>
          <p:cNvPr id="21" name="Text 18"/>
          <p:cNvSpPr/>
          <p:nvPr/>
        </p:nvSpPr>
        <p:spPr>
          <a:xfrm>
            <a:off x="6446520" y="4535424"/>
            <a:ext cx="5120640"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493 Probleme in über 5 Mio. Codezeilen, Fix in OpenSSH 10.6</a:t>
            </a:r>
            <a:endParaRPr lang="de-AT" sz="1300" dirty="0"/>
          </a:p>
        </p:txBody>
      </p:sp>
      <p:sp>
        <p:nvSpPr>
          <p:cNvPr id="22" name="Text 19"/>
          <p:cNvSpPr/>
          <p:nvPr/>
        </p:nvSpPr>
        <p:spPr>
          <a:xfrm>
            <a:off x="5257800" y="5074920"/>
            <a:ext cx="1097280" cy="310896"/>
          </a:xfrm>
          <a:prstGeom prst="rect">
            <a:avLst/>
          </a:prstGeom>
          <a:noFill/>
          <a:ln/>
        </p:spPr>
        <p:txBody>
          <a:bodyPr wrap="square" lIns="0" tIns="0" rIns="0" bIns="0" rtlCol="0" anchor="t"/>
          <a:lstStyle/>
          <a:p>
            <a:pPr indent="0" marL="0">
              <a:buNone/>
            </a:pPr>
            <a:r>
              <a:rPr lang="de-AT" altLang="en-US" sz="1400" b="1" dirty="0">
                <a:solidFill>
                  <a:srgbClr val="F5D06A"/>
                </a:solidFill>
                <a:latin typeface="Menlo" pitchFamily="34" charset="0"/>
                <a:ea typeface="Menlo" pitchFamily="34" charset="-122"/>
                <a:cs typeface="Menlo" pitchFamily="34" charset="-120"/>
              </a:rPr>
              <a:t>27. Okt.</a:t>
            </a:r>
            <a:endParaRPr lang="de-AT" sz="1400" dirty="0"/>
          </a:p>
        </p:txBody>
      </p:sp>
      <p:sp>
        <p:nvSpPr>
          <p:cNvPr id="23" name="Text 20">
            <a:hlinkClick r:id="rId9" tooltip=""/>
          </p:cNvPr>
          <p:cNvSpPr/>
          <p:nvPr/>
        </p:nvSpPr>
        <p:spPr>
          <a:xfrm>
            <a:off x="6446520" y="5056632"/>
            <a:ext cx="5120640"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9" invalidUrl="" action="" tgtFrame="" tooltip="" history="1" highlightClick="0" endSnd="0">
                  <a:extLst>
                    <a:ext uri="{A12FA001-AC4F-418D-AE19-62706E023703}">
                      <ahyp:hlinkClr xmlns:ahyp="http://schemas.microsoft.com/office/drawing/2018/hyperlinkcolor" val="tx"/>
                    </a:ext>
                  </a:extLst>
                </a:hlinkClick>
              </a:rPr>
              <a:t>Claude knackt Chrome, Safari, Windows, Linux</a:t>
            </a:r>
            <a:endParaRPr lang="de-AT" sz="1800" dirty="0"/>
          </a:p>
        </p:txBody>
      </p:sp>
      <p:sp>
        <p:nvSpPr>
          <p:cNvPr id="24" name="Text 21"/>
          <p:cNvSpPr/>
          <p:nvPr/>
        </p:nvSpPr>
        <p:spPr>
          <a:xfrm>
            <a:off x="6446520" y="5404104"/>
            <a:ext cx="5120640"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vorher gemeldet und geschlossen, allein Chrome bekam 62 Fixes</a:t>
            </a:r>
            <a:endParaRPr lang="de-AT" sz="1300" dirty="0"/>
          </a:p>
        </p:txBody>
      </p:sp>
      <p:sp>
        <p:nvSpPr>
          <p:cNvPr id="25" name="Text 22"/>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cisa.gov (Five Eyes, 22.6.), openai.com (Daybreak, 3.9.), Google Threat Intelligence (30.9.), anthropic.com/research (8.10., 20.10., 27.10.).</a:t>
            </a:r>
            <a:endParaRPr lang="de-AT"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24</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WAS JETZT HILFT: ABWEHR MIT KI, DIE NIE SCHLÄFT</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000" b="1" dirty="0">
                <a:solidFill>
                  <a:srgbClr val="F5D06A"/>
                </a:solidFill>
                <a:latin typeface="Helvetica Neue" pitchFamily="34" charset="0"/>
                <a:ea typeface="Helvetica Neue" pitchFamily="34" charset="-122"/>
                <a:cs typeface="Helvetica Neue" pitchFamily="34" charset="-120"/>
              </a:rPr>
              <a:t>Cybersecurity: KI prüft und verbessert automatisch</a:t>
            </a:r>
            <a:endParaRPr lang="de-AT" sz="3000" dirty="0"/>
          </a:p>
        </p:txBody>
      </p:sp>
      <p:sp>
        <p:nvSpPr>
          <p:cNvPr id="6" name="Shape 4"/>
          <p:cNvSpPr/>
          <p:nvPr/>
        </p:nvSpPr>
        <p:spPr>
          <a:xfrm>
            <a:off x="685800" y="1618488"/>
            <a:ext cx="457200" cy="457200"/>
          </a:xfrm>
          <a:prstGeom prst="ellipse">
            <a:avLst/>
          </a:prstGeom>
          <a:solidFill>
            <a:srgbClr val="5EC4B6"/>
          </a:solidFill>
          <a:ln/>
        </p:spPr>
      </p:sp>
      <p:sp>
        <p:nvSpPr>
          <p:cNvPr id="7" name="Text 5"/>
          <p:cNvSpPr/>
          <p:nvPr/>
        </p:nvSpPr>
        <p:spPr>
          <a:xfrm>
            <a:off x="685800" y="1618488"/>
            <a:ext cx="457200" cy="457200"/>
          </a:xfrm>
          <a:prstGeom prst="rect">
            <a:avLst/>
          </a:prstGeom>
          <a:noFill/>
          <a:ln/>
        </p:spPr>
        <p:txBody>
          <a:bodyPr wrap="square" lIns="0" tIns="0" rIns="0" bIns="0" rtlCol="0" anchor="ctr"/>
          <a:lstStyle/>
          <a:p>
            <a:pPr algn="ctr" indent="0" marL="0">
              <a:buNone/>
            </a:pPr>
            <a:r>
              <a:rPr lang="de-AT" altLang="en-US" sz="1900" b="1" dirty="0">
                <a:solidFill>
                  <a:srgbClr val="000000"/>
                </a:solidFill>
                <a:latin typeface="Helvetica Neue" pitchFamily="34" charset="0"/>
                <a:ea typeface="Helvetica Neue" pitchFamily="34" charset="-122"/>
                <a:cs typeface="Helvetica Neue" pitchFamily="34" charset="-120"/>
              </a:rPr>
              <a:t>1</a:t>
            </a:r>
            <a:endParaRPr lang="de-AT" sz="1900" dirty="0"/>
          </a:p>
        </p:txBody>
      </p:sp>
      <p:sp>
        <p:nvSpPr>
          <p:cNvPr id="8" name="Text 6">
            <a:hlinkClick r:id="rId2" tooltip=""/>
          </p:cNvPr>
          <p:cNvSpPr/>
          <p:nvPr/>
        </p:nvSpPr>
        <p:spPr>
          <a:xfrm>
            <a:off x="1371600" y="1581912"/>
            <a:ext cx="6949440" cy="347472"/>
          </a:xfrm>
          <a:prstGeom prst="rect">
            <a:avLst/>
          </a:prstGeom>
          <a:noFill/>
          <a:ln/>
        </p:spPr>
        <p:txBody>
          <a:bodyPr wrap="square" lIns="0" tIns="0" rIns="0" bIns="0" rtlCol="0" anchor="t"/>
          <a:lstStyle/>
          <a:p>
            <a:pPr indent="0" marL="0">
              <a:buNone/>
            </a:pPr>
            <a:r>
              <a:rPr lang="de-AT" altLang="en-US" sz="19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KI scannt den eigenen Code laufend</a:t>
            </a:r>
            <a:endParaRPr lang="de-AT" sz="1900" dirty="0"/>
          </a:p>
        </p:txBody>
      </p:sp>
      <p:sp>
        <p:nvSpPr>
          <p:cNvPr id="9" name="Text 7"/>
          <p:cNvSpPr/>
          <p:nvPr/>
        </p:nvSpPr>
        <p:spPr>
          <a:xfrm>
            <a:off x="1371600" y="1911096"/>
            <a:ext cx="6949440" cy="292608"/>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Anthropic: über 29.000 mögliche Lücken in Open Source gefunden</a:t>
            </a:r>
            <a:endParaRPr lang="de-AT" sz="1300" dirty="0"/>
          </a:p>
        </p:txBody>
      </p:sp>
      <p:sp>
        <p:nvSpPr>
          <p:cNvPr id="10" name="Shape 8"/>
          <p:cNvSpPr/>
          <p:nvPr/>
        </p:nvSpPr>
        <p:spPr>
          <a:xfrm>
            <a:off x="685800" y="2350008"/>
            <a:ext cx="457200" cy="457200"/>
          </a:xfrm>
          <a:prstGeom prst="ellipse">
            <a:avLst/>
          </a:prstGeom>
          <a:solidFill>
            <a:srgbClr val="5EC4B6"/>
          </a:solidFill>
          <a:ln/>
        </p:spPr>
      </p:sp>
      <p:sp>
        <p:nvSpPr>
          <p:cNvPr id="11" name="Text 9"/>
          <p:cNvSpPr/>
          <p:nvPr/>
        </p:nvSpPr>
        <p:spPr>
          <a:xfrm>
            <a:off x="685800" y="2350008"/>
            <a:ext cx="457200" cy="457200"/>
          </a:xfrm>
          <a:prstGeom prst="rect">
            <a:avLst/>
          </a:prstGeom>
          <a:noFill/>
          <a:ln/>
        </p:spPr>
        <p:txBody>
          <a:bodyPr wrap="square" lIns="0" tIns="0" rIns="0" bIns="0" rtlCol="0" anchor="ctr"/>
          <a:lstStyle/>
          <a:p>
            <a:pPr algn="ctr" indent="0" marL="0">
              <a:buNone/>
            </a:pPr>
            <a:r>
              <a:rPr lang="de-AT" altLang="en-US" sz="1900" b="1" dirty="0">
                <a:solidFill>
                  <a:srgbClr val="000000"/>
                </a:solidFill>
                <a:latin typeface="Helvetica Neue" pitchFamily="34" charset="0"/>
                <a:ea typeface="Helvetica Neue" pitchFamily="34" charset="-122"/>
                <a:cs typeface="Helvetica Neue" pitchFamily="34" charset="-120"/>
              </a:rPr>
              <a:t>2</a:t>
            </a:r>
            <a:endParaRPr lang="de-AT" sz="1900" dirty="0"/>
          </a:p>
        </p:txBody>
      </p:sp>
      <p:sp>
        <p:nvSpPr>
          <p:cNvPr id="12" name="Text 10">
            <a:hlinkClick r:id="rId3" tooltip=""/>
          </p:cNvPr>
          <p:cNvSpPr/>
          <p:nvPr/>
        </p:nvSpPr>
        <p:spPr>
          <a:xfrm>
            <a:off x="1371600" y="2313432"/>
            <a:ext cx="6949440" cy="347472"/>
          </a:xfrm>
          <a:prstGeom prst="rect">
            <a:avLst/>
          </a:prstGeom>
          <a:noFill/>
          <a:ln/>
        </p:spPr>
        <p:txBody>
          <a:bodyPr wrap="square" lIns="0" tIns="0" rIns="0" bIns="0" rtlCol="0" anchor="t"/>
          <a:lstStyle/>
          <a:p>
            <a:pPr indent="0" marL="0">
              <a:buNone/>
            </a:pPr>
            <a:r>
              <a:rPr lang="de-AT" altLang="en-US" sz="19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Angriffsfläche automatisch verkleinern</a:t>
            </a:r>
            <a:endParaRPr lang="de-AT" sz="1900" dirty="0"/>
          </a:p>
        </p:txBody>
      </p:sp>
      <p:sp>
        <p:nvSpPr>
          <p:cNvPr id="13" name="Text 11"/>
          <p:cNvSpPr/>
          <p:nvPr/>
        </p:nvSpPr>
        <p:spPr>
          <a:xfrm>
            <a:off x="1371600" y="2642616"/>
            <a:ext cx="6949440" cy="292608"/>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Claude fand 493 Probleme in 5 Mio. Codezeilen, Fix in OpenSSH 10.6</a:t>
            </a:r>
            <a:endParaRPr lang="de-AT" sz="1300" dirty="0"/>
          </a:p>
        </p:txBody>
      </p:sp>
      <p:sp>
        <p:nvSpPr>
          <p:cNvPr id="14" name="Shape 12"/>
          <p:cNvSpPr/>
          <p:nvPr/>
        </p:nvSpPr>
        <p:spPr>
          <a:xfrm>
            <a:off x="685800" y="3081528"/>
            <a:ext cx="457200" cy="457200"/>
          </a:xfrm>
          <a:prstGeom prst="ellipse">
            <a:avLst/>
          </a:prstGeom>
          <a:solidFill>
            <a:srgbClr val="5EC4B6"/>
          </a:solidFill>
          <a:ln/>
        </p:spPr>
      </p:sp>
      <p:sp>
        <p:nvSpPr>
          <p:cNvPr id="15" name="Text 13"/>
          <p:cNvSpPr/>
          <p:nvPr/>
        </p:nvSpPr>
        <p:spPr>
          <a:xfrm>
            <a:off x="685800" y="3081528"/>
            <a:ext cx="457200" cy="457200"/>
          </a:xfrm>
          <a:prstGeom prst="rect">
            <a:avLst/>
          </a:prstGeom>
          <a:noFill/>
          <a:ln/>
        </p:spPr>
        <p:txBody>
          <a:bodyPr wrap="square" lIns="0" tIns="0" rIns="0" bIns="0" rtlCol="0" anchor="ctr"/>
          <a:lstStyle/>
          <a:p>
            <a:pPr algn="ctr" indent="0" marL="0">
              <a:buNone/>
            </a:pPr>
            <a:r>
              <a:rPr lang="de-AT" altLang="en-US" sz="1900" b="1" dirty="0">
                <a:solidFill>
                  <a:srgbClr val="000000"/>
                </a:solidFill>
                <a:latin typeface="Helvetica Neue" pitchFamily="34" charset="0"/>
                <a:ea typeface="Helvetica Neue" pitchFamily="34" charset="-122"/>
                <a:cs typeface="Helvetica Neue" pitchFamily="34" charset="-120"/>
              </a:rPr>
              <a:t>3</a:t>
            </a:r>
            <a:endParaRPr lang="de-AT" sz="1900" dirty="0"/>
          </a:p>
        </p:txBody>
      </p:sp>
      <p:sp>
        <p:nvSpPr>
          <p:cNvPr id="16" name="Text 14">
            <a:hlinkClick r:id="rId4" tooltip=""/>
          </p:cNvPr>
          <p:cNvSpPr/>
          <p:nvPr/>
        </p:nvSpPr>
        <p:spPr>
          <a:xfrm>
            <a:off x="1371600" y="3044952"/>
            <a:ext cx="6949440" cy="347472"/>
          </a:xfrm>
          <a:prstGeom prst="rect">
            <a:avLst/>
          </a:prstGeom>
          <a:noFill/>
          <a:ln/>
        </p:spPr>
        <p:txBody>
          <a:bodyPr wrap="square" lIns="0" tIns="0" rIns="0" bIns="0" rtlCol="0" anchor="t"/>
          <a:lstStyle/>
          <a:p>
            <a:pPr indent="0" marL="0">
              <a:buNone/>
            </a:pPr>
            <a:r>
              <a:rPr lang="de-AT" altLang="en-US" sz="19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Patches sofort und automatisch einspielen</a:t>
            </a:r>
            <a:endParaRPr lang="de-AT" sz="1900" dirty="0"/>
          </a:p>
        </p:txBody>
      </p:sp>
      <p:sp>
        <p:nvSpPr>
          <p:cNvPr id="17" name="Text 15"/>
          <p:cNvSpPr/>
          <p:nvPr/>
        </p:nvSpPr>
        <p:spPr>
          <a:xfrm>
            <a:off x="1371600" y="3374136"/>
            <a:ext cx="6949440" cy="292608"/>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NCSC warnt vor einer Patch-Welle durch Frontier-KI</a:t>
            </a:r>
            <a:endParaRPr lang="de-AT" sz="1300" dirty="0"/>
          </a:p>
        </p:txBody>
      </p:sp>
      <p:sp>
        <p:nvSpPr>
          <p:cNvPr id="18" name="Shape 16"/>
          <p:cNvSpPr/>
          <p:nvPr/>
        </p:nvSpPr>
        <p:spPr>
          <a:xfrm>
            <a:off x="685800" y="3813048"/>
            <a:ext cx="457200" cy="457200"/>
          </a:xfrm>
          <a:prstGeom prst="ellipse">
            <a:avLst/>
          </a:prstGeom>
          <a:solidFill>
            <a:srgbClr val="5EC4B6"/>
          </a:solidFill>
          <a:ln/>
        </p:spPr>
      </p:sp>
      <p:sp>
        <p:nvSpPr>
          <p:cNvPr id="19" name="Text 17"/>
          <p:cNvSpPr/>
          <p:nvPr/>
        </p:nvSpPr>
        <p:spPr>
          <a:xfrm>
            <a:off x="685800" y="3813048"/>
            <a:ext cx="457200" cy="457200"/>
          </a:xfrm>
          <a:prstGeom prst="rect">
            <a:avLst/>
          </a:prstGeom>
          <a:noFill/>
          <a:ln/>
        </p:spPr>
        <p:txBody>
          <a:bodyPr wrap="square" lIns="0" tIns="0" rIns="0" bIns="0" rtlCol="0" anchor="ctr"/>
          <a:lstStyle/>
          <a:p>
            <a:pPr algn="ctr" indent="0" marL="0">
              <a:buNone/>
            </a:pPr>
            <a:r>
              <a:rPr lang="de-AT" altLang="en-US" sz="1900" b="1" dirty="0">
                <a:solidFill>
                  <a:srgbClr val="000000"/>
                </a:solidFill>
                <a:latin typeface="Helvetica Neue" pitchFamily="34" charset="0"/>
                <a:ea typeface="Helvetica Neue" pitchFamily="34" charset="-122"/>
                <a:cs typeface="Helvetica Neue" pitchFamily="34" charset="-120"/>
              </a:rPr>
              <a:t>4</a:t>
            </a:r>
            <a:endParaRPr lang="de-AT" sz="1900" dirty="0"/>
          </a:p>
        </p:txBody>
      </p:sp>
      <p:sp>
        <p:nvSpPr>
          <p:cNvPr id="20" name="Text 18">
            <a:hlinkClick r:id="rId5" tooltip=""/>
          </p:cNvPr>
          <p:cNvSpPr/>
          <p:nvPr/>
        </p:nvSpPr>
        <p:spPr>
          <a:xfrm>
            <a:off x="1371600" y="3776472"/>
            <a:ext cx="6949440" cy="347472"/>
          </a:xfrm>
          <a:prstGeom prst="rect">
            <a:avLst/>
          </a:prstGeom>
          <a:noFill/>
          <a:ln/>
        </p:spPr>
        <p:txBody>
          <a:bodyPr wrap="square" lIns="0" tIns="0" rIns="0" bIns="0" rtlCol="0" anchor="t"/>
          <a:lstStyle/>
          <a:p>
            <a:pPr indent="0" marL="0">
              <a:buNone/>
            </a:pPr>
            <a:r>
              <a:rPr lang="de-AT" altLang="en-US" sz="19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Die eigenen Systeme angreifen lassen</a:t>
            </a:r>
            <a:endParaRPr lang="de-AT" sz="1900" dirty="0"/>
          </a:p>
        </p:txBody>
      </p:sp>
      <p:sp>
        <p:nvSpPr>
          <p:cNvPr id="21" name="Text 19"/>
          <p:cNvSpPr/>
          <p:nvPr/>
        </p:nvSpPr>
        <p:spPr>
          <a:xfrm>
            <a:off x="1371600" y="4105656"/>
            <a:ext cx="6949440" cy="292608"/>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KI fand Angriffswege in Chrome, Safari, Windows, Linux; alles geschlossen</a:t>
            </a:r>
            <a:endParaRPr lang="de-AT" sz="1300" dirty="0"/>
          </a:p>
        </p:txBody>
      </p:sp>
      <p:sp>
        <p:nvSpPr>
          <p:cNvPr id="22" name="Shape 20"/>
          <p:cNvSpPr/>
          <p:nvPr/>
        </p:nvSpPr>
        <p:spPr>
          <a:xfrm>
            <a:off x="685800" y="4544568"/>
            <a:ext cx="457200" cy="457200"/>
          </a:xfrm>
          <a:prstGeom prst="ellipse">
            <a:avLst/>
          </a:prstGeom>
          <a:solidFill>
            <a:srgbClr val="5EC4B6"/>
          </a:solidFill>
          <a:ln/>
        </p:spPr>
      </p:sp>
      <p:sp>
        <p:nvSpPr>
          <p:cNvPr id="23" name="Text 21"/>
          <p:cNvSpPr/>
          <p:nvPr/>
        </p:nvSpPr>
        <p:spPr>
          <a:xfrm>
            <a:off x="685800" y="4544568"/>
            <a:ext cx="457200" cy="457200"/>
          </a:xfrm>
          <a:prstGeom prst="rect">
            <a:avLst/>
          </a:prstGeom>
          <a:noFill/>
          <a:ln/>
        </p:spPr>
        <p:txBody>
          <a:bodyPr wrap="square" lIns="0" tIns="0" rIns="0" bIns="0" rtlCol="0" anchor="ctr"/>
          <a:lstStyle/>
          <a:p>
            <a:pPr algn="ctr" indent="0" marL="0">
              <a:buNone/>
            </a:pPr>
            <a:r>
              <a:rPr lang="de-AT" altLang="en-US" sz="1900" b="1" dirty="0">
                <a:solidFill>
                  <a:srgbClr val="000000"/>
                </a:solidFill>
                <a:latin typeface="Helvetica Neue" pitchFamily="34" charset="0"/>
                <a:ea typeface="Helvetica Neue" pitchFamily="34" charset="-122"/>
                <a:cs typeface="Helvetica Neue" pitchFamily="34" charset="-120"/>
              </a:rPr>
              <a:t>5</a:t>
            </a:r>
            <a:endParaRPr lang="de-AT" sz="1900" dirty="0"/>
          </a:p>
        </p:txBody>
      </p:sp>
      <p:sp>
        <p:nvSpPr>
          <p:cNvPr id="24" name="Text 22">
            <a:hlinkClick r:id="rId6" tooltip=""/>
          </p:cNvPr>
          <p:cNvSpPr/>
          <p:nvPr/>
        </p:nvSpPr>
        <p:spPr>
          <a:xfrm>
            <a:off x="1371600" y="4507992"/>
            <a:ext cx="6949440" cy="347472"/>
          </a:xfrm>
          <a:prstGeom prst="rect">
            <a:avLst/>
          </a:prstGeom>
          <a:noFill/>
          <a:ln/>
        </p:spPr>
        <p:txBody>
          <a:bodyPr wrap="square" lIns="0" tIns="0" rIns="0" bIns="0" rtlCol="0" anchor="t"/>
          <a:lstStyle/>
          <a:p>
            <a:pPr indent="0" marL="0">
              <a:buNone/>
            </a:pPr>
            <a:r>
              <a:rPr lang="de-AT" altLang="en-US" sz="1900" b="1"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Auffälliges automatisch erkennen</a:t>
            </a:r>
            <a:endParaRPr lang="de-AT" sz="1900" dirty="0"/>
          </a:p>
        </p:txBody>
      </p:sp>
      <p:sp>
        <p:nvSpPr>
          <p:cNvPr id="25" name="Text 23"/>
          <p:cNvSpPr/>
          <p:nvPr/>
        </p:nvSpPr>
        <p:spPr>
          <a:xfrm>
            <a:off x="1371600" y="4837176"/>
            <a:ext cx="6949440" cy="292608"/>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Five Eyes: KI erkennt Lücken früher und reagiert schneller</a:t>
            </a:r>
            <a:endParaRPr lang="de-AT" sz="1300" dirty="0"/>
          </a:p>
        </p:txBody>
      </p:sp>
      <p:sp>
        <p:nvSpPr>
          <p:cNvPr id="26" name="Shape 24"/>
          <p:cNvSpPr/>
          <p:nvPr/>
        </p:nvSpPr>
        <p:spPr>
          <a:xfrm>
            <a:off x="685800" y="5276088"/>
            <a:ext cx="457200" cy="457200"/>
          </a:xfrm>
          <a:prstGeom prst="ellipse">
            <a:avLst/>
          </a:prstGeom>
          <a:solidFill>
            <a:srgbClr val="5EC4B6"/>
          </a:solidFill>
          <a:ln/>
        </p:spPr>
      </p:sp>
      <p:sp>
        <p:nvSpPr>
          <p:cNvPr id="27" name="Text 25"/>
          <p:cNvSpPr/>
          <p:nvPr/>
        </p:nvSpPr>
        <p:spPr>
          <a:xfrm>
            <a:off x="685800" y="5276088"/>
            <a:ext cx="457200" cy="457200"/>
          </a:xfrm>
          <a:prstGeom prst="rect">
            <a:avLst/>
          </a:prstGeom>
          <a:noFill/>
          <a:ln/>
        </p:spPr>
        <p:txBody>
          <a:bodyPr wrap="square" lIns="0" tIns="0" rIns="0" bIns="0" rtlCol="0" anchor="ctr"/>
          <a:lstStyle/>
          <a:p>
            <a:pPr algn="ctr" indent="0" marL="0">
              <a:buNone/>
            </a:pPr>
            <a:r>
              <a:rPr lang="de-AT" altLang="en-US" sz="1900" b="1" dirty="0">
                <a:solidFill>
                  <a:srgbClr val="000000"/>
                </a:solidFill>
                <a:latin typeface="Helvetica Neue" pitchFamily="34" charset="0"/>
                <a:ea typeface="Helvetica Neue" pitchFamily="34" charset="-122"/>
                <a:cs typeface="Helvetica Neue" pitchFamily="34" charset="-120"/>
              </a:rPr>
              <a:t>6</a:t>
            </a:r>
            <a:endParaRPr lang="de-AT" sz="1900" dirty="0"/>
          </a:p>
        </p:txBody>
      </p:sp>
      <p:sp>
        <p:nvSpPr>
          <p:cNvPr id="28" name="Text 26">
            <a:hlinkClick r:id="rId7" tooltip=""/>
          </p:cNvPr>
          <p:cNvSpPr/>
          <p:nvPr/>
        </p:nvSpPr>
        <p:spPr>
          <a:xfrm>
            <a:off x="1371600" y="5239512"/>
            <a:ext cx="6949440" cy="347472"/>
          </a:xfrm>
          <a:prstGeom prst="rect">
            <a:avLst/>
          </a:prstGeom>
          <a:noFill/>
          <a:ln/>
        </p:spPr>
        <p:txBody>
          <a:bodyPr wrap="square" lIns="0" tIns="0" rIns="0" bIns="0" rtlCol="0" anchor="t"/>
          <a:lstStyle/>
          <a:p>
            <a:pPr indent="0" marL="0">
              <a:buNone/>
            </a:pPr>
            <a:r>
              <a:rPr lang="de-AT" altLang="en-US" sz="1900" b="1" u="sng" dirty="0">
                <a:solidFill>
                  <a:srgbClr val="FFFFFF"/>
                </a:solidFill>
                <a:latin typeface="Helvetica Neue" pitchFamily="34" charset="0"/>
                <a:ea typeface="Helvetica Neue" pitchFamily="34" charset="-122"/>
                <a:cs typeface="Helvetica Neue" pitchFamily="34" charset="-120"/>
                <a:hlinkClick r:id="rId7" invalidUrl="" action="" tgtFrame="" tooltip="" history="1" highlightClick="0" endSnd="0">
                  <a:extLst>
                    <a:ext uri="{A12FA001-AC4F-418D-AE19-62706E023703}">
                      <ahyp:hlinkClr xmlns:ahyp="http://schemas.microsoft.com/office/drawing/2018/hyperlinkcolor" val="tx"/>
                    </a:ext>
                  </a:extLst>
                </a:hlinkClick>
              </a:rPr>
              <a:t>Schlüssel und Zugänge überwachen</a:t>
            </a:r>
            <a:endParaRPr lang="de-AT" sz="1900" dirty="0"/>
          </a:p>
        </p:txBody>
      </p:sp>
      <p:sp>
        <p:nvSpPr>
          <p:cNvPr id="29" name="Text 27"/>
          <p:cNvSpPr/>
          <p:nvPr/>
        </p:nvSpPr>
        <p:spPr>
          <a:xfrm>
            <a:off x="1371600" y="5568696"/>
            <a:ext cx="6949440" cy="292608"/>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Black October: gestohlene KI-Schlüssel sofort sperren und erneuern</a:t>
            </a:r>
            <a:endParaRPr lang="de-AT" sz="1300" dirty="0"/>
          </a:p>
        </p:txBody>
      </p:sp>
      <p:pic>
        <p:nvPicPr>
          <p:cNvPr id="30" name="Image 0" descr="/Users/momofeichtinger/Documents/RootOrdner/Business/KI Deep Dives/output/2026-11-02-deepdive/deck/assets-canva/cut-shield.png">    </p:cNvPr>
          <p:cNvPicPr>
            <a:picLocks noChangeAspect="1"/>
          </p:cNvPicPr>
          <p:nvPr/>
        </p:nvPicPr>
        <p:blipFill>
          <a:blip r:embed="rId8"/>
          <a:stretch>
            <a:fillRect/>
          </a:stretch>
        </p:blipFill>
        <p:spPr>
          <a:xfrm>
            <a:off x="8321040" y="1828800"/>
            <a:ext cx="3291840" cy="3291840"/>
          </a:xfrm>
          <a:prstGeom prst="rect">
            <a:avLst/>
          </a:prstGeom>
        </p:spPr>
      </p:pic>
      <p:sp>
        <p:nvSpPr>
          <p:cNvPr id="31" name="Text 28"/>
          <p:cNvSpPr/>
          <p:nvPr/>
        </p:nvSpPr>
        <p:spPr>
          <a:xfrm>
            <a:off x="8001000" y="5532120"/>
            <a:ext cx="3749040" cy="548640"/>
          </a:xfrm>
          <a:prstGeom prst="rect">
            <a:avLst/>
          </a:prstGeom>
          <a:noFill/>
          <a:ln/>
        </p:spPr>
        <p:txBody>
          <a:bodyPr wrap="square" lIns="0" tIns="0" rIns="0" bIns="0" rtlCol="0" anchor="t"/>
          <a:lstStyle/>
          <a:p>
            <a:pPr indent="0" marL="0">
              <a:buNone/>
            </a:pPr>
            <a:r>
              <a:rPr lang="de-AT" altLang="en-US" sz="1500" b="1" dirty="0">
                <a:solidFill>
                  <a:srgbClr val="F5D06A"/>
                </a:solidFill>
                <a:latin typeface="Helvetica Neue" pitchFamily="34" charset="0"/>
                <a:ea typeface="Helvetica Neue" pitchFamily="34" charset="-122"/>
                <a:cs typeface="Helvetica Neue" pitchFamily="34" charset="-120"/>
              </a:rPr>
              <a:t>Mehr Sicherheit durch Automatik, nicht weniger Autonomie.</a:t>
            </a:r>
            <a:endParaRPr lang="de-AT" sz="1500" dirty="0"/>
          </a:p>
        </p:txBody>
      </p:sp>
      <p:sp>
        <p:nvSpPr>
          <p:cNvPr id="32" name="Text 29"/>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Anthropic (8.10., 20.10., 27.10.), NCSC (31.10.), Five Eyes (22.6.), Wiz (30.10.). Jede Zeile ist verlinkt.</a:t>
            </a:r>
            <a:endParaRPr lang="de-AT"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25</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SYNTHETISCHE MENSCHEN</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Die Hälfte hielt den Avatar für echt</a:t>
            </a:r>
            <a:endParaRPr lang="de-AT" sz="3800" dirty="0"/>
          </a:p>
        </p:txBody>
      </p:sp>
      <p:sp>
        <p:nvSpPr>
          <p:cNvPr id="5" name="Text 3"/>
          <p:cNvSpPr/>
          <p:nvPr/>
        </p:nvSpPr>
        <p:spPr>
          <a:xfrm>
            <a:off x="685800" y="1645920"/>
            <a:ext cx="4206240" cy="1005840"/>
          </a:xfrm>
          <a:prstGeom prst="rect">
            <a:avLst/>
          </a:prstGeom>
          <a:noFill/>
          <a:ln/>
        </p:spPr>
        <p:txBody>
          <a:bodyPr wrap="square" lIns="0" tIns="0" rIns="0" bIns="0" rtlCol="0" anchor="b"/>
          <a:lstStyle/>
          <a:p>
            <a:pPr indent="0" marL="0">
              <a:buNone/>
            </a:pPr>
            <a:r>
              <a:rPr lang="de-AT" altLang="en-US" sz="9600" b="1" dirty="0">
                <a:solidFill>
                  <a:srgbClr val="F5D06A"/>
                </a:solidFill>
                <a:latin typeface="Helvetica Neue" pitchFamily="34" charset="0"/>
                <a:ea typeface="Helvetica Neue" pitchFamily="34" charset="-122"/>
                <a:cs typeface="Helvetica Neue" pitchFamily="34" charset="-120"/>
              </a:rPr>
              <a:t>48 %</a:t>
            </a:r>
            <a:endParaRPr lang="de-AT" sz="9600" dirty="0"/>
          </a:p>
        </p:txBody>
      </p:sp>
      <p:sp>
        <p:nvSpPr>
          <p:cNvPr id="6" name="Text 4"/>
          <p:cNvSpPr/>
          <p:nvPr/>
        </p:nvSpPr>
        <p:spPr>
          <a:xfrm>
            <a:off x="685800" y="2724912"/>
            <a:ext cx="420624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hielten den KI-Videoavatar von Tavus in einem einminütigen Anruf für echt (26 von 54)</a:t>
            </a:r>
            <a:endParaRPr lang="de-AT" sz="1600" dirty="0"/>
          </a:p>
        </p:txBody>
      </p:sp>
      <p:sp>
        <p:nvSpPr>
          <p:cNvPr id="7" name="Text 5"/>
          <p:cNvSpPr/>
          <p:nvPr/>
        </p:nvSpPr>
        <p:spPr>
          <a:xfrm>
            <a:off x="685800" y="3931920"/>
            <a:ext cx="6583680" cy="1737360"/>
          </a:xfrm>
          <a:prstGeom prst="rect">
            <a:avLst/>
          </a:prstGeom>
          <a:noFill/>
          <a:ln/>
        </p:spPr>
        <p:txBody>
          <a:bodyPr wrap="square" lIns="0" tIns="0" rIns="0" bIns="0" rtlCol="0" anchor="t"/>
          <a:lstStyle/>
          <a:p>
            <a:pPr indent="0" marL="0">
              <a:lnSpc>
                <a:spcPct val="112000"/>
              </a:lnSpc>
              <a:buNone/>
            </a:pPr>
            <a:r>
              <a:rPr lang="de-AT" altLang="en-US" sz="1800" dirty="0">
                <a:solidFill>
                  <a:srgbClr val="FFFFFF"/>
                </a:solidFill>
                <a:latin typeface="Helvetica Neue" pitchFamily="34" charset="0"/>
                <a:ea typeface="Helvetica Neue" pitchFamily="34" charset="-122"/>
                <a:cs typeface="Helvetica Neue" pitchFamily="34" charset="-120"/>
              </a:rPr>
              <a:t>Das Vorgängersystem hat 2,4 Prozent getäuscht. Tavus hat die Studie selbst gemacht, mit kleiner Stichprobe. Google hat seinen SynthID-Prüfer für Bild, Video und Audio am 7. Oktober für alle geöffnet, und in der EU müssen Deepfakes seit 2. August gekennzeichnet sein.</a:t>
            </a:r>
            <a:endParaRPr lang="de-AT" sz="1800" dirty="0"/>
          </a:p>
        </p:txBody>
      </p:sp>
      <p:pic>
        <p:nvPicPr>
          <p:cNvPr id="8" name="Image 0" descr="/Users/momofeichtinger/Documents/RootOrdner/Business/KI Deep Dives/output/2026-11-02-deepdive/deck/assets-canva/cut-avatar.png">    </p:cNvPr>
          <p:cNvPicPr>
            <a:picLocks noChangeAspect="1"/>
          </p:cNvPicPr>
          <p:nvPr/>
        </p:nvPicPr>
        <p:blipFill>
          <a:blip r:embed="rId1"/>
          <a:stretch>
            <a:fillRect/>
          </a:stretch>
        </p:blipFill>
        <p:spPr>
          <a:xfrm>
            <a:off x="7680960" y="1554480"/>
            <a:ext cx="4023360" cy="4023360"/>
          </a:xfrm>
          <a:prstGeom prst="rect">
            <a:avLst/>
          </a:prstGeom>
        </p:spPr>
      </p:pic>
      <p:sp>
        <p:nvSpPr>
          <p:cNvPr id="9" name="Shape 6">
            <a:hlinkClick r:id="rId2" tooltip=""/>
          </p:cNvPr>
          <p:cNvSpPr/>
          <p:nvPr/>
        </p:nvSpPr>
        <p:spPr>
          <a:xfrm>
            <a:off x="685800" y="548640"/>
            <a:ext cx="6949440" cy="3291840"/>
          </a:xfrm>
          <a:prstGeom prst="rect">
            <a:avLst/>
          </a:prstGeom>
          <a:solidFill>
            <a:srgbClr val="000000">
              <a:alpha val="0"/>
            </a:srgbClr>
          </a:solidFill>
          <a:ln/>
        </p:spPr>
      </p:sp>
      <p:sp>
        <p:nvSpPr>
          <p:cNvPr id="10" name="Shape 7">
            <a:hlinkClick r:id="rId3" tooltip=""/>
          </p:cNvPr>
          <p:cNvSpPr/>
          <p:nvPr/>
        </p:nvSpPr>
        <p:spPr>
          <a:xfrm>
            <a:off x="7680960" y="1371600"/>
            <a:ext cx="4023360" cy="4389120"/>
          </a:xfrm>
          <a:prstGeom prst="rect">
            <a:avLst/>
          </a:prstGeom>
          <a:solidFill>
            <a:srgbClr val="000000">
              <a:alpha val="0"/>
            </a:srgbClr>
          </a:solidFill>
          <a:ln/>
        </p:spPr>
      </p:sp>
      <p:sp>
        <p:nvSpPr>
          <p:cNvPr id="11" name="Text 8"/>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Tavus (1.10.), Google (7.10.), EU AI Act Art. 50.</a:t>
            </a:r>
            <a:endParaRPr lang="de-AT"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26</a:t>
            </a:r>
            <a:endParaRPr lang="de-AT" sz="1100" dirty="0"/>
          </a:p>
        </p:txBody>
      </p:sp>
      <p:pic>
        <p:nvPicPr>
          <p:cNvPr id="3" name="Image 0" descr="/Users/momofeichtinger/Documents/RootOrdner/Business/KI Deep Dives/output/2026-11-02-deepdive/deck/assets-canva/act3-further.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05840"/>
            <a:ext cx="2743200" cy="1280160"/>
          </a:xfrm>
          <a:prstGeom prst="rect">
            <a:avLst/>
          </a:prstGeom>
          <a:noFill/>
          <a:ln/>
        </p:spPr>
        <p:txBody>
          <a:bodyPr wrap="square" lIns="0" tIns="0" rIns="0" bIns="0" rtlCol="0" anchor="b"/>
          <a:lstStyle/>
          <a:p>
            <a:pPr indent="0" marL="0">
              <a:buNone/>
            </a:pPr>
            <a:r>
              <a:rPr lang="de-AT" altLang="en-US" sz="9600" b="1" dirty="0">
                <a:solidFill>
                  <a:srgbClr val="F5D06A"/>
                </a:solidFill>
                <a:latin typeface="Helvetica Neue" pitchFamily="34" charset="0"/>
                <a:ea typeface="Helvetica Neue" pitchFamily="34" charset="-122"/>
                <a:cs typeface="Helvetica Neue" pitchFamily="34" charset="-120"/>
              </a:rPr>
              <a:t>02</a:t>
            </a:r>
            <a:endParaRPr lang="de-AT" sz="9600" dirty="0"/>
          </a:p>
        </p:txBody>
      </p:sp>
      <p:sp>
        <p:nvSpPr>
          <p:cNvPr id="5" name="Text 2"/>
          <p:cNvSpPr/>
          <p:nvPr/>
        </p:nvSpPr>
        <p:spPr>
          <a:xfrm>
            <a:off x="685800" y="2377440"/>
            <a:ext cx="5852160" cy="1188720"/>
          </a:xfrm>
          <a:prstGeom prst="rect">
            <a:avLst/>
          </a:prstGeom>
          <a:noFill/>
          <a:ln/>
        </p:spPr>
        <p:txBody>
          <a:bodyPr wrap="square" lIns="0" tIns="0" rIns="0" bIns="0" rtlCol="0" anchor="t"/>
          <a:lstStyle/>
          <a:p>
            <a:pPr indent="0" marL="0">
              <a:buNone/>
            </a:pPr>
            <a:r>
              <a:rPr lang="de-AT" altLang="en-US" sz="5400" b="1" dirty="0">
                <a:solidFill>
                  <a:srgbClr val="FFFFFF"/>
                </a:solidFill>
                <a:latin typeface="Helvetica Neue" pitchFamily="34" charset="0"/>
                <a:ea typeface="Helvetica Neue" pitchFamily="34" charset="-122"/>
                <a:cs typeface="Helvetica Neue" pitchFamily="34" charset="-120"/>
              </a:rPr>
              <a:t>Robotik</a:t>
            </a:r>
            <a:endParaRPr lang="de-AT" sz="5400" dirty="0"/>
          </a:p>
        </p:txBody>
      </p:sp>
      <p:sp>
        <p:nvSpPr>
          <p:cNvPr id="6" name="Text 3"/>
          <p:cNvSpPr/>
          <p:nvPr/>
        </p:nvSpPr>
        <p:spPr>
          <a:xfrm>
            <a:off x="685800" y="3657600"/>
            <a:ext cx="4754880" cy="1280160"/>
          </a:xfrm>
          <a:prstGeom prst="rect">
            <a:avLst/>
          </a:prstGeom>
          <a:noFill/>
          <a:ln/>
        </p:spPr>
        <p:txBody>
          <a:bodyPr wrap="square" lIns="0" tIns="0" rIns="0" bIns="0" rtlCol="0" anchor="t"/>
          <a:lstStyle/>
          <a:p>
            <a:pPr indent="0" marL="0">
              <a:lnSpc>
                <a:spcPct val="110000"/>
              </a:lnSpc>
              <a:buNone/>
            </a:pPr>
            <a:r>
              <a:rPr lang="de-AT" altLang="en-US" sz="2200" dirty="0">
                <a:solidFill>
                  <a:srgbClr val="A9AEB6"/>
                </a:solidFill>
                <a:latin typeface="Helvetica Neue" pitchFamily="34" charset="0"/>
                <a:ea typeface="Helvetica Neue" pitchFamily="34" charset="-122"/>
                <a:cs typeface="Helvetica Neue" pitchFamily="34" charset="-120"/>
              </a:rPr>
              <a:t>KI bekommt einen Körper: Hände, Fabriken, eigene Lernschleifen.</a:t>
            </a:r>
            <a:endParaRPr lang="de-AT" sz="2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27</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PHYSISCHE WELT</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Roboter: fähig, aber selten rentabel</a:t>
            </a:r>
            <a:endParaRPr lang="de-AT" sz="3800" dirty="0"/>
          </a:p>
        </p:txBody>
      </p:sp>
      <p:sp>
        <p:nvSpPr>
          <p:cNvPr id="5" name="Text 3"/>
          <p:cNvSpPr/>
          <p:nvPr/>
        </p:nvSpPr>
        <p:spPr>
          <a:xfrm>
            <a:off x="685800" y="1600200"/>
            <a:ext cx="2377440" cy="1005840"/>
          </a:xfrm>
          <a:prstGeom prst="rect">
            <a:avLst/>
          </a:prstGeom>
          <a:noFill/>
          <a:ln/>
        </p:spPr>
        <p:txBody>
          <a:bodyPr wrap="square" lIns="0" tIns="0" rIns="0" bIns="0" rtlCol="0" anchor="b"/>
          <a:lstStyle/>
          <a:p>
            <a:pPr indent="0" marL="0">
              <a:buNone/>
            </a:pPr>
            <a:r>
              <a:rPr lang="de-AT" altLang="en-US" sz="6000" b="1" dirty="0">
                <a:solidFill>
                  <a:srgbClr val="F5D06A"/>
                </a:solidFill>
                <a:latin typeface="Helvetica Neue" pitchFamily="34" charset="0"/>
                <a:ea typeface="Helvetica Neue" pitchFamily="34" charset="-122"/>
                <a:cs typeface="Helvetica Neue" pitchFamily="34" charset="-120"/>
              </a:rPr>
              <a:t>74 %</a:t>
            </a:r>
            <a:endParaRPr lang="de-AT" sz="6000" dirty="0"/>
          </a:p>
        </p:txBody>
      </p:sp>
      <p:sp>
        <p:nvSpPr>
          <p:cNvPr id="6" name="Text 4"/>
          <p:cNvSpPr/>
          <p:nvPr/>
        </p:nvSpPr>
        <p:spPr>
          <a:xfrm>
            <a:off x="685800" y="2679192"/>
            <a:ext cx="237744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der physischen Arbeiten in den USA schaffen Roboter technisch</a:t>
            </a:r>
            <a:endParaRPr lang="de-AT" sz="1600" dirty="0"/>
          </a:p>
        </p:txBody>
      </p:sp>
      <p:sp>
        <p:nvSpPr>
          <p:cNvPr id="7" name="Text 5"/>
          <p:cNvSpPr/>
          <p:nvPr/>
        </p:nvSpPr>
        <p:spPr>
          <a:xfrm>
            <a:off x="3337560" y="1600200"/>
            <a:ext cx="2377440" cy="1005840"/>
          </a:xfrm>
          <a:prstGeom prst="rect">
            <a:avLst/>
          </a:prstGeom>
          <a:noFill/>
          <a:ln/>
        </p:spPr>
        <p:txBody>
          <a:bodyPr wrap="square" lIns="0" tIns="0" rIns="0" bIns="0" rtlCol="0" anchor="b"/>
          <a:lstStyle/>
          <a:p>
            <a:pPr indent="0" marL="0">
              <a:buNone/>
            </a:pPr>
            <a:r>
              <a:rPr lang="de-AT" altLang="en-US" sz="5500" b="1" dirty="0">
                <a:solidFill>
                  <a:srgbClr val="5EC4B6"/>
                </a:solidFill>
                <a:latin typeface="Helvetica Neue" pitchFamily="34" charset="0"/>
                <a:ea typeface="Helvetica Neue" pitchFamily="34" charset="-122"/>
                <a:cs typeface="Helvetica Neue" pitchFamily="34" charset="-120"/>
              </a:rPr>
              <a:t>0,3 %</a:t>
            </a:r>
            <a:endParaRPr lang="de-AT" sz="5500" dirty="0"/>
          </a:p>
        </p:txBody>
      </p:sp>
      <p:sp>
        <p:nvSpPr>
          <p:cNvPr id="8" name="Text 6"/>
          <p:cNvSpPr/>
          <p:nvPr/>
        </p:nvSpPr>
        <p:spPr>
          <a:xfrm>
            <a:off x="3337560" y="2679192"/>
            <a:ext cx="237744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erledigen sie schon billiger als Menschen</a:t>
            </a:r>
            <a:endParaRPr lang="de-AT" sz="1600" dirty="0"/>
          </a:p>
        </p:txBody>
      </p:sp>
      <p:sp>
        <p:nvSpPr>
          <p:cNvPr id="9" name="Text 7"/>
          <p:cNvSpPr/>
          <p:nvPr/>
        </p:nvSpPr>
        <p:spPr>
          <a:xfrm>
            <a:off x="685800" y="374904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 Okt.</a:t>
            </a:r>
            <a:endParaRPr lang="de-AT" sz="1500" dirty="0"/>
          </a:p>
        </p:txBody>
      </p:sp>
      <p:sp>
        <p:nvSpPr>
          <p:cNvPr id="10" name="Shape 8"/>
          <p:cNvSpPr/>
          <p:nvPr/>
        </p:nvSpPr>
        <p:spPr>
          <a:xfrm>
            <a:off x="1828800" y="3831336"/>
            <a:ext cx="128016" cy="128016"/>
          </a:xfrm>
          <a:prstGeom prst="rect">
            <a:avLst/>
          </a:prstGeom>
          <a:solidFill>
            <a:srgbClr val="60A5FA"/>
          </a:solidFill>
          <a:ln/>
        </p:spPr>
      </p:sp>
      <p:sp>
        <p:nvSpPr>
          <p:cNvPr id="11" name="Text 9">
            <a:hlinkClick r:id="rId1" tooltip=""/>
          </p:cNvPr>
          <p:cNvSpPr/>
          <p:nvPr/>
        </p:nvSpPr>
        <p:spPr>
          <a:xfrm>
            <a:off x="2121408" y="3730752"/>
            <a:ext cx="5788152" cy="347472"/>
          </a:xfrm>
          <a:prstGeom prst="rect">
            <a:avLst/>
          </a:prstGeom>
          <a:noFill/>
          <a:ln/>
        </p:spPr>
        <p:txBody>
          <a:bodyPr wrap="square" lIns="0" tIns="0" rIns="0" bIns="0" rtlCol="0" anchor="t"/>
          <a:lstStyle/>
          <a:p>
            <a:pPr indent="0" marL="0">
              <a:buNone/>
            </a:pPr>
            <a:r>
              <a:rPr lang="de-AT" altLang="en-US" sz="1700" b="1" u="sng" dirty="0">
                <a:solidFill>
                  <a:srgbClr val="FFFFFF"/>
                </a:solidFill>
                <a:latin typeface="Helvetica Neue" pitchFamily="34" charset="0"/>
                <a:ea typeface="Helvetica Neue" pitchFamily="34" charset="-122"/>
                <a:cs typeface="Helvetica Neue" pitchFamily="34" charset="-120"/>
                <a:hlinkClick r:id="rId1" invalidUrl="" action="" tgtFrame="" tooltip="" history="1" highlightClick="0" endSnd="0">
                  <a:extLst>
                    <a:ext uri="{A12FA001-AC4F-418D-AE19-62706E023703}">
                      <ahyp:hlinkClr xmlns:ahyp="http://schemas.microsoft.com/office/drawing/2018/hyperlinkcolor" val="tx"/>
                    </a:ext>
                  </a:extLst>
                </a:hlinkClick>
              </a:rPr>
              <a:t>Atlas: Vier-Finger-Hand mit 13 Gelenken</a:t>
            </a:r>
            <a:endParaRPr lang="de-AT" sz="1700" dirty="0"/>
          </a:p>
        </p:txBody>
      </p:sp>
      <p:sp>
        <p:nvSpPr>
          <p:cNvPr id="12" name="Text 10"/>
          <p:cNvSpPr/>
          <p:nvPr/>
        </p:nvSpPr>
        <p:spPr>
          <a:xfrm>
            <a:off x="2121408" y="4078224"/>
            <a:ext cx="578815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Boston Dynamics</a:t>
            </a:r>
            <a:endParaRPr lang="de-AT" sz="1300" dirty="0"/>
          </a:p>
        </p:txBody>
      </p:sp>
      <p:sp>
        <p:nvSpPr>
          <p:cNvPr id="13" name="Text 11"/>
          <p:cNvSpPr/>
          <p:nvPr/>
        </p:nvSpPr>
        <p:spPr>
          <a:xfrm>
            <a:off x="685800" y="4425696"/>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13. Okt.</a:t>
            </a:r>
            <a:endParaRPr lang="de-AT" sz="1500" dirty="0"/>
          </a:p>
        </p:txBody>
      </p:sp>
      <p:sp>
        <p:nvSpPr>
          <p:cNvPr id="14" name="Shape 12"/>
          <p:cNvSpPr/>
          <p:nvPr/>
        </p:nvSpPr>
        <p:spPr>
          <a:xfrm>
            <a:off x="1828800" y="4507992"/>
            <a:ext cx="128016" cy="128016"/>
          </a:xfrm>
          <a:prstGeom prst="rect">
            <a:avLst/>
          </a:prstGeom>
          <a:solidFill>
            <a:srgbClr val="60A5FA"/>
          </a:solidFill>
          <a:ln/>
        </p:spPr>
      </p:sp>
      <p:sp>
        <p:nvSpPr>
          <p:cNvPr id="15" name="Text 13">
            <a:hlinkClick r:id="rId2" tooltip=""/>
          </p:cNvPr>
          <p:cNvSpPr/>
          <p:nvPr/>
        </p:nvSpPr>
        <p:spPr>
          <a:xfrm>
            <a:off x="2121408" y="4407408"/>
            <a:ext cx="5788152" cy="347472"/>
          </a:xfrm>
          <a:prstGeom prst="rect">
            <a:avLst/>
          </a:prstGeom>
          <a:noFill/>
          <a:ln/>
        </p:spPr>
        <p:txBody>
          <a:bodyPr wrap="square" lIns="0" tIns="0" rIns="0" bIns="0" rtlCol="0" anchor="t"/>
          <a:lstStyle/>
          <a:p>
            <a:pPr indent="0" marL="0">
              <a:buNone/>
            </a:pPr>
            <a:r>
              <a:rPr lang="de-AT" altLang="en-US" sz="17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Gemini 4 für Roboter: 87 % Embodied Reasoning</a:t>
            </a:r>
            <a:endParaRPr lang="de-AT" sz="1700" dirty="0"/>
          </a:p>
        </p:txBody>
      </p:sp>
      <p:sp>
        <p:nvSpPr>
          <p:cNvPr id="16" name="Text 14"/>
          <p:cNvSpPr/>
          <p:nvPr/>
        </p:nvSpPr>
        <p:spPr>
          <a:xfrm>
            <a:off x="2121408" y="4754880"/>
            <a:ext cx="578815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Erfolg mit echten Robotern von 56 auf 75 Prozent (Google)</a:t>
            </a:r>
            <a:endParaRPr lang="de-AT" sz="1300" dirty="0"/>
          </a:p>
        </p:txBody>
      </p:sp>
      <p:sp>
        <p:nvSpPr>
          <p:cNvPr id="17" name="Text 15"/>
          <p:cNvSpPr/>
          <p:nvPr/>
        </p:nvSpPr>
        <p:spPr>
          <a:xfrm>
            <a:off x="685800" y="5102352"/>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17. Okt.</a:t>
            </a:r>
            <a:endParaRPr lang="de-AT" sz="1500" dirty="0"/>
          </a:p>
        </p:txBody>
      </p:sp>
      <p:sp>
        <p:nvSpPr>
          <p:cNvPr id="18" name="Shape 16"/>
          <p:cNvSpPr/>
          <p:nvPr/>
        </p:nvSpPr>
        <p:spPr>
          <a:xfrm>
            <a:off x="1828800" y="5184648"/>
            <a:ext cx="128016" cy="128016"/>
          </a:xfrm>
          <a:prstGeom prst="rect">
            <a:avLst/>
          </a:prstGeom>
          <a:solidFill>
            <a:srgbClr val="60A5FA"/>
          </a:solidFill>
          <a:ln/>
        </p:spPr>
      </p:sp>
      <p:sp>
        <p:nvSpPr>
          <p:cNvPr id="19" name="Text 17">
            <a:hlinkClick r:id="rId3" tooltip=""/>
          </p:cNvPr>
          <p:cNvSpPr/>
          <p:nvPr/>
        </p:nvSpPr>
        <p:spPr>
          <a:xfrm>
            <a:off x="2121408" y="5084064"/>
            <a:ext cx="5788152" cy="347472"/>
          </a:xfrm>
          <a:prstGeom prst="rect">
            <a:avLst/>
          </a:prstGeom>
          <a:noFill/>
          <a:ln/>
        </p:spPr>
        <p:txBody>
          <a:bodyPr wrap="square" lIns="0" tIns="0" rIns="0" bIns="0" rtlCol="0" anchor="t"/>
          <a:lstStyle/>
          <a:p>
            <a:pPr indent="0" marL="0">
              <a:buNone/>
            </a:pPr>
            <a:r>
              <a:rPr lang="de-AT" altLang="en-US" sz="17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Altman: OpenAI baut einen Humanoiden</a:t>
            </a:r>
            <a:endParaRPr lang="de-AT" sz="1700" dirty="0"/>
          </a:p>
        </p:txBody>
      </p:sp>
      <p:sp>
        <p:nvSpPr>
          <p:cNvPr id="20" name="Text 18"/>
          <p:cNvSpPr/>
          <p:nvPr/>
        </p:nvSpPr>
        <p:spPr>
          <a:xfrm>
            <a:off x="2121408" y="5431536"/>
            <a:ext cx="578815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Demo für 2027 erwartet (Podcast-Interview)</a:t>
            </a:r>
            <a:endParaRPr lang="de-AT" sz="1300" dirty="0"/>
          </a:p>
        </p:txBody>
      </p:sp>
      <p:sp>
        <p:nvSpPr>
          <p:cNvPr id="21" name="Text 19"/>
          <p:cNvSpPr/>
          <p:nvPr/>
        </p:nvSpPr>
        <p:spPr>
          <a:xfrm>
            <a:off x="685800" y="5779008"/>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21. Okt.</a:t>
            </a:r>
            <a:endParaRPr lang="de-AT" sz="1500" dirty="0"/>
          </a:p>
        </p:txBody>
      </p:sp>
      <p:sp>
        <p:nvSpPr>
          <p:cNvPr id="22" name="Shape 20"/>
          <p:cNvSpPr/>
          <p:nvPr/>
        </p:nvSpPr>
        <p:spPr>
          <a:xfrm>
            <a:off x="1828800" y="5861304"/>
            <a:ext cx="128016" cy="128016"/>
          </a:xfrm>
          <a:prstGeom prst="rect">
            <a:avLst/>
          </a:prstGeom>
          <a:solidFill>
            <a:srgbClr val="60A5FA"/>
          </a:solidFill>
          <a:ln/>
        </p:spPr>
      </p:sp>
      <p:sp>
        <p:nvSpPr>
          <p:cNvPr id="23" name="Text 21">
            <a:hlinkClick r:id="rId4" tooltip=""/>
          </p:cNvPr>
          <p:cNvSpPr/>
          <p:nvPr/>
        </p:nvSpPr>
        <p:spPr>
          <a:xfrm>
            <a:off x="2121408" y="5760720"/>
            <a:ext cx="5788152" cy="347472"/>
          </a:xfrm>
          <a:prstGeom prst="rect">
            <a:avLst/>
          </a:prstGeom>
          <a:noFill/>
          <a:ln/>
        </p:spPr>
        <p:txBody>
          <a:bodyPr wrap="square" lIns="0" tIns="0" rIns="0" bIns="0" rtlCol="0" anchor="t"/>
          <a:lstStyle/>
          <a:p>
            <a:pPr indent="0" marL="0">
              <a:buNone/>
            </a:pPr>
            <a:r>
              <a:rPr lang="de-AT" altLang="en-US" sz="17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NVIDIA GTC Berlin: KI-Fabrik im Container</a:t>
            </a:r>
            <a:endParaRPr lang="de-AT" sz="1700" dirty="0"/>
          </a:p>
        </p:txBody>
      </p:sp>
      <p:sp>
        <p:nvSpPr>
          <p:cNvPr id="24" name="Text 22"/>
          <p:cNvSpPr/>
          <p:nvPr/>
        </p:nvSpPr>
        <p:spPr>
          <a:xfrm>
            <a:off x="2121408" y="6108192"/>
            <a:ext cx="578815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aufgebaut in 14 Tagen, sonst dauert das rund sechs Monate</a:t>
            </a:r>
            <a:endParaRPr lang="de-AT" sz="1300" dirty="0"/>
          </a:p>
        </p:txBody>
      </p:sp>
      <p:pic>
        <p:nvPicPr>
          <p:cNvPr id="25" name="Image 0" descr="/Users/momofeichtinger/Documents/RootOrdner/Business/KI Deep Dives/output/2026-11-02-deepdive/deck/assets-canva/cut-robot-hand.png">    </p:cNvPr>
          <p:cNvPicPr>
            <a:picLocks noChangeAspect="1"/>
          </p:cNvPicPr>
          <p:nvPr/>
        </p:nvPicPr>
        <p:blipFill>
          <a:blip r:embed="rId5"/>
          <a:stretch>
            <a:fillRect/>
          </a:stretch>
        </p:blipFill>
        <p:spPr>
          <a:xfrm>
            <a:off x="8138160" y="1691640"/>
            <a:ext cx="3566160" cy="3566160"/>
          </a:xfrm>
          <a:prstGeom prst="rect">
            <a:avLst/>
          </a:prstGeom>
        </p:spPr>
      </p:pic>
      <p:sp>
        <p:nvSpPr>
          <p:cNvPr id="26" name="Text 23"/>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Anthropic Economic Research (30.9.), Boston Dynamics, Google DeepMind, Sources-Podcast, NVIDIA.</a:t>
            </a:r>
            <a:endParaRPr lang="de-AT"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28</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ROBOTIK IM OKTOBER 2026</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Humanoide gehen in Serie</a:t>
            </a:r>
            <a:endParaRPr lang="de-AT" sz="3800" dirty="0"/>
          </a:p>
        </p:txBody>
      </p:sp>
      <p:sp>
        <p:nvSpPr>
          <p:cNvPr id="6" name="Text 4"/>
          <p:cNvSpPr/>
          <p:nvPr/>
        </p:nvSpPr>
        <p:spPr>
          <a:xfrm>
            <a:off x="685800" y="155448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21. Okt.</a:t>
            </a:r>
            <a:endParaRPr lang="de-AT" sz="1500" dirty="0"/>
          </a:p>
        </p:txBody>
      </p:sp>
      <p:sp>
        <p:nvSpPr>
          <p:cNvPr id="7" name="Shape 5"/>
          <p:cNvSpPr/>
          <p:nvPr/>
        </p:nvSpPr>
        <p:spPr>
          <a:xfrm>
            <a:off x="1828800" y="1636776"/>
            <a:ext cx="128016" cy="128016"/>
          </a:xfrm>
          <a:prstGeom prst="rect">
            <a:avLst/>
          </a:prstGeom>
          <a:solidFill>
            <a:srgbClr val="60A5FA"/>
          </a:solidFill>
          <a:ln/>
        </p:spPr>
      </p:sp>
      <p:sp>
        <p:nvSpPr>
          <p:cNvPr id="8" name="Text 6">
            <a:hlinkClick r:id="rId2" tooltip=""/>
          </p:cNvPr>
          <p:cNvSpPr/>
          <p:nvPr/>
        </p:nvSpPr>
        <p:spPr>
          <a:xfrm>
            <a:off x="2121408" y="1536192"/>
            <a:ext cx="523951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Tesla: frühe Optimus-Produktion in Fremont</a:t>
            </a:r>
            <a:endParaRPr lang="de-AT" sz="1800" dirty="0"/>
          </a:p>
        </p:txBody>
      </p:sp>
      <p:sp>
        <p:nvSpPr>
          <p:cNvPr id="9" name="Text 7"/>
          <p:cNvSpPr/>
          <p:nvPr/>
        </p:nvSpPr>
        <p:spPr>
          <a:xfrm>
            <a:off x="2121408" y="1883664"/>
            <a:ext cx="523951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bei Kunden erst Ende 2027, später Ziel 20.000 Roboter pro Woche</a:t>
            </a:r>
            <a:endParaRPr lang="de-AT" sz="1300" dirty="0"/>
          </a:p>
        </p:txBody>
      </p:sp>
      <p:sp>
        <p:nvSpPr>
          <p:cNvPr id="10" name="Text 8"/>
          <p:cNvSpPr/>
          <p:nvPr/>
        </p:nvSpPr>
        <p:spPr>
          <a:xfrm>
            <a:off x="685800" y="228600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22. Okt.</a:t>
            </a:r>
            <a:endParaRPr lang="de-AT" sz="1500" dirty="0"/>
          </a:p>
        </p:txBody>
      </p:sp>
      <p:sp>
        <p:nvSpPr>
          <p:cNvPr id="11" name="Shape 9"/>
          <p:cNvSpPr/>
          <p:nvPr/>
        </p:nvSpPr>
        <p:spPr>
          <a:xfrm>
            <a:off x="1828800" y="2368296"/>
            <a:ext cx="128016" cy="128016"/>
          </a:xfrm>
          <a:prstGeom prst="rect">
            <a:avLst/>
          </a:prstGeom>
          <a:solidFill>
            <a:srgbClr val="60A5FA"/>
          </a:solidFill>
          <a:ln/>
        </p:spPr>
      </p:sp>
      <p:sp>
        <p:nvSpPr>
          <p:cNvPr id="12" name="Text 10">
            <a:hlinkClick r:id="rId3" tooltip=""/>
          </p:cNvPr>
          <p:cNvSpPr/>
          <p:nvPr/>
        </p:nvSpPr>
        <p:spPr>
          <a:xfrm>
            <a:off x="2121408" y="2267712"/>
            <a:ext cx="523951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NEURA und TU München: RoboGym</a:t>
            </a:r>
            <a:endParaRPr lang="de-AT" sz="1800" dirty="0"/>
          </a:p>
        </p:txBody>
      </p:sp>
      <p:sp>
        <p:nvSpPr>
          <p:cNvPr id="13" name="Text 11"/>
          <p:cNvSpPr/>
          <p:nvPr/>
        </p:nvSpPr>
        <p:spPr>
          <a:xfrm>
            <a:off x="2121408" y="2615184"/>
            <a:ext cx="523951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über 2.300 m² Training für Roboter, neuer 4NE1 ist 20 % leichter</a:t>
            </a:r>
            <a:endParaRPr lang="de-AT" sz="1300" dirty="0"/>
          </a:p>
        </p:txBody>
      </p:sp>
      <p:sp>
        <p:nvSpPr>
          <p:cNvPr id="14" name="Text 12"/>
          <p:cNvSpPr/>
          <p:nvPr/>
        </p:nvSpPr>
        <p:spPr>
          <a:xfrm>
            <a:off x="685800" y="301752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23. Okt.</a:t>
            </a:r>
            <a:endParaRPr lang="de-AT" sz="1500" dirty="0"/>
          </a:p>
        </p:txBody>
      </p:sp>
      <p:sp>
        <p:nvSpPr>
          <p:cNvPr id="15" name="Shape 13"/>
          <p:cNvSpPr/>
          <p:nvPr/>
        </p:nvSpPr>
        <p:spPr>
          <a:xfrm>
            <a:off x="1828800" y="3099816"/>
            <a:ext cx="128016" cy="128016"/>
          </a:xfrm>
          <a:prstGeom prst="rect">
            <a:avLst/>
          </a:prstGeom>
          <a:solidFill>
            <a:srgbClr val="60A5FA"/>
          </a:solidFill>
          <a:ln/>
        </p:spPr>
      </p:sp>
      <p:sp>
        <p:nvSpPr>
          <p:cNvPr id="16" name="Text 14">
            <a:hlinkClick r:id="rId4" tooltip=""/>
          </p:cNvPr>
          <p:cNvSpPr/>
          <p:nvPr/>
        </p:nvSpPr>
        <p:spPr>
          <a:xfrm>
            <a:off x="2121408" y="2999232"/>
            <a:ext cx="523951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Figure: 1.000 Roboter gebaut, Figure 04 fertig</a:t>
            </a:r>
            <a:endParaRPr lang="de-AT" sz="1800" dirty="0"/>
          </a:p>
        </p:txBody>
      </p:sp>
      <p:sp>
        <p:nvSpPr>
          <p:cNvPr id="17" name="Text 15"/>
          <p:cNvSpPr/>
          <p:nvPr/>
        </p:nvSpPr>
        <p:spPr>
          <a:xfrm>
            <a:off x="2121408" y="3346704"/>
            <a:ext cx="523951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37,5 Mio. hochgeladene Videos von Menschen als Trainingsmaterial</a:t>
            </a:r>
            <a:endParaRPr lang="de-AT" sz="1300" dirty="0"/>
          </a:p>
        </p:txBody>
      </p:sp>
      <p:sp>
        <p:nvSpPr>
          <p:cNvPr id="18" name="Text 16"/>
          <p:cNvSpPr/>
          <p:nvPr/>
        </p:nvSpPr>
        <p:spPr>
          <a:xfrm>
            <a:off x="685800" y="374904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26. Okt.</a:t>
            </a:r>
            <a:endParaRPr lang="de-AT" sz="1500" dirty="0"/>
          </a:p>
        </p:txBody>
      </p:sp>
      <p:sp>
        <p:nvSpPr>
          <p:cNvPr id="19" name="Shape 17"/>
          <p:cNvSpPr/>
          <p:nvPr/>
        </p:nvSpPr>
        <p:spPr>
          <a:xfrm>
            <a:off x="1828800" y="3831336"/>
            <a:ext cx="128016" cy="128016"/>
          </a:xfrm>
          <a:prstGeom prst="rect">
            <a:avLst/>
          </a:prstGeom>
          <a:solidFill>
            <a:srgbClr val="60A5FA"/>
          </a:solidFill>
          <a:ln/>
        </p:spPr>
      </p:sp>
      <p:sp>
        <p:nvSpPr>
          <p:cNvPr id="20" name="Text 18">
            <a:hlinkClick r:id="rId5" tooltip=""/>
          </p:cNvPr>
          <p:cNvSpPr/>
          <p:nvPr/>
        </p:nvSpPr>
        <p:spPr>
          <a:xfrm>
            <a:off x="2121408" y="3730752"/>
            <a:ext cx="523951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AgiBot: 110 Humanoide tanzen synchron</a:t>
            </a:r>
            <a:endParaRPr lang="de-AT" sz="1800" dirty="0"/>
          </a:p>
        </p:txBody>
      </p:sp>
      <p:sp>
        <p:nvSpPr>
          <p:cNvPr id="21" name="Text 19"/>
          <p:cNvSpPr/>
          <p:nvPr/>
        </p:nvSpPr>
        <p:spPr>
          <a:xfrm>
            <a:off x="2121408" y="4078224"/>
            <a:ext cx="523951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China baute laut Bericht über 40.000 Humanoide im ersten Halbjahr</a:t>
            </a:r>
            <a:endParaRPr lang="de-AT" sz="1300" dirty="0"/>
          </a:p>
        </p:txBody>
      </p:sp>
      <p:sp>
        <p:nvSpPr>
          <p:cNvPr id="22" name="Text 20"/>
          <p:cNvSpPr/>
          <p:nvPr/>
        </p:nvSpPr>
        <p:spPr>
          <a:xfrm>
            <a:off x="685800" y="448056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 Nov.</a:t>
            </a:r>
            <a:endParaRPr lang="de-AT" sz="1500" dirty="0"/>
          </a:p>
        </p:txBody>
      </p:sp>
      <p:sp>
        <p:nvSpPr>
          <p:cNvPr id="23" name="Shape 21"/>
          <p:cNvSpPr/>
          <p:nvPr/>
        </p:nvSpPr>
        <p:spPr>
          <a:xfrm>
            <a:off x="1828800" y="4562856"/>
            <a:ext cx="128016" cy="128016"/>
          </a:xfrm>
          <a:prstGeom prst="rect">
            <a:avLst/>
          </a:prstGeom>
          <a:solidFill>
            <a:srgbClr val="60A5FA"/>
          </a:solidFill>
          <a:ln/>
        </p:spPr>
      </p:sp>
      <p:sp>
        <p:nvSpPr>
          <p:cNvPr id="24" name="Text 22">
            <a:hlinkClick r:id="rId6" tooltip=""/>
          </p:cNvPr>
          <p:cNvSpPr/>
          <p:nvPr/>
        </p:nvSpPr>
        <p:spPr>
          <a:xfrm>
            <a:off x="2121408" y="4462272"/>
            <a:ext cx="523951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Agility: heute Abstimmung zum Börsengang</a:t>
            </a:r>
            <a:endParaRPr lang="de-AT" sz="1800" dirty="0"/>
          </a:p>
        </p:txBody>
      </p:sp>
      <p:sp>
        <p:nvSpPr>
          <p:cNvPr id="25" name="Text 23"/>
          <p:cNvSpPr/>
          <p:nvPr/>
        </p:nvSpPr>
        <p:spPr>
          <a:xfrm>
            <a:off x="2121408" y="4809744"/>
            <a:ext cx="523951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erster börsennotierter Humanoiden-Hersteller der USA</a:t>
            </a:r>
            <a:endParaRPr lang="de-AT" sz="1300" dirty="0"/>
          </a:p>
        </p:txBody>
      </p:sp>
      <p:sp>
        <p:nvSpPr>
          <p:cNvPr id="26" name="Shape 24"/>
          <p:cNvSpPr/>
          <p:nvPr/>
        </p:nvSpPr>
        <p:spPr>
          <a:xfrm>
            <a:off x="7607808" y="1633204"/>
            <a:ext cx="3941064" cy="1808512"/>
          </a:xfrm>
          <a:prstGeom prst="rect">
            <a:avLst/>
          </a:prstGeom>
          <a:solidFill>
            <a:srgbClr val="2A2D33"/>
          </a:solidFill>
          <a:ln/>
        </p:spPr>
      </p:sp>
      <p:pic>
        <p:nvPicPr>
          <p:cNvPr id="27" name="Image 0" descr="/Users/momofeichtinger/Documents/RootOrdner/Business/KI Deep Dives/output/2026-11-02-deepdive/deck/assets-canva/story/b03-figure-04-design-lock.jpg">
            <a:hlinkClick r:id="rId8" tooltip=""/>
          </p:cNvPr>
          <p:cNvPicPr>
            <a:picLocks noChangeAspect="1"/>
          </p:cNvPicPr>
          <p:nvPr/>
        </p:nvPicPr>
        <p:blipFill>
          <a:blip r:embed="rId7"/>
          <a:stretch>
            <a:fillRect/>
          </a:stretch>
        </p:blipFill>
        <p:spPr>
          <a:xfrm>
            <a:off x="7635240" y="1660636"/>
            <a:ext cx="3886200" cy="1753648"/>
          </a:xfrm>
          <a:prstGeom prst="rect">
            <a:avLst/>
          </a:prstGeom>
        </p:spPr>
      </p:pic>
      <p:sp>
        <p:nvSpPr>
          <p:cNvPr id="28" name="Shape 25"/>
          <p:cNvSpPr/>
          <p:nvPr/>
        </p:nvSpPr>
        <p:spPr>
          <a:xfrm>
            <a:off x="7607808" y="3827764"/>
            <a:ext cx="3941064" cy="1808512"/>
          </a:xfrm>
          <a:prstGeom prst="rect">
            <a:avLst/>
          </a:prstGeom>
          <a:solidFill>
            <a:srgbClr val="2A2D33"/>
          </a:solidFill>
          <a:ln/>
        </p:spPr>
      </p:sp>
      <p:pic>
        <p:nvPicPr>
          <p:cNvPr id="29" name="Image 1" descr="/Users/momofeichtinger/Documents/RootOrdner/Business/KI Deep Dives/output/2026-11-02-deepdive/deck/assets-canva/story/b02-neura-4ne1-gen4-robogym.jpg">
            <a:hlinkClick r:id="rId10" tooltip=""/>
          </p:cNvPr>
          <p:cNvPicPr>
            <a:picLocks noChangeAspect="1"/>
          </p:cNvPicPr>
          <p:nvPr/>
        </p:nvPicPr>
        <p:blipFill>
          <a:blip r:embed="rId9"/>
          <a:stretch>
            <a:fillRect/>
          </a:stretch>
        </p:blipFill>
        <p:spPr>
          <a:xfrm>
            <a:off x="7635240" y="3855196"/>
            <a:ext cx="3886200" cy="1753648"/>
          </a:xfrm>
          <a:prstGeom prst="rect">
            <a:avLst/>
          </a:prstGeom>
        </p:spPr>
      </p:pic>
      <p:sp>
        <p:nvSpPr>
          <p:cNvPr id="30" name="Text 26"/>
          <p:cNvSpPr/>
          <p:nvPr/>
        </p:nvSpPr>
        <p:spPr>
          <a:xfrm>
            <a:off x="685800" y="5440680"/>
            <a:ext cx="6675120" cy="731520"/>
          </a:xfrm>
          <a:prstGeom prst="rect">
            <a:avLst/>
          </a:prstGeom>
          <a:noFill/>
          <a:ln/>
        </p:spPr>
        <p:txBody>
          <a:bodyPr wrap="square" lIns="0" tIns="0" rIns="0" bIns="0" rtlCol="0" anchor="t"/>
          <a:lstStyle/>
          <a:p>
            <a:pPr indent="0" marL="0">
              <a:buNone/>
            </a:pPr>
            <a:r>
              <a:rPr lang="de-AT" altLang="en-US" sz="1800" b="1" dirty="0">
                <a:solidFill>
                  <a:srgbClr val="FFFFFF"/>
                </a:solidFill>
                <a:latin typeface="Helvetica Neue" pitchFamily="34" charset="0"/>
                <a:ea typeface="Helvetica Neue" pitchFamily="34" charset="-122"/>
                <a:cs typeface="Helvetica Neue" pitchFamily="34" charset="-120"/>
              </a:rPr>
              <a:t>Was Agenten heute am Bildschirm tun, lernen Roboter gerade mit Händen.</a:t>
            </a:r>
            <a:endParaRPr lang="de-AT" sz="1800" dirty="0"/>
          </a:p>
        </p:txBody>
      </p:sp>
      <p:sp>
        <p:nvSpPr>
          <p:cNvPr id="31" name="Text 27"/>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Tesla Q3-Call 21.10., NEURA Robotics 22.10., Humanoids Daily 23.10. (Bericht), The Rundown 28.10. (Bericht), Agility Robotics (Abstimmung 2.11.2026).</a:t>
            </a:r>
            <a:endParaRPr lang="de-AT"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29</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VIDEOS AUS LIFEARCHITECT.AI/AGI, JEDES BILD ÖFFNET DAS VIDEO</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Roboter arbeiten jetzt selbständig</a:t>
            </a:r>
            <a:endParaRPr lang="de-AT" sz="3800" dirty="0"/>
          </a:p>
        </p:txBody>
      </p:sp>
      <p:pic>
        <p:nvPicPr>
          <p:cNvPr id="6" name="Image 0" descr="/Users/momofeichtinger/Documents/RootOrdner/Business/KI Deep Dives/output/2026-11-02-deepdive/deck/assets-canva/robotik/v02-figure-living-room.jpg">
            <a:hlinkClick r:id="rId3" tooltip=""/>
          </p:cNvPr>
          <p:cNvPicPr>
            <a:picLocks noChangeAspect="1"/>
          </p:cNvPicPr>
          <p:nvPr/>
        </p:nvPicPr>
        <p:blipFill>
          <a:blip r:embed="rId2"/>
          <a:srcRect l="0" r="0" t="12500" b="12500"/>
          <a:stretch/>
        </p:blipFill>
        <p:spPr>
          <a:xfrm>
            <a:off x="685800" y="1600200"/>
            <a:ext cx="2499284" cy="1405847"/>
          </a:xfrm>
          <a:prstGeom prst="rect">
            <a:avLst/>
          </a:prstGeom>
        </p:spPr>
      </p:pic>
      <p:sp>
        <p:nvSpPr>
          <p:cNvPr id="7" name="Text 4">
            <a:hlinkClick r:id="rId4" tooltip=""/>
          </p:cNvPr>
          <p:cNvSpPr/>
          <p:nvPr/>
        </p:nvSpPr>
        <p:spPr>
          <a:xfrm>
            <a:off x="795528" y="2503127"/>
            <a:ext cx="411480" cy="411480"/>
          </a:xfrm>
          <a:prstGeom prst="rect">
            <a:avLst/>
          </a:prstGeom>
          <a:noFill/>
          <a:ln/>
        </p:spPr>
        <p:txBody>
          <a:bodyPr wrap="square" lIns="0" tIns="0" rIns="0" bIns="0" rtlCol="0" anchor="t"/>
          <a:lstStyle/>
          <a:p>
            <a:pPr indent="0" marL="0">
              <a:buNone/>
            </a:pPr>
            <a:r>
              <a:rPr lang="de-AT" altLang="en-US" sz="2200" b="1" u="sng" dirty="0">
                <a:solidFill>
                  <a:srgbClr val="F5D06A"/>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a:t>
            </a:r>
            <a:endParaRPr lang="de-AT" sz="2200" dirty="0"/>
          </a:p>
        </p:txBody>
      </p:sp>
      <p:sp>
        <p:nvSpPr>
          <p:cNvPr id="8" name="Text 5">
            <a:hlinkClick r:id="rId5" tooltip=""/>
          </p:cNvPr>
          <p:cNvSpPr/>
          <p:nvPr/>
        </p:nvSpPr>
        <p:spPr>
          <a:xfrm>
            <a:off x="685800" y="3097487"/>
            <a:ext cx="2499284" cy="640080"/>
          </a:xfrm>
          <a:prstGeom prst="rect">
            <a:avLst/>
          </a:prstGeom>
          <a:noFill/>
          <a:ln/>
        </p:spPr>
        <p:txBody>
          <a:bodyPr wrap="square" lIns="0" tIns="0" rIns="0" bIns="0" rtlCol="0" anchor="t"/>
          <a:lstStyle/>
          <a:p>
            <a:pPr indent="0" marL="0">
              <a:buNone/>
            </a:pPr>
            <a:r>
              <a:rPr lang="de-AT" altLang="en-US" sz="16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Figure 03 räumt ein Wohnzimmer auf</a:t>
            </a:r>
            <a:endParaRPr lang="de-AT" sz="1600" dirty="0"/>
          </a:p>
        </p:txBody>
      </p:sp>
      <p:sp>
        <p:nvSpPr>
          <p:cNvPr id="9" name="Text 6"/>
          <p:cNvSpPr/>
          <p:nvPr/>
        </p:nvSpPr>
        <p:spPr>
          <a:xfrm>
            <a:off x="685800" y="3737567"/>
            <a:ext cx="2499284" cy="54864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vollständig autonom laut Figure</a:t>
            </a:r>
            <a:endParaRPr lang="de-AT" sz="1300" dirty="0"/>
          </a:p>
        </p:txBody>
      </p:sp>
      <p:pic>
        <p:nvPicPr>
          <p:cNvPr id="10" name="Image 1" descr="/Users/momofeichtinger/Documents/RootOrdner/Business/KI Deep Dives/output/2026-11-02-deepdive/deck/assets-canva/robotik/v01-figure-helix02-dishwasher.jpg">
            <a:hlinkClick r:id="rId7" tooltip=""/>
          </p:cNvPr>
          <p:cNvPicPr>
            <a:picLocks noChangeAspect="1"/>
          </p:cNvPicPr>
          <p:nvPr/>
        </p:nvPicPr>
        <p:blipFill>
          <a:blip r:embed="rId6"/>
          <a:srcRect l="0" r="0" t="12500" b="12500"/>
          <a:stretch/>
        </p:blipFill>
        <p:spPr>
          <a:xfrm>
            <a:off x="3459404" y="1600200"/>
            <a:ext cx="2499284" cy="1405847"/>
          </a:xfrm>
          <a:prstGeom prst="rect">
            <a:avLst/>
          </a:prstGeom>
        </p:spPr>
      </p:pic>
      <p:sp>
        <p:nvSpPr>
          <p:cNvPr id="11" name="Text 7">
            <a:hlinkClick r:id="rId8" tooltip=""/>
          </p:cNvPr>
          <p:cNvSpPr/>
          <p:nvPr/>
        </p:nvSpPr>
        <p:spPr>
          <a:xfrm>
            <a:off x="3569132" y="2503127"/>
            <a:ext cx="411480" cy="411480"/>
          </a:xfrm>
          <a:prstGeom prst="rect">
            <a:avLst/>
          </a:prstGeom>
          <a:noFill/>
          <a:ln/>
        </p:spPr>
        <p:txBody>
          <a:bodyPr wrap="square" lIns="0" tIns="0" rIns="0" bIns="0" rtlCol="0" anchor="t"/>
          <a:lstStyle/>
          <a:p>
            <a:pPr indent="0" marL="0">
              <a:buNone/>
            </a:pPr>
            <a:r>
              <a:rPr lang="de-AT" altLang="en-US" sz="2200" b="1" u="sng" dirty="0">
                <a:solidFill>
                  <a:srgbClr val="F5D06A"/>
                </a:solidFill>
                <a:latin typeface="Helvetica Neue" pitchFamily="34" charset="0"/>
                <a:ea typeface="Helvetica Neue" pitchFamily="34" charset="-122"/>
                <a:cs typeface="Helvetica Neue" pitchFamily="34" charset="-120"/>
                <a:hlinkClick r:id="rId8" invalidUrl="" action="" tgtFrame="" tooltip="" history="1" highlightClick="0" endSnd="0">
                  <a:extLst>
                    <a:ext uri="{A12FA001-AC4F-418D-AE19-62706E023703}">
                      <ahyp:hlinkClr xmlns:ahyp="http://schemas.microsoft.com/office/drawing/2018/hyperlinkcolor" val="tx"/>
                    </a:ext>
                  </a:extLst>
                </a:hlinkClick>
              </a:rPr>
              <a:t>▶</a:t>
            </a:r>
            <a:endParaRPr lang="de-AT" sz="2200" dirty="0"/>
          </a:p>
        </p:txBody>
      </p:sp>
      <p:sp>
        <p:nvSpPr>
          <p:cNvPr id="12" name="Text 8">
            <a:hlinkClick r:id="rId9" tooltip=""/>
          </p:cNvPr>
          <p:cNvSpPr/>
          <p:nvPr/>
        </p:nvSpPr>
        <p:spPr>
          <a:xfrm>
            <a:off x="3459404" y="3097487"/>
            <a:ext cx="2499284" cy="640080"/>
          </a:xfrm>
          <a:prstGeom prst="rect">
            <a:avLst/>
          </a:prstGeom>
          <a:noFill/>
          <a:ln/>
        </p:spPr>
        <p:txBody>
          <a:bodyPr wrap="square" lIns="0" tIns="0" rIns="0" bIns="0" rtlCol="0" anchor="t"/>
          <a:lstStyle/>
          <a:p>
            <a:pPr indent="0" marL="0">
              <a:buNone/>
            </a:pPr>
            <a:r>
              <a:rPr lang="de-AT" altLang="en-US" sz="1600" b="1" u="sng" dirty="0">
                <a:solidFill>
                  <a:srgbClr val="FFFFFF"/>
                </a:solidFill>
                <a:latin typeface="Helvetica Neue" pitchFamily="34" charset="0"/>
                <a:ea typeface="Helvetica Neue" pitchFamily="34" charset="-122"/>
                <a:cs typeface="Helvetica Neue" pitchFamily="34" charset="-120"/>
                <a:hlinkClick r:id="rId9" invalidUrl="" action="" tgtFrame="" tooltip="" history="1" highlightClick="0" endSnd="0">
                  <a:extLst>
                    <a:ext uri="{A12FA001-AC4F-418D-AE19-62706E023703}">
                      <ahyp:hlinkClr xmlns:ahyp="http://schemas.microsoft.com/office/drawing/2018/hyperlinkcolor" val="tx"/>
                    </a:ext>
                  </a:extLst>
                </a:hlinkClick>
              </a:rPr>
              <a:t>Figure 03 räumt den Geschirrspüler aus</a:t>
            </a:r>
            <a:endParaRPr lang="de-AT" sz="1600" dirty="0"/>
          </a:p>
        </p:txBody>
      </p:sp>
      <p:sp>
        <p:nvSpPr>
          <p:cNvPr id="13" name="Text 9"/>
          <p:cNvSpPr/>
          <p:nvPr/>
        </p:nvSpPr>
        <p:spPr>
          <a:xfrm>
            <a:off x="3459404" y="3737567"/>
            <a:ext cx="2499284" cy="54864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Ganzkörper-Autonomie, mehrere Minuten am Stück</a:t>
            </a:r>
            <a:endParaRPr lang="de-AT" sz="1300" dirty="0"/>
          </a:p>
        </p:txBody>
      </p:sp>
      <p:pic>
        <p:nvPicPr>
          <p:cNvPr id="14" name="Image 2" descr="/Users/momofeichtinger/Documents/RootOrdner/Business/KI Deep Dives/output/2026-11-02-deepdive/deck/assets-canva/robotik/v06-gemini4-cornhole.jpg">
            <a:hlinkClick r:id="rId11" tooltip=""/>
          </p:cNvPr>
          <p:cNvPicPr>
            <a:picLocks noChangeAspect="1"/>
          </p:cNvPicPr>
          <p:nvPr/>
        </p:nvPicPr>
        <p:blipFill>
          <a:blip r:embed="rId10"/>
          <a:srcRect l="0" r="0" t="12500" b="12500"/>
          <a:stretch/>
        </p:blipFill>
        <p:spPr>
          <a:xfrm>
            <a:off x="6233008" y="1600200"/>
            <a:ext cx="2499284" cy="1405847"/>
          </a:xfrm>
          <a:prstGeom prst="rect">
            <a:avLst/>
          </a:prstGeom>
        </p:spPr>
      </p:pic>
      <p:sp>
        <p:nvSpPr>
          <p:cNvPr id="15" name="Text 10">
            <a:hlinkClick r:id="rId12" tooltip=""/>
          </p:cNvPr>
          <p:cNvSpPr/>
          <p:nvPr/>
        </p:nvSpPr>
        <p:spPr>
          <a:xfrm>
            <a:off x="6342736" y="2503127"/>
            <a:ext cx="411480" cy="411480"/>
          </a:xfrm>
          <a:prstGeom prst="rect">
            <a:avLst/>
          </a:prstGeom>
          <a:noFill/>
          <a:ln/>
        </p:spPr>
        <p:txBody>
          <a:bodyPr wrap="square" lIns="0" tIns="0" rIns="0" bIns="0" rtlCol="0" anchor="t"/>
          <a:lstStyle/>
          <a:p>
            <a:pPr indent="0" marL="0">
              <a:buNone/>
            </a:pPr>
            <a:r>
              <a:rPr lang="de-AT" altLang="en-US" sz="2200" b="1" u="sng" dirty="0">
                <a:solidFill>
                  <a:srgbClr val="F5D06A"/>
                </a:solidFill>
                <a:latin typeface="Helvetica Neue" pitchFamily="34" charset="0"/>
                <a:ea typeface="Helvetica Neue" pitchFamily="34" charset="-122"/>
                <a:cs typeface="Helvetica Neue"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t>
            </a:r>
            <a:endParaRPr lang="de-AT" sz="2200" dirty="0"/>
          </a:p>
        </p:txBody>
      </p:sp>
      <p:sp>
        <p:nvSpPr>
          <p:cNvPr id="16" name="Text 11">
            <a:hlinkClick r:id="rId13" tooltip=""/>
          </p:cNvPr>
          <p:cNvSpPr/>
          <p:nvPr/>
        </p:nvSpPr>
        <p:spPr>
          <a:xfrm>
            <a:off x="6233008" y="3097487"/>
            <a:ext cx="2499284" cy="640080"/>
          </a:xfrm>
          <a:prstGeom prst="rect">
            <a:avLst/>
          </a:prstGeom>
          <a:noFill/>
          <a:ln/>
        </p:spPr>
        <p:txBody>
          <a:bodyPr wrap="square" lIns="0" tIns="0" rIns="0" bIns="0" rtlCol="0" anchor="t"/>
          <a:lstStyle/>
          <a:p>
            <a:pPr indent="0" marL="0">
              <a:buNone/>
            </a:pPr>
            <a:r>
              <a:rPr lang="de-AT" altLang="en-US" sz="1600" b="1" u="sng" dirty="0">
                <a:solidFill>
                  <a:srgbClr val="FFFFFF"/>
                </a:solidFill>
                <a:latin typeface="Helvetica Neue" pitchFamily="34" charset="0"/>
                <a:ea typeface="Helvetica Neue" pitchFamily="34" charset="-122"/>
                <a:cs typeface="Helvetica Neue" pitchFamily="34" charset="-120"/>
                <a:hlinkClick r:id="rId13" invalidUrl="" action="" tgtFrame="" tooltip="" history="1" highlightClick="0" endSnd="0">
                  <a:extLst>
                    <a:ext uri="{A12FA001-AC4F-418D-AE19-62706E023703}">
                      <ahyp:hlinkClr xmlns:ahyp="http://schemas.microsoft.com/office/drawing/2018/hyperlinkcolor" val="tx"/>
                    </a:ext>
                  </a:extLst>
                </a:hlinkClick>
              </a:rPr>
              <a:t>Gemini 4 lehrt Apollo Cornhole</a:t>
            </a:r>
            <a:endParaRPr lang="de-AT" sz="1600" dirty="0"/>
          </a:p>
        </p:txBody>
      </p:sp>
      <p:sp>
        <p:nvSpPr>
          <p:cNvPr id="17" name="Text 12"/>
          <p:cNvSpPr/>
          <p:nvPr/>
        </p:nvSpPr>
        <p:spPr>
          <a:xfrm>
            <a:off x="6233008" y="3737567"/>
            <a:ext cx="2499284" cy="54864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sieht ein Video, baut die Simulation selbst</a:t>
            </a:r>
            <a:endParaRPr lang="de-AT" sz="1300" dirty="0"/>
          </a:p>
        </p:txBody>
      </p:sp>
      <p:pic>
        <p:nvPicPr>
          <p:cNvPr id="18" name="Image 3" descr="/Users/momofeichtinger/Documents/RootOrdner/Business/KI Deep Dives/output/2026-11-02-deepdive/deck/assets-canva/robotik/v05-homebody-stanford.jpg">
            <a:hlinkClick r:id="rId15" tooltip=""/>
          </p:cNvPr>
          <p:cNvPicPr>
            <a:picLocks noChangeAspect="1"/>
          </p:cNvPicPr>
          <p:nvPr/>
        </p:nvPicPr>
        <p:blipFill>
          <a:blip r:embed="rId14"/>
          <a:srcRect l="0" r="0" t="12500" b="12500"/>
          <a:stretch/>
        </p:blipFill>
        <p:spPr>
          <a:xfrm>
            <a:off x="9006611" y="1600200"/>
            <a:ext cx="2499284" cy="1405847"/>
          </a:xfrm>
          <a:prstGeom prst="rect">
            <a:avLst/>
          </a:prstGeom>
        </p:spPr>
      </p:pic>
      <p:sp>
        <p:nvSpPr>
          <p:cNvPr id="19" name="Text 13">
            <a:hlinkClick r:id="rId16" tooltip=""/>
          </p:cNvPr>
          <p:cNvSpPr/>
          <p:nvPr/>
        </p:nvSpPr>
        <p:spPr>
          <a:xfrm>
            <a:off x="9116339" y="2503127"/>
            <a:ext cx="411480" cy="411480"/>
          </a:xfrm>
          <a:prstGeom prst="rect">
            <a:avLst/>
          </a:prstGeom>
          <a:noFill/>
          <a:ln/>
        </p:spPr>
        <p:txBody>
          <a:bodyPr wrap="square" lIns="0" tIns="0" rIns="0" bIns="0" rtlCol="0" anchor="t"/>
          <a:lstStyle/>
          <a:p>
            <a:pPr indent="0" marL="0">
              <a:buNone/>
            </a:pPr>
            <a:r>
              <a:rPr lang="de-AT" altLang="en-US" sz="2200" b="1" u="sng" dirty="0">
                <a:solidFill>
                  <a:srgbClr val="F5D06A"/>
                </a:solidFill>
                <a:latin typeface="Helvetica Neue" pitchFamily="34" charset="0"/>
                <a:ea typeface="Helvetica Neue" pitchFamily="34" charset="-122"/>
                <a:cs typeface="Helvetica Neue" pitchFamily="34" charset="-120"/>
                <a:hlinkClick r:id="rId16" invalidUrl="" action="" tgtFrame="" tooltip="" history="1" highlightClick="0" endSnd="0">
                  <a:extLst>
                    <a:ext uri="{A12FA001-AC4F-418D-AE19-62706E023703}">
                      <ahyp:hlinkClr xmlns:ahyp="http://schemas.microsoft.com/office/drawing/2018/hyperlinkcolor" val="tx"/>
                    </a:ext>
                  </a:extLst>
                </a:hlinkClick>
              </a:rPr>
              <a:t>▶</a:t>
            </a:r>
            <a:endParaRPr lang="de-AT" sz="2200" dirty="0"/>
          </a:p>
        </p:txBody>
      </p:sp>
      <p:sp>
        <p:nvSpPr>
          <p:cNvPr id="20" name="Text 14">
            <a:hlinkClick r:id="rId17" tooltip=""/>
          </p:cNvPr>
          <p:cNvSpPr/>
          <p:nvPr/>
        </p:nvSpPr>
        <p:spPr>
          <a:xfrm>
            <a:off x="9006611" y="3097487"/>
            <a:ext cx="2499284" cy="640080"/>
          </a:xfrm>
          <a:prstGeom prst="rect">
            <a:avLst/>
          </a:prstGeom>
          <a:noFill/>
          <a:ln/>
        </p:spPr>
        <p:txBody>
          <a:bodyPr wrap="square" lIns="0" tIns="0" rIns="0" bIns="0" rtlCol="0" anchor="t"/>
          <a:lstStyle/>
          <a:p>
            <a:pPr indent="0" marL="0">
              <a:buNone/>
            </a:pPr>
            <a:r>
              <a:rPr lang="de-AT" altLang="en-US" sz="1600" b="1" u="sng" dirty="0">
                <a:solidFill>
                  <a:srgbClr val="FFFFFF"/>
                </a:solidFill>
                <a:latin typeface="Helvetica Neue" pitchFamily="34" charset="0"/>
                <a:ea typeface="Helvetica Neue" pitchFamily="34" charset="-122"/>
                <a:cs typeface="Helvetica Neue" pitchFamily="34" charset="-120"/>
                <a:hlinkClick r:id="rId17" invalidUrl="" action="" tgtFrame="" tooltip="" history="1" highlightClick="0" endSnd="0">
                  <a:extLst>
                    <a:ext uri="{A12FA001-AC4F-418D-AE19-62706E023703}">
                      <ahyp:hlinkClr xmlns:ahyp="http://schemas.microsoft.com/office/drawing/2018/hyperlinkcolor" val="tx"/>
                    </a:ext>
                  </a:extLst>
                </a:hlinkClick>
              </a:rPr>
              <a:t>Stanford HomeBody in fremder Küche</a:t>
            </a:r>
            <a:endParaRPr lang="de-AT" sz="1600" dirty="0"/>
          </a:p>
        </p:txBody>
      </p:sp>
      <p:sp>
        <p:nvSpPr>
          <p:cNvPr id="21" name="Text 15"/>
          <p:cNvSpPr/>
          <p:nvPr/>
        </p:nvSpPr>
        <p:spPr>
          <a:xfrm>
            <a:off x="9006611" y="3737567"/>
            <a:ext cx="2499284" cy="54864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erkundet, merkt sich, räumt auf</a:t>
            </a:r>
            <a:endParaRPr lang="de-AT" sz="1300" dirty="0"/>
          </a:p>
        </p:txBody>
      </p:sp>
      <p:sp>
        <p:nvSpPr>
          <p:cNvPr id="22" name="Shape 16"/>
          <p:cNvSpPr/>
          <p:nvPr/>
        </p:nvSpPr>
        <p:spPr>
          <a:xfrm>
            <a:off x="685800" y="4892040"/>
            <a:ext cx="10820095" cy="0"/>
          </a:xfrm>
          <a:prstGeom prst="line">
            <a:avLst/>
          </a:prstGeom>
          <a:noFill/>
          <a:ln w="12700">
            <a:solidFill>
              <a:srgbClr val="2E3238"/>
            </a:solidFill>
            <a:prstDash val="solid"/>
          </a:ln>
        </p:spPr>
      </p:sp>
      <p:sp>
        <p:nvSpPr>
          <p:cNvPr id="23" name="Text 17">
            <a:hlinkClick r:id="rId18" tooltip=""/>
          </p:cNvPr>
          <p:cNvSpPr/>
          <p:nvPr/>
        </p:nvSpPr>
        <p:spPr>
          <a:xfrm>
            <a:off x="685800" y="5029200"/>
            <a:ext cx="10820095" cy="640080"/>
          </a:xfrm>
          <a:prstGeom prst="rect">
            <a:avLst/>
          </a:prstGeom>
          <a:noFill/>
          <a:ln/>
        </p:spPr>
        <p:txBody>
          <a:bodyPr wrap="square" lIns="0" tIns="0" rIns="0" bIns="0" rtlCol="0" anchor="t"/>
          <a:lstStyle/>
          <a:p>
            <a:pPr indent="0" marL="0">
              <a:buNone/>
            </a:pPr>
            <a:r>
              <a:rPr lang="de-AT" altLang="en-US" sz="1600" u="sng" dirty="0">
                <a:solidFill>
                  <a:srgbClr val="FFFFFF"/>
                </a:solidFill>
                <a:latin typeface="Helvetica Neue" pitchFamily="34" charset="0"/>
                <a:ea typeface="Helvetica Neue" pitchFamily="34" charset="-122"/>
                <a:cs typeface="Helvetica Neue" pitchFamily="34" charset="-120"/>
                <a:hlinkClick r:id="rId18" invalidUrl="" action="" tgtFrame="" tooltip="" history="1" highlightClick="0" endSnd="0">
                  <a:extLst>
                    <a:ext uri="{A12FA001-AC4F-418D-AE19-62706E023703}">
                      <ahyp:hlinkClr xmlns:ahyp="http://schemas.microsoft.com/office/drawing/2018/hyperlinkcolor" val="tx"/>
                    </a:ext>
                  </a:extLst>
                </a:hlinkClick>
              </a:rPr>
              <a:t>Figure Helix 2.5: in 30 fremden Wohnungen ohne Vorab-Daten aufräumen, Handtücher falten, Betten machen, 56 % Erfolg (17.9.).</a:t>
            </a:r>
            <a:endParaRPr lang="de-AT" sz="1600" dirty="0"/>
          </a:p>
        </p:txBody>
      </p:sp>
      <p:sp>
        <p:nvSpPr>
          <p:cNvPr id="24" name="Text 18"/>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lifearchitect.ai/agi (Alan D. Thompson), Figure, Google DeepMind, Stanford. Autonomie laut Herstellern.</a:t>
            </a:r>
            <a:endParaRPr lang="de-AT"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30</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ROBOTAXIS IN AUSTIN</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Cybercab: der Rollout läuft</a:t>
            </a:r>
            <a:endParaRPr lang="de-AT" sz="3800" dirty="0"/>
          </a:p>
        </p:txBody>
      </p:sp>
      <p:sp>
        <p:nvSpPr>
          <p:cNvPr id="6" name="Text 4"/>
          <p:cNvSpPr/>
          <p:nvPr/>
        </p:nvSpPr>
        <p:spPr>
          <a:xfrm>
            <a:off x="685800" y="160020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3. Sep.</a:t>
            </a:r>
            <a:endParaRPr lang="de-AT" sz="1500" dirty="0"/>
          </a:p>
        </p:txBody>
      </p:sp>
      <p:sp>
        <p:nvSpPr>
          <p:cNvPr id="7" name="Shape 5"/>
          <p:cNvSpPr/>
          <p:nvPr/>
        </p:nvSpPr>
        <p:spPr>
          <a:xfrm>
            <a:off x="1828800" y="1682496"/>
            <a:ext cx="128016" cy="128016"/>
          </a:xfrm>
          <a:prstGeom prst="rect">
            <a:avLst/>
          </a:prstGeom>
          <a:solidFill>
            <a:srgbClr val="60A5FA"/>
          </a:solidFill>
          <a:ln/>
        </p:spPr>
      </p:sp>
      <p:sp>
        <p:nvSpPr>
          <p:cNvPr id="8" name="Text 6">
            <a:hlinkClick r:id="rId2" tooltip=""/>
          </p:cNvPr>
          <p:cNvSpPr/>
          <p:nvPr/>
        </p:nvSpPr>
        <p:spPr>
          <a:xfrm>
            <a:off x="2121408" y="1581912"/>
            <a:ext cx="533095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Öffentliche Fahrten in Austin starten</a:t>
            </a:r>
            <a:endParaRPr lang="de-AT" sz="1800" dirty="0"/>
          </a:p>
        </p:txBody>
      </p:sp>
      <p:sp>
        <p:nvSpPr>
          <p:cNvPr id="9" name="Text 7"/>
          <p:cNvSpPr/>
          <p:nvPr/>
        </p:nvSpPr>
        <p:spPr>
          <a:xfrm>
            <a:off x="2121408" y="1929384"/>
            <a:ext cx="533095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45 Cybercabs ohne Lenkrad und Pedale registriert</a:t>
            </a:r>
            <a:endParaRPr lang="de-AT" sz="1300" dirty="0"/>
          </a:p>
        </p:txBody>
      </p:sp>
      <p:sp>
        <p:nvSpPr>
          <p:cNvPr id="10" name="Text 8"/>
          <p:cNvSpPr/>
          <p:nvPr/>
        </p:nvSpPr>
        <p:spPr>
          <a:xfrm>
            <a:off x="685800" y="246888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21. Okt.</a:t>
            </a:r>
            <a:endParaRPr lang="de-AT" sz="1500" dirty="0"/>
          </a:p>
        </p:txBody>
      </p:sp>
      <p:sp>
        <p:nvSpPr>
          <p:cNvPr id="11" name="Shape 9"/>
          <p:cNvSpPr/>
          <p:nvPr/>
        </p:nvSpPr>
        <p:spPr>
          <a:xfrm>
            <a:off x="1828800" y="2551176"/>
            <a:ext cx="128016" cy="128016"/>
          </a:xfrm>
          <a:prstGeom prst="rect">
            <a:avLst/>
          </a:prstGeom>
          <a:solidFill>
            <a:srgbClr val="60A5FA"/>
          </a:solidFill>
          <a:ln/>
        </p:spPr>
      </p:sp>
      <p:sp>
        <p:nvSpPr>
          <p:cNvPr id="12" name="Text 10">
            <a:hlinkClick r:id="rId3" tooltip=""/>
          </p:cNvPr>
          <p:cNvSpPr/>
          <p:nvPr/>
        </p:nvSpPr>
        <p:spPr>
          <a:xfrm>
            <a:off x="2121408" y="2450592"/>
            <a:ext cx="533095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Flotte in Austin um Faktor 10 gewachsen</a:t>
            </a:r>
            <a:endParaRPr lang="de-AT" sz="1800" dirty="0"/>
          </a:p>
        </p:txBody>
      </p:sp>
      <p:sp>
        <p:nvSpPr>
          <p:cNvPr id="13" name="Text 11"/>
          <p:cNvSpPr/>
          <p:nvPr/>
        </p:nvSpPr>
        <p:spPr>
          <a:xfrm>
            <a:off x="2121408" y="2798064"/>
            <a:ext cx="533095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Dallas im November, Kunden bis Jahresende (Q3-Call)</a:t>
            </a:r>
            <a:endParaRPr lang="de-AT" sz="1300" dirty="0"/>
          </a:p>
        </p:txBody>
      </p:sp>
      <p:sp>
        <p:nvSpPr>
          <p:cNvPr id="14" name="Text 12"/>
          <p:cNvSpPr/>
          <p:nvPr/>
        </p:nvSpPr>
        <p:spPr>
          <a:xfrm>
            <a:off x="685800" y="333756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26. Okt.</a:t>
            </a:r>
            <a:endParaRPr lang="de-AT" sz="1500" dirty="0"/>
          </a:p>
        </p:txBody>
      </p:sp>
      <p:sp>
        <p:nvSpPr>
          <p:cNvPr id="15" name="Shape 13"/>
          <p:cNvSpPr/>
          <p:nvPr/>
        </p:nvSpPr>
        <p:spPr>
          <a:xfrm>
            <a:off x="1828800" y="3419856"/>
            <a:ext cx="128016" cy="128016"/>
          </a:xfrm>
          <a:prstGeom prst="rect">
            <a:avLst/>
          </a:prstGeom>
          <a:solidFill>
            <a:srgbClr val="60A5FA"/>
          </a:solidFill>
          <a:ln/>
        </p:spPr>
      </p:sp>
      <p:sp>
        <p:nvSpPr>
          <p:cNvPr id="16" name="Text 14">
            <a:hlinkClick r:id="rId4" tooltip=""/>
          </p:cNvPr>
          <p:cNvSpPr/>
          <p:nvPr/>
        </p:nvSpPr>
        <p:spPr>
          <a:xfrm>
            <a:off x="2121408" y="3319272"/>
            <a:ext cx="533095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Robotaxi-Gebiete: Austin 272 Quadratmeilen</a:t>
            </a:r>
            <a:endParaRPr lang="de-AT" sz="1800" dirty="0"/>
          </a:p>
        </p:txBody>
      </p:sp>
      <p:sp>
        <p:nvSpPr>
          <p:cNvPr id="17" name="Text 15"/>
          <p:cNvSpPr/>
          <p:nvPr/>
        </p:nvSpPr>
        <p:spPr>
          <a:xfrm>
            <a:off x="2121408" y="3666744"/>
            <a:ext cx="533095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Houston 254, Dallas 81, alles laut Tesla unbeaufsichtigt</a:t>
            </a:r>
            <a:endParaRPr lang="de-AT" sz="1300" dirty="0"/>
          </a:p>
        </p:txBody>
      </p:sp>
      <p:sp>
        <p:nvSpPr>
          <p:cNvPr id="18" name="Text 16"/>
          <p:cNvSpPr/>
          <p:nvPr/>
        </p:nvSpPr>
        <p:spPr>
          <a:xfrm>
            <a:off x="685800" y="420624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27. Okt.</a:t>
            </a:r>
            <a:endParaRPr lang="de-AT" sz="1500" dirty="0"/>
          </a:p>
        </p:txBody>
      </p:sp>
      <p:sp>
        <p:nvSpPr>
          <p:cNvPr id="19" name="Shape 17"/>
          <p:cNvSpPr/>
          <p:nvPr/>
        </p:nvSpPr>
        <p:spPr>
          <a:xfrm>
            <a:off x="1828800" y="4288536"/>
            <a:ext cx="128016" cy="128016"/>
          </a:xfrm>
          <a:prstGeom prst="rect">
            <a:avLst/>
          </a:prstGeom>
          <a:solidFill>
            <a:srgbClr val="60A5FA"/>
          </a:solidFill>
          <a:ln/>
        </p:spPr>
      </p:sp>
      <p:sp>
        <p:nvSpPr>
          <p:cNvPr id="20" name="Text 18">
            <a:hlinkClick r:id="rId5" tooltip=""/>
          </p:cNvPr>
          <p:cNvSpPr/>
          <p:nvPr/>
        </p:nvSpPr>
        <p:spPr>
          <a:xfrm>
            <a:off x="2121408" y="4187952"/>
            <a:ext cx="5330952" cy="347472"/>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Austin: Tesla überholt Waymo</a:t>
            </a:r>
            <a:endParaRPr lang="de-AT" sz="1800" dirty="0"/>
          </a:p>
        </p:txBody>
      </p:sp>
      <p:sp>
        <p:nvSpPr>
          <p:cNvPr id="21" name="Text 19"/>
          <p:cNvSpPr/>
          <p:nvPr/>
        </p:nvSpPr>
        <p:spPr>
          <a:xfrm>
            <a:off x="2121408" y="4535424"/>
            <a:ext cx="5330952" cy="329184"/>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438.000 gegen 406.000 Fahrten pro Woche (Robotaxi Tracker)</a:t>
            </a:r>
            <a:endParaRPr lang="de-AT" sz="1300" dirty="0"/>
          </a:p>
        </p:txBody>
      </p:sp>
      <p:sp>
        <p:nvSpPr>
          <p:cNvPr id="22" name="Shape 20"/>
          <p:cNvSpPr/>
          <p:nvPr/>
        </p:nvSpPr>
        <p:spPr>
          <a:xfrm>
            <a:off x="8264295" y="1435608"/>
            <a:ext cx="2856689" cy="4261104"/>
          </a:xfrm>
          <a:prstGeom prst="rect">
            <a:avLst/>
          </a:prstGeom>
          <a:solidFill>
            <a:srgbClr val="2A2D33"/>
          </a:solidFill>
          <a:ln/>
        </p:spPr>
      </p:sp>
      <p:pic>
        <p:nvPicPr>
          <p:cNvPr id="23" name="Image 0" descr="/Users/momofeichtinger/Documents/RootOrdner/Business/KI Deep Dives/output/2026-11-02-deepdive/deck/assets-canva/robotik/r01-scharf-austin.jpg">
            <a:hlinkClick r:id="rId7" tooltip=""/>
          </p:cNvPr>
          <p:cNvPicPr>
            <a:picLocks noChangeAspect="1"/>
          </p:cNvPicPr>
          <p:nvPr/>
        </p:nvPicPr>
        <p:blipFill>
          <a:blip r:embed="rId6"/>
          <a:stretch>
            <a:fillRect/>
          </a:stretch>
        </p:blipFill>
        <p:spPr>
          <a:xfrm>
            <a:off x="8291727" y="1463040"/>
            <a:ext cx="2801825" cy="4206240"/>
          </a:xfrm>
          <a:prstGeom prst="rect">
            <a:avLst/>
          </a:prstGeom>
        </p:spPr>
      </p:pic>
      <p:sp>
        <p:nvSpPr>
          <p:cNvPr id="24" name="Text 21"/>
          <p:cNvSpPr/>
          <p:nvPr/>
        </p:nvSpPr>
        <p:spPr>
          <a:xfrm>
            <a:off x="685800" y="5257800"/>
            <a:ext cx="6766560" cy="54864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Ob die Cybercabs ohne Sicherheitsfahrer fahren, bestätigt Tesla nicht ausdrücklich.</a:t>
            </a:r>
            <a:endParaRPr lang="de-AT" sz="1400" dirty="0"/>
          </a:p>
        </p:txBody>
      </p:sp>
      <p:sp>
        <p:nvSpPr>
          <p:cNvPr id="25" name="Text 22"/>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Asharq Al-Awsat 3.9., Tesla Q3-Call 21.10., Sawyer Merritt 26.10., Jason Scharf 27.10. auf X.</a:t>
            </a:r>
            <a:endParaRPr lang="de-AT"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31</a:t>
            </a:r>
            <a:endParaRPr lang="de-AT" sz="1100" dirty="0"/>
          </a:p>
        </p:txBody>
      </p:sp>
      <p:pic>
        <p:nvPicPr>
          <p:cNvPr id="3" name="Image 0" descr="/Users/momofeichtinger/Documents/RootOrdner/Business/KI Deep Dives/output/2026-11-02-deepdive/deck/assets-canva/science.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05840"/>
            <a:ext cx="2743200" cy="1280160"/>
          </a:xfrm>
          <a:prstGeom prst="rect">
            <a:avLst/>
          </a:prstGeom>
          <a:noFill/>
          <a:ln/>
        </p:spPr>
        <p:txBody>
          <a:bodyPr wrap="square" lIns="0" tIns="0" rIns="0" bIns="0" rtlCol="0" anchor="b"/>
          <a:lstStyle/>
          <a:p>
            <a:pPr indent="0" marL="0">
              <a:buNone/>
            </a:pPr>
            <a:r>
              <a:rPr lang="de-AT" altLang="en-US" sz="9600" b="1" dirty="0">
                <a:solidFill>
                  <a:srgbClr val="F5D06A"/>
                </a:solidFill>
                <a:latin typeface="Helvetica Neue" pitchFamily="34" charset="0"/>
                <a:ea typeface="Helvetica Neue" pitchFamily="34" charset="-122"/>
                <a:cs typeface="Helvetica Neue" pitchFamily="34" charset="-120"/>
              </a:rPr>
              <a:t>03</a:t>
            </a:r>
            <a:endParaRPr lang="de-AT" sz="9600" dirty="0"/>
          </a:p>
        </p:txBody>
      </p:sp>
      <p:sp>
        <p:nvSpPr>
          <p:cNvPr id="5" name="Text 2"/>
          <p:cNvSpPr/>
          <p:nvPr/>
        </p:nvSpPr>
        <p:spPr>
          <a:xfrm>
            <a:off x="685800" y="2377440"/>
            <a:ext cx="5852160" cy="1188720"/>
          </a:xfrm>
          <a:prstGeom prst="rect">
            <a:avLst/>
          </a:prstGeom>
          <a:noFill/>
          <a:ln/>
        </p:spPr>
        <p:txBody>
          <a:bodyPr wrap="square" lIns="0" tIns="0" rIns="0" bIns="0" rtlCol="0" anchor="t"/>
          <a:lstStyle/>
          <a:p>
            <a:pPr indent="0" marL="0">
              <a:buNone/>
            </a:pPr>
            <a:r>
              <a:rPr lang="de-AT" altLang="en-US" sz="5400" b="1" dirty="0">
                <a:solidFill>
                  <a:srgbClr val="FFFFFF"/>
                </a:solidFill>
                <a:latin typeface="Helvetica Neue" pitchFamily="34" charset="0"/>
                <a:ea typeface="Helvetica Neue" pitchFamily="34" charset="-122"/>
                <a:cs typeface="Helvetica Neue" pitchFamily="34" charset="-120"/>
              </a:rPr>
              <a:t>Alle Systeme</a:t>
            </a:r>
            <a:endParaRPr lang="de-AT" sz="5400" dirty="0"/>
          </a:p>
        </p:txBody>
      </p:sp>
      <p:sp>
        <p:nvSpPr>
          <p:cNvPr id="6" name="Text 3"/>
          <p:cNvSpPr/>
          <p:nvPr/>
        </p:nvSpPr>
        <p:spPr>
          <a:xfrm>
            <a:off x="685800" y="3657600"/>
            <a:ext cx="4754880" cy="1280160"/>
          </a:xfrm>
          <a:prstGeom prst="rect">
            <a:avLst/>
          </a:prstGeom>
          <a:noFill/>
          <a:ln/>
        </p:spPr>
        <p:txBody>
          <a:bodyPr wrap="square" lIns="0" tIns="0" rIns="0" bIns="0" rtlCol="0" anchor="t"/>
          <a:lstStyle/>
          <a:p>
            <a:pPr indent="0" marL="0">
              <a:lnSpc>
                <a:spcPct val="110000"/>
              </a:lnSpc>
              <a:buNone/>
            </a:pPr>
            <a:r>
              <a:rPr lang="de-AT" altLang="en-US" sz="2200" dirty="0">
                <a:solidFill>
                  <a:srgbClr val="A9AEB6"/>
                </a:solidFill>
                <a:latin typeface="Helvetica Neue" pitchFamily="34" charset="0"/>
                <a:ea typeface="Helvetica Neue" pitchFamily="34" charset="-122"/>
                <a:cs typeface="Helvetica Neue" pitchFamily="34" charset="-120"/>
              </a:rPr>
              <a:t>Forschung, Geld, Arbeit und Recht ändern sich gleichzeitig.</a:t>
            </a:r>
            <a:endParaRPr lang="de-AT" sz="2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32</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KI IN DER FORSCHUNG · 23. SEP. BIS 21. OKT.</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Ergebnisse, die Fachleute jetzt prüfen</a:t>
            </a:r>
            <a:endParaRPr lang="de-AT" sz="3800" dirty="0"/>
          </a:p>
        </p:txBody>
      </p:sp>
      <p:sp>
        <p:nvSpPr>
          <p:cNvPr id="5" name="Text 3"/>
          <p:cNvSpPr/>
          <p:nvPr/>
        </p:nvSpPr>
        <p:spPr>
          <a:xfrm>
            <a:off x="685800" y="160020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6. Okt.</a:t>
            </a:r>
            <a:endParaRPr lang="de-AT" sz="1500" dirty="0"/>
          </a:p>
        </p:txBody>
      </p:sp>
      <p:sp>
        <p:nvSpPr>
          <p:cNvPr id="6" name="Shape 4"/>
          <p:cNvSpPr/>
          <p:nvPr/>
        </p:nvSpPr>
        <p:spPr>
          <a:xfrm>
            <a:off x="1828800" y="1682496"/>
            <a:ext cx="128016" cy="128016"/>
          </a:xfrm>
          <a:prstGeom prst="rect">
            <a:avLst/>
          </a:prstGeom>
          <a:solidFill>
            <a:srgbClr val="A78BFA"/>
          </a:solidFill>
          <a:ln/>
        </p:spPr>
      </p:sp>
      <p:sp>
        <p:nvSpPr>
          <p:cNvPr id="7" name="Text 5">
            <a:hlinkClick r:id="rId1" tooltip=""/>
          </p:cNvPr>
          <p:cNvSpPr/>
          <p:nvPr/>
        </p:nvSpPr>
        <p:spPr>
          <a:xfrm>
            <a:off x="2121408" y="1581912"/>
            <a:ext cx="6153912"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1" invalidUrl="" action="" tgtFrame="" tooltip="" history="1" highlightClick="0" endSnd="0">
                  <a:extLst>
                    <a:ext uri="{A12FA001-AC4F-418D-AE19-62706E023703}">
                      <ahyp:hlinkClr xmlns:ahyp="http://schemas.microsoft.com/office/drawing/2018/hyperlinkcolor" val="tx"/>
                    </a:ext>
                  </a:extLst>
                </a:hlinkClick>
              </a:rPr>
              <a:t>719 Mathe-Manuskripte von OpenAIs KI</a:t>
            </a:r>
            <a:endParaRPr lang="de-AT" sz="2000" dirty="0"/>
          </a:p>
        </p:txBody>
      </p:sp>
      <p:sp>
        <p:nvSpPr>
          <p:cNvPr id="8" name="Text 6"/>
          <p:cNvSpPr/>
          <p:nvPr/>
        </p:nvSpPr>
        <p:spPr>
          <a:xfrm>
            <a:off x="2121408" y="1929384"/>
            <a:ext cx="6153912"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300 in Lean geprüft; am Tag danach 3 zurückgezogen, 14 korrigiert</a:t>
            </a:r>
            <a:endParaRPr lang="de-AT" sz="1400" dirty="0"/>
          </a:p>
        </p:txBody>
      </p:sp>
      <p:sp>
        <p:nvSpPr>
          <p:cNvPr id="9" name="Text 7"/>
          <p:cNvSpPr/>
          <p:nvPr/>
        </p:nvSpPr>
        <p:spPr>
          <a:xfrm>
            <a:off x="685800" y="2368296"/>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8. Okt.</a:t>
            </a:r>
            <a:endParaRPr lang="de-AT" sz="1500" dirty="0"/>
          </a:p>
        </p:txBody>
      </p:sp>
      <p:sp>
        <p:nvSpPr>
          <p:cNvPr id="10" name="Shape 8"/>
          <p:cNvSpPr/>
          <p:nvPr/>
        </p:nvSpPr>
        <p:spPr>
          <a:xfrm>
            <a:off x="1828800" y="2450592"/>
            <a:ext cx="128016" cy="128016"/>
          </a:xfrm>
          <a:prstGeom prst="rect">
            <a:avLst/>
          </a:prstGeom>
          <a:solidFill>
            <a:srgbClr val="A78BFA"/>
          </a:solidFill>
          <a:ln/>
        </p:spPr>
      </p:sp>
      <p:sp>
        <p:nvSpPr>
          <p:cNvPr id="11" name="Text 9">
            <a:hlinkClick r:id="rId2" tooltip=""/>
          </p:cNvPr>
          <p:cNvSpPr/>
          <p:nvPr/>
        </p:nvSpPr>
        <p:spPr>
          <a:xfrm>
            <a:off x="2121408" y="2350008"/>
            <a:ext cx="6153912"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AlphaProof Nexus löst 9 Erdős-Probleme</a:t>
            </a:r>
            <a:endParaRPr lang="de-AT" sz="2000" dirty="0"/>
          </a:p>
        </p:txBody>
      </p:sp>
      <p:sp>
        <p:nvSpPr>
          <p:cNvPr id="12" name="Text 10"/>
          <p:cNvSpPr/>
          <p:nvPr/>
        </p:nvSpPr>
        <p:spPr>
          <a:xfrm>
            <a:off x="2121408" y="2697480"/>
            <a:ext cx="6153912"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Google DeepMind, begutachtetes Paper in Science</a:t>
            </a:r>
            <a:endParaRPr lang="de-AT" sz="1400" dirty="0"/>
          </a:p>
        </p:txBody>
      </p:sp>
      <p:sp>
        <p:nvSpPr>
          <p:cNvPr id="13" name="Text 11"/>
          <p:cNvSpPr/>
          <p:nvPr/>
        </p:nvSpPr>
        <p:spPr>
          <a:xfrm>
            <a:off x="685800" y="3136392"/>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16. Okt.</a:t>
            </a:r>
            <a:endParaRPr lang="de-AT" sz="1500" dirty="0"/>
          </a:p>
        </p:txBody>
      </p:sp>
      <p:sp>
        <p:nvSpPr>
          <p:cNvPr id="14" name="Shape 12"/>
          <p:cNvSpPr/>
          <p:nvPr/>
        </p:nvSpPr>
        <p:spPr>
          <a:xfrm>
            <a:off x="1828800" y="3218688"/>
            <a:ext cx="128016" cy="128016"/>
          </a:xfrm>
          <a:prstGeom prst="rect">
            <a:avLst/>
          </a:prstGeom>
          <a:solidFill>
            <a:srgbClr val="A78BFA"/>
          </a:solidFill>
          <a:ln/>
        </p:spPr>
      </p:sp>
      <p:sp>
        <p:nvSpPr>
          <p:cNvPr id="15" name="Text 13">
            <a:hlinkClick r:id="rId3" tooltip=""/>
          </p:cNvPr>
          <p:cNvSpPr/>
          <p:nvPr/>
        </p:nvSpPr>
        <p:spPr>
          <a:xfrm>
            <a:off x="2121408" y="3118104"/>
            <a:ext cx="6153912"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Claude entwirft Quantenschaltungen</a:t>
            </a:r>
            <a:endParaRPr lang="de-AT" sz="2000" dirty="0"/>
          </a:p>
        </p:txBody>
      </p:sp>
      <p:sp>
        <p:nvSpPr>
          <p:cNvPr id="16" name="Text 14"/>
          <p:cNvSpPr/>
          <p:nvPr/>
        </p:nvSpPr>
        <p:spPr>
          <a:xfrm>
            <a:off x="2121408" y="3465576"/>
            <a:ext cx="6153912"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in 7 von 8 Aufgaben unter dem bisherigen Bestwert, 53 Stunden Arbeit</a:t>
            </a:r>
            <a:endParaRPr lang="de-AT" sz="1400" dirty="0"/>
          </a:p>
        </p:txBody>
      </p:sp>
      <p:sp>
        <p:nvSpPr>
          <p:cNvPr id="17" name="Text 15"/>
          <p:cNvSpPr/>
          <p:nvPr/>
        </p:nvSpPr>
        <p:spPr>
          <a:xfrm>
            <a:off x="685800" y="3904488"/>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19. Okt.</a:t>
            </a:r>
            <a:endParaRPr lang="de-AT" sz="1500" dirty="0"/>
          </a:p>
        </p:txBody>
      </p:sp>
      <p:sp>
        <p:nvSpPr>
          <p:cNvPr id="18" name="Shape 16"/>
          <p:cNvSpPr/>
          <p:nvPr/>
        </p:nvSpPr>
        <p:spPr>
          <a:xfrm>
            <a:off x="1828800" y="3986784"/>
            <a:ext cx="128016" cy="128016"/>
          </a:xfrm>
          <a:prstGeom prst="rect">
            <a:avLst/>
          </a:prstGeom>
          <a:solidFill>
            <a:srgbClr val="A78BFA"/>
          </a:solidFill>
          <a:ln/>
        </p:spPr>
      </p:sp>
      <p:sp>
        <p:nvSpPr>
          <p:cNvPr id="19" name="Text 17">
            <a:hlinkClick r:id="rId4" tooltip=""/>
          </p:cNvPr>
          <p:cNvSpPr/>
          <p:nvPr/>
        </p:nvSpPr>
        <p:spPr>
          <a:xfrm>
            <a:off x="2121408" y="3886200"/>
            <a:ext cx="6153912"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Fachleute bauen ein KI-Argument nach</a:t>
            </a:r>
            <a:endParaRPr lang="de-AT" sz="2000" dirty="0"/>
          </a:p>
        </p:txBody>
      </p:sp>
      <p:sp>
        <p:nvSpPr>
          <p:cNvPr id="20" name="Text 18"/>
          <p:cNvSpPr/>
          <p:nvPr/>
        </p:nvSpPr>
        <p:spPr>
          <a:xfrm>
            <a:off x="2121408" y="4233672"/>
            <a:ext cx="6153912"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Siegel-Nullstellen; 15 Mio. $ fürs Prüfen von Simons, Anthropic, OpenAI</a:t>
            </a:r>
            <a:endParaRPr lang="de-AT" sz="1400" dirty="0"/>
          </a:p>
        </p:txBody>
      </p:sp>
      <p:sp>
        <p:nvSpPr>
          <p:cNvPr id="21" name="Text 19"/>
          <p:cNvSpPr/>
          <p:nvPr/>
        </p:nvSpPr>
        <p:spPr>
          <a:xfrm>
            <a:off x="685800" y="4672584"/>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20. Okt.</a:t>
            </a:r>
            <a:endParaRPr lang="de-AT" sz="1500" dirty="0"/>
          </a:p>
        </p:txBody>
      </p:sp>
      <p:sp>
        <p:nvSpPr>
          <p:cNvPr id="22" name="Shape 20"/>
          <p:cNvSpPr/>
          <p:nvPr/>
        </p:nvSpPr>
        <p:spPr>
          <a:xfrm>
            <a:off x="1828800" y="4754880"/>
            <a:ext cx="128016" cy="128016"/>
          </a:xfrm>
          <a:prstGeom prst="rect">
            <a:avLst/>
          </a:prstGeom>
          <a:solidFill>
            <a:srgbClr val="A78BFA"/>
          </a:solidFill>
          <a:ln/>
        </p:spPr>
      </p:sp>
      <p:sp>
        <p:nvSpPr>
          <p:cNvPr id="23" name="Text 21">
            <a:hlinkClick r:id="rId5" tooltip=""/>
          </p:cNvPr>
          <p:cNvSpPr/>
          <p:nvPr/>
        </p:nvSpPr>
        <p:spPr>
          <a:xfrm>
            <a:off x="2121408" y="4654296"/>
            <a:ext cx="6153912"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17 Proteinbinder im Labor bestätigt</a:t>
            </a:r>
            <a:endParaRPr lang="de-AT" sz="2000" dirty="0"/>
          </a:p>
        </p:txBody>
      </p:sp>
      <p:sp>
        <p:nvSpPr>
          <p:cNvPr id="24" name="Text 22"/>
          <p:cNvSpPr/>
          <p:nvPr/>
        </p:nvSpPr>
        <p:spPr>
          <a:xfrm>
            <a:off x="2121408" y="5001768"/>
            <a:ext cx="6153912"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318.484 Entwürfe, 211 getestet, 64 Stunden, weitgehend autonom</a:t>
            </a:r>
            <a:endParaRPr lang="de-AT" sz="1400" dirty="0"/>
          </a:p>
        </p:txBody>
      </p:sp>
      <p:sp>
        <p:nvSpPr>
          <p:cNvPr id="25" name="Text 23"/>
          <p:cNvSpPr/>
          <p:nvPr/>
        </p:nvSpPr>
        <p:spPr>
          <a:xfrm>
            <a:off x="685800" y="544068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21. Okt.</a:t>
            </a:r>
            <a:endParaRPr lang="de-AT" sz="1500" dirty="0"/>
          </a:p>
        </p:txBody>
      </p:sp>
      <p:sp>
        <p:nvSpPr>
          <p:cNvPr id="26" name="Shape 24"/>
          <p:cNvSpPr/>
          <p:nvPr/>
        </p:nvSpPr>
        <p:spPr>
          <a:xfrm>
            <a:off x="1828800" y="5522976"/>
            <a:ext cx="128016" cy="128016"/>
          </a:xfrm>
          <a:prstGeom prst="rect">
            <a:avLst/>
          </a:prstGeom>
          <a:solidFill>
            <a:srgbClr val="A78BFA"/>
          </a:solidFill>
          <a:ln/>
        </p:spPr>
      </p:sp>
      <p:sp>
        <p:nvSpPr>
          <p:cNvPr id="27" name="Text 25">
            <a:hlinkClick r:id="rId6" tooltip=""/>
          </p:cNvPr>
          <p:cNvSpPr/>
          <p:nvPr/>
        </p:nvSpPr>
        <p:spPr>
          <a:xfrm>
            <a:off x="2121408" y="5422392"/>
            <a:ext cx="6153912"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Tausende Agenten lesen einen Hirnzell-Atlas</a:t>
            </a:r>
            <a:endParaRPr lang="de-AT" sz="2000" dirty="0"/>
          </a:p>
        </p:txBody>
      </p:sp>
      <p:sp>
        <p:nvSpPr>
          <p:cNvPr id="28" name="Text 26"/>
          <p:cNvSpPr/>
          <p:nvPr/>
        </p:nvSpPr>
        <p:spPr>
          <a:xfrm>
            <a:off x="2121408" y="5769864"/>
            <a:ext cx="6153912"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die ganze Analyse in 32 Minuten, über 700 Quellen pro Bericht</a:t>
            </a:r>
            <a:endParaRPr lang="de-AT" sz="1400" dirty="0"/>
          </a:p>
        </p:txBody>
      </p:sp>
      <p:pic>
        <p:nvPicPr>
          <p:cNvPr id="29" name="Image 0" descr="/Users/momofeichtinger/Documents/RootOrdner/Business/KI Deep Dives/output/2026-11-02-deepdive/deck/assets-canva/cut-protein.png">    </p:cNvPr>
          <p:cNvPicPr>
            <a:picLocks noChangeAspect="1"/>
          </p:cNvPicPr>
          <p:nvPr/>
        </p:nvPicPr>
        <p:blipFill>
          <a:blip r:embed="rId7"/>
          <a:stretch>
            <a:fillRect/>
          </a:stretch>
        </p:blipFill>
        <p:spPr>
          <a:xfrm>
            <a:off x="8503920" y="1965960"/>
            <a:ext cx="3200400" cy="3200400"/>
          </a:xfrm>
          <a:prstGeom prst="rect">
            <a:avLst/>
          </a:prstGeom>
        </p:spPr>
      </p:pic>
      <p:sp>
        <p:nvSpPr>
          <p:cNvPr id="30" name="Text 27"/>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OpenAI (openai/math), Science (DOI 10.1126/science.aej2213), Anthropic, Simons Foundation, Partnerlabore.</a:t>
            </a:r>
            <a:endParaRPr lang="de-AT"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33</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GELD FLIESST, DER ALLTAG KOMMT LANGSAMER</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200" b="1" dirty="0">
                <a:solidFill>
                  <a:srgbClr val="F5D06A"/>
                </a:solidFill>
                <a:latin typeface="Helvetica Neue" pitchFamily="34" charset="0"/>
                <a:ea typeface="Helvetica Neue" pitchFamily="34" charset="-122"/>
                <a:cs typeface="Helvetica Neue" pitchFamily="34" charset="-120"/>
              </a:rPr>
              <a:t>Milliarden oben, Hunderte Bestellungen unten</a:t>
            </a:r>
            <a:endParaRPr lang="de-AT" sz="3200" dirty="0"/>
          </a:p>
        </p:txBody>
      </p:sp>
      <p:sp>
        <p:nvSpPr>
          <p:cNvPr id="5" name="Text 3"/>
          <p:cNvSpPr/>
          <p:nvPr/>
        </p:nvSpPr>
        <p:spPr>
          <a:xfrm>
            <a:off x="685800" y="1554480"/>
            <a:ext cx="3423818" cy="1005840"/>
          </a:xfrm>
          <a:prstGeom prst="rect">
            <a:avLst/>
          </a:prstGeom>
          <a:noFill/>
          <a:ln/>
        </p:spPr>
        <p:txBody>
          <a:bodyPr wrap="square" lIns="0" tIns="0" rIns="0" bIns="0" rtlCol="0" anchor="b"/>
          <a:lstStyle/>
          <a:p>
            <a:pPr indent="0" marL="0">
              <a:buNone/>
            </a:pPr>
            <a:r>
              <a:rPr lang="de-AT" altLang="en-US" sz="3600" b="1" dirty="0">
                <a:solidFill>
                  <a:srgbClr val="F5D06A"/>
                </a:solidFill>
                <a:latin typeface="Helvetica Neue" pitchFamily="34" charset="0"/>
                <a:ea typeface="Helvetica Neue" pitchFamily="34" charset="-122"/>
                <a:cs typeface="Helvetica Neue" pitchFamily="34" charset="-120"/>
              </a:rPr>
              <a:t>16,3 Mrd. $</a:t>
            </a:r>
            <a:endParaRPr lang="de-AT" sz="3600" dirty="0"/>
          </a:p>
        </p:txBody>
      </p:sp>
      <p:sp>
        <p:nvSpPr>
          <p:cNvPr id="6" name="Text 4"/>
          <p:cNvSpPr/>
          <p:nvPr/>
        </p:nvSpPr>
        <p:spPr>
          <a:xfrm>
            <a:off x="685800" y="2633472"/>
            <a:ext cx="3423818"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Umsatz von Anthropic im ersten Halbjahr 2026, ein Jahr davor 1,2 Mrd. (Börsenantrag, 26.10.)</a:t>
            </a:r>
            <a:endParaRPr lang="de-AT" sz="1600" dirty="0"/>
          </a:p>
        </p:txBody>
      </p:sp>
      <p:sp>
        <p:nvSpPr>
          <p:cNvPr id="7" name="Shape 5">
            <a:hlinkClick r:id="rId1" tooltip=""/>
          </p:cNvPr>
          <p:cNvSpPr/>
          <p:nvPr/>
        </p:nvSpPr>
        <p:spPr>
          <a:xfrm>
            <a:off x="685800" y="1554480"/>
            <a:ext cx="3423818" cy="2011680"/>
          </a:xfrm>
          <a:prstGeom prst="rect">
            <a:avLst/>
          </a:prstGeom>
          <a:solidFill>
            <a:srgbClr val="000000">
              <a:alpha val="0"/>
            </a:srgbClr>
          </a:solidFill>
          <a:ln/>
        </p:spPr>
      </p:sp>
      <p:sp>
        <p:nvSpPr>
          <p:cNvPr id="8" name="Text 6"/>
          <p:cNvSpPr/>
          <p:nvPr/>
        </p:nvSpPr>
        <p:spPr>
          <a:xfrm>
            <a:off x="4383938" y="1554480"/>
            <a:ext cx="3423818" cy="1005840"/>
          </a:xfrm>
          <a:prstGeom prst="rect">
            <a:avLst/>
          </a:prstGeom>
          <a:noFill/>
          <a:ln/>
        </p:spPr>
        <p:txBody>
          <a:bodyPr wrap="square" lIns="0" tIns="0" rIns="0" bIns="0" rtlCol="0" anchor="b"/>
          <a:lstStyle/>
          <a:p>
            <a:pPr indent="0" marL="0">
              <a:buNone/>
            </a:pPr>
            <a:r>
              <a:rPr lang="de-AT" altLang="en-US" sz="3600" b="1" dirty="0">
                <a:solidFill>
                  <a:srgbClr val="5EC4B6"/>
                </a:solidFill>
                <a:latin typeface="Helvetica Neue" pitchFamily="34" charset="0"/>
                <a:ea typeface="Helvetica Neue" pitchFamily="34" charset="-122"/>
                <a:cs typeface="Helvetica Neue" pitchFamily="34" charset="-120"/>
              </a:rPr>
              <a:t>20 Mrd. $</a:t>
            </a:r>
            <a:endParaRPr lang="de-AT" sz="3600" dirty="0"/>
          </a:p>
        </p:txBody>
      </p:sp>
      <p:sp>
        <p:nvSpPr>
          <p:cNvPr id="9" name="Text 7"/>
          <p:cNvSpPr/>
          <p:nvPr/>
        </p:nvSpPr>
        <p:spPr>
          <a:xfrm>
            <a:off x="4383938" y="2633472"/>
            <a:ext cx="3423818"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statt 30 Mrd.: OpenAI senkt laut FT das Ziel seiner neuen Finanzierungsrunde (31.10.)</a:t>
            </a:r>
            <a:endParaRPr lang="de-AT" sz="1600" dirty="0"/>
          </a:p>
        </p:txBody>
      </p:sp>
      <p:sp>
        <p:nvSpPr>
          <p:cNvPr id="10" name="Shape 8">
            <a:hlinkClick r:id="rId2" tooltip=""/>
          </p:cNvPr>
          <p:cNvSpPr/>
          <p:nvPr/>
        </p:nvSpPr>
        <p:spPr>
          <a:xfrm>
            <a:off x="4383938" y="1554480"/>
            <a:ext cx="3423818" cy="2011680"/>
          </a:xfrm>
          <a:prstGeom prst="rect">
            <a:avLst/>
          </a:prstGeom>
          <a:solidFill>
            <a:srgbClr val="000000">
              <a:alpha val="0"/>
            </a:srgbClr>
          </a:solidFill>
          <a:ln/>
        </p:spPr>
      </p:sp>
      <p:sp>
        <p:nvSpPr>
          <p:cNvPr id="11" name="Text 9"/>
          <p:cNvSpPr/>
          <p:nvPr/>
        </p:nvSpPr>
        <p:spPr>
          <a:xfrm>
            <a:off x="8082077" y="1554480"/>
            <a:ext cx="3423818" cy="1005840"/>
          </a:xfrm>
          <a:prstGeom prst="rect">
            <a:avLst/>
          </a:prstGeom>
          <a:noFill/>
          <a:ln/>
        </p:spPr>
        <p:txBody>
          <a:bodyPr wrap="square" lIns="0" tIns="0" rIns="0" bIns="0" rtlCol="0" anchor="b"/>
          <a:lstStyle/>
          <a:p>
            <a:pPr indent="0" marL="0">
              <a:buNone/>
            </a:pPr>
            <a:r>
              <a:rPr lang="de-AT" altLang="en-US" sz="3600" b="1" dirty="0">
                <a:solidFill>
                  <a:srgbClr val="FFFFFF"/>
                </a:solidFill>
                <a:latin typeface="Helvetica Neue" pitchFamily="34" charset="0"/>
                <a:ea typeface="Helvetica Neue" pitchFamily="34" charset="-122"/>
                <a:cs typeface="Helvetica Neue" pitchFamily="34" charset="-120"/>
              </a:rPr>
              <a:t>Hunderte</a:t>
            </a:r>
            <a:endParaRPr lang="de-AT" sz="3600" dirty="0"/>
          </a:p>
        </p:txBody>
      </p:sp>
      <p:sp>
        <p:nvSpPr>
          <p:cNvPr id="12" name="Text 10"/>
          <p:cNvSpPr/>
          <p:nvPr/>
        </p:nvSpPr>
        <p:spPr>
          <a:xfrm>
            <a:off x="8082077" y="2633472"/>
            <a:ext cx="3423818"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Bestellungen über KI-Agenten bei DoorDash, bei rund 3 Mio. Lieferungen am Tag (30.10.)</a:t>
            </a:r>
            <a:endParaRPr lang="de-AT" sz="1600" dirty="0"/>
          </a:p>
        </p:txBody>
      </p:sp>
      <p:sp>
        <p:nvSpPr>
          <p:cNvPr id="13" name="Shape 11">
            <a:hlinkClick r:id="rId3" tooltip=""/>
          </p:cNvPr>
          <p:cNvSpPr/>
          <p:nvPr/>
        </p:nvSpPr>
        <p:spPr>
          <a:xfrm>
            <a:off x="8082077" y="1554480"/>
            <a:ext cx="3423818" cy="2011680"/>
          </a:xfrm>
          <a:prstGeom prst="rect">
            <a:avLst/>
          </a:prstGeom>
          <a:solidFill>
            <a:srgbClr val="000000">
              <a:alpha val="0"/>
            </a:srgbClr>
          </a:solidFill>
          <a:ln/>
        </p:spPr>
      </p:sp>
      <p:sp>
        <p:nvSpPr>
          <p:cNvPr id="14" name="Shape 12"/>
          <p:cNvSpPr/>
          <p:nvPr/>
        </p:nvSpPr>
        <p:spPr>
          <a:xfrm>
            <a:off x="685800" y="3749040"/>
            <a:ext cx="10820095" cy="0"/>
          </a:xfrm>
          <a:prstGeom prst="line">
            <a:avLst/>
          </a:prstGeom>
          <a:noFill/>
          <a:ln w="12700">
            <a:solidFill>
              <a:srgbClr val="2E3238"/>
            </a:solidFill>
            <a:prstDash val="solid"/>
          </a:ln>
        </p:spPr>
      </p:sp>
      <p:sp>
        <p:nvSpPr>
          <p:cNvPr id="15" name="Text 13"/>
          <p:cNvSpPr/>
          <p:nvPr/>
        </p:nvSpPr>
        <p:spPr>
          <a:xfrm>
            <a:off x="685800" y="3931920"/>
            <a:ext cx="6766560" cy="274320"/>
          </a:xfrm>
          <a:prstGeom prst="rect">
            <a:avLst/>
          </a:prstGeom>
          <a:noFill/>
          <a:ln/>
        </p:spPr>
        <p:txBody>
          <a:bodyPr wrap="square" lIns="0" tIns="0" rIns="0" bIns="0" rtlCol="0" anchor="t"/>
          <a:lstStyle/>
          <a:p>
            <a:pPr indent="0" marL="0">
              <a:buNone/>
            </a:pPr>
            <a:r>
              <a:rPr lang="de-AT" altLang="en-US" sz="1300" b="1" spc="200" kern="0" dirty="0">
                <a:solidFill>
                  <a:srgbClr val="5EC4B6"/>
                </a:solidFill>
                <a:latin typeface="Helvetica Neue" pitchFamily="34" charset="0"/>
                <a:ea typeface="Helvetica Neue" pitchFamily="34" charset="-122"/>
                <a:cs typeface="Helvetica Neue" pitchFamily="34" charset="-120"/>
              </a:rPr>
              <a:t>GEOFFREY HINTON IN WIEN, 23. OKTOBER</a:t>
            </a:r>
            <a:endParaRPr lang="de-AT" sz="1300" dirty="0"/>
          </a:p>
        </p:txBody>
      </p:sp>
      <p:sp>
        <p:nvSpPr>
          <p:cNvPr id="16" name="Text 14">
            <a:hlinkClick r:id="rId4" tooltip=""/>
          </p:cNvPr>
          <p:cNvSpPr/>
          <p:nvPr/>
        </p:nvSpPr>
        <p:spPr>
          <a:xfrm>
            <a:off x="685800" y="4297680"/>
            <a:ext cx="6675120" cy="1737360"/>
          </a:xfrm>
          <a:prstGeom prst="rect">
            <a:avLst/>
          </a:prstGeom>
          <a:noFill/>
          <a:ln/>
        </p:spPr>
        <p:txBody>
          <a:bodyPr wrap="square" lIns="0" tIns="0" rIns="0" bIns="0" rtlCol="0" anchor="t"/>
          <a:lstStyle/>
          <a:p>
            <a:pPr indent="0" marL="0">
              <a:lnSpc>
                <a:spcPct val="110000"/>
              </a:lnSpc>
              <a:buNone/>
            </a:pPr>
            <a:r>
              <a:rPr lang="de-AT" altLang="en-US" sz="1700"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Der Nobelpreisträger schätzt das Risiko einer schweren KI-Katastrophe auf 10 bis 20 % und erwartet ein „KI-Tschernobyl“, zum Beispiel eine Woche ohne internationalen Zahlungsverkehr. Er fordert abgeschottete Systeme und eine Prüfbehörde wie für Medikamente.</a:t>
            </a:r>
            <a:endParaRPr lang="de-AT" sz="1700" dirty="0"/>
          </a:p>
        </p:txBody>
      </p:sp>
      <p:sp>
        <p:nvSpPr>
          <p:cNvPr id="17" name="Shape 15"/>
          <p:cNvSpPr/>
          <p:nvPr/>
        </p:nvSpPr>
        <p:spPr>
          <a:xfrm>
            <a:off x="7744968" y="3904488"/>
            <a:ext cx="3712464" cy="2340864"/>
          </a:xfrm>
          <a:prstGeom prst="rect">
            <a:avLst/>
          </a:prstGeom>
          <a:solidFill>
            <a:srgbClr val="2A2D33"/>
          </a:solidFill>
          <a:ln/>
        </p:spPr>
      </p:sp>
      <p:pic>
        <p:nvPicPr>
          <p:cNvPr id="18" name="Image 0" descr="/Users/momofeichtinger/Documents/RootOrdner/Business/KI Deep Dives/output/2026-11-02-deepdive/deck/assets-canva/story/n18-geoffrey-hinton-in-vienna-10-to-20-perce.jpg">
            <a:hlinkClick r:id="rId6" tooltip=""/>
          </p:cNvPr>
          <p:cNvPicPr>
            <a:picLocks noChangeAspect="1"/>
          </p:cNvPicPr>
          <p:nvPr/>
        </p:nvPicPr>
        <p:blipFill>
          <a:blip r:embed="rId5"/>
          <a:stretch>
            <a:fillRect/>
          </a:stretch>
        </p:blipFill>
        <p:spPr>
          <a:xfrm>
            <a:off x="7772400" y="3931920"/>
            <a:ext cx="3657600" cy="2286000"/>
          </a:xfrm>
          <a:prstGeom prst="rect">
            <a:avLst/>
          </a:prstGeom>
        </p:spPr>
      </p:pic>
      <p:sp>
        <p:nvSpPr>
          <p:cNvPr id="19" name="Text 16"/>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Anthropic S-1 und TechCrunch 26.10.; Financial Times via TechCrunch 31.10.; DoorDash Q3 via TechCrunch 30.10.; futurezone 28.10. (Gödel-Vorlesung TU Wien).</a:t>
            </a:r>
            <a:endParaRPr lang="de-AT"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34</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ARBEIT UND JOBS</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Der Einstiegsjob verändert sich</a:t>
            </a:r>
            <a:endParaRPr lang="de-AT" sz="3800" dirty="0"/>
          </a:p>
        </p:txBody>
      </p:sp>
      <p:sp>
        <p:nvSpPr>
          <p:cNvPr id="5" name="Text 3"/>
          <p:cNvSpPr/>
          <p:nvPr/>
        </p:nvSpPr>
        <p:spPr>
          <a:xfrm>
            <a:off x="685800" y="1645920"/>
            <a:ext cx="3291840" cy="1005840"/>
          </a:xfrm>
          <a:prstGeom prst="rect">
            <a:avLst/>
          </a:prstGeom>
          <a:noFill/>
          <a:ln/>
        </p:spPr>
        <p:txBody>
          <a:bodyPr wrap="square" lIns="0" tIns="0" rIns="0" bIns="0" rtlCol="0" anchor="b"/>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27 % → 9 %</a:t>
            </a:r>
            <a:endParaRPr lang="de-AT" sz="3800" dirty="0"/>
          </a:p>
        </p:txBody>
      </p:sp>
      <p:sp>
        <p:nvSpPr>
          <p:cNvPr id="6" name="Text 4"/>
          <p:cNvSpPr/>
          <p:nvPr/>
        </p:nvSpPr>
        <p:spPr>
          <a:xfrm>
            <a:off x="685800" y="2724912"/>
            <a:ext cx="329184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Anteil der Junior-Einstellungen bei Anthropics technischen Stellen</a:t>
            </a:r>
            <a:endParaRPr lang="de-AT" sz="1600" dirty="0"/>
          </a:p>
        </p:txBody>
      </p:sp>
      <p:sp>
        <p:nvSpPr>
          <p:cNvPr id="7" name="Text 5"/>
          <p:cNvSpPr/>
          <p:nvPr/>
        </p:nvSpPr>
        <p:spPr>
          <a:xfrm>
            <a:off x="4343400" y="1645920"/>
            <a:ext cx="3291840" cy="1005840"/>
          </a:xfrm>
          <a:prstGeom prst="rect">
            <a:avLst/>
          </a:prstGeom>
          <a:noFill/>
          <a:ln/>
        </p:spPr>
        <p:txBody>
          <a:bodyPr wrap="square" lIns="0" tIns="0" rIns="0" bIns="0" rtlCol="0" anchor="b"/>
          <a:lstStyle/>
          <a:p>
            <a:pPr indent="0" marL="0">
              <a:buNone/>
            </a:pPr>
            <a:r>
              <a:rPr lang="de-AT" altLang="en-US" sz="6400" b="1" dirty="0">
                <a:solidFill>
                  <a:srgbClr val="5EC4B6"/>
                </a:solidFill>
                <a:latin typeface="Helvetica Neue" pitchFamily="34" charset="0"/>
                <a:ea typeface="Helvetica Neue" pitchFamily="34" charset="-122"/>
                <a:cs typeface="Helvetica Neue" pitchFamily="34" charset="-120"/>
              </a:rPr>
              <a:t>6x</a:t>
            </a:r>
            <a:endParaRPr lang="de-AT" sz="6400" dirty="0"/>
          </a:p>
        </p:txBody>
      </p:sp>
      <p:sp>
        <p:nvSpPr>
          <p:cNvPr id="8" name="Text 6"/>
          <p:cNvSpPr/>
          <p:nvPr/>
        </p:nvSpPr>
        <p:spPr>
          <a:xfrm>
            <a:off x="4343400" y="2724912"/>
            <a:ext cx="329184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so viele Agentenstunden wie Mitarbeiterstunden bei Anthropic (August)</a:t>
            </a:r>
            <a:endParaRPr lang="de-AT" sz="1600" dirty="0"/>
          </a:p>
        </p:txBody>
      </p:sp>
      <p:sp>
        <p:nvSpPr>
          <p:cNvPr id="9" name="Text 7"/>
          <p:cNvSpPr/>
          <p:nvPr/>
        </p:nvSpPr>
        <p:spPr>
          <a:xfrm>
            <a:off x="8001000" y="1645920"/>
            <a:ext cx="3291840" cy="1005840"/>
          </a:xfrm>
          <a:prstGeom prst="rect">
            <a:avLst/>
          </a:prstGeom>
          <a:noFill/>
          <a:ln/>
        </p:spPr>
        <p:txBody>
          <a:bodyPr wrap="square" lIns="0" tIns="0" rIns="0" bIns="0" rtlCol="0" anchor="b"/>
          <a:lstStyle/>
          <a:p>
            <a:pPr indent="0" marL="0">
              <a:buNone/>
            </a:pPr>
            <a:r>
              <a:rPr lang="de-AT" altLang="en-US" sz="6300" b="1" dirty="0">
                <a:solidFill>
                  <a:srgbClr val="FFFFFF"/>
                </a:solidFill>
                <a:latin typeface="Helvetica Neue" pitchFamily="34" charset="0"/>
                <a:ea typeface="Helvetica Neue" pitchFamily="34" charset="-122"/>
                <a:cs typeface="Helvetica Neue" pitchFamily="34" charset="-120"/>
              </a:rPr>
              <a:t>10.000</a:t>
            </a:r>
            <a:endParaRPr lang="de-AT" sz="6300" dirty="0"/>
          </a:p>
        </p:txBody>
      </p:sp>
      <p:sp>
        <p:nvSpPr>
          <p:cNvPr id="10" name="Text 8"/>
          <p:cNvSpPr/>
          <p:nvPr/>
        </p:nvSpPr>
        <p:spPr>
          <a:xfrm>
            <a:off x="8001000" y="2724912"/>
            <a:ext cx="329184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Deployment Engineers will Anthropic mit 100 Mio. $ ausbilden</a:t>
            </a:r>
            <a:endParaRPr lang="de-AT" sz="1600" dirty="0"/>
          </a:p>
        </p:txBody>
      </p:sp>
      <p:sp>
        <p:nvSpPr>
          <p:cNvPr id="11" name="Shape 9"/>
          <p:cNvSpPr/>
          <p:nvPr/>
        </p:nvSpPr>
        <p:spPr>
          <a:xfrm>
            <a:off x="685800" y="4114800"/>
            <a:ext cx="10820095" cy="0"/>
          </a:xfrm>
          <a:prstGeom prst="line">
            <a:avLst/>
          </a:prstGeom>
          <a:noFill/>
          <a:ln w="12700">
            <a:solidFill>
              <a:srgbClr val="2E3238"/>
            </a:solidFill>
            <a:prstDash val="solid"/>
          </a:ln>
        </p:spPr>
      </p:sp>
      <p:sp>
        <p:nvSpPr>
          <p:cNvPr id="12" name="Text 10"/>
          <p:cNvSpPr/>
          <p:nvPr/>
        </p:nvSpPr>
        <p:spPr>
          <a:xfrm>
            <a:off x="685800" y="4297680"/>
            <a:ext cx="10820095" cy="1097280"/>
          </a:xfrm>
          <a:prstGeom prst="rect">
            <a:avLst/>
          </a:prstGeom>
          <a:noFill/>
          <a:ln/>
        </p:spPr>
        <p:txBody>
          <a:bodyPr wrap="square" lIns="0" tIns="0" rIns="0" bIns="0" rtlCol="0" anchor="t"/>
          <a:lstStyle/>
          <a:p>
            <a:pPr indent="0" marL="0">
              <a:lnSpc>
                <a:spcPct val="110000"/>
              </a:lnSpc>
              <a:buNone/>
            </a:pPr>
            <a:r>
              <a:rPr lang="de-AT" altLang="en-US" sz="2000" dirty="0">
                <a:solidFill>
                  <a:srgbClr val="FFFFFF"/>
                </a:solidFill>
                <a:latin typeface="Helvetica Neue" pitchFamily="34" charset="0"/>
                <a:ea typeface="Helvetica Neue" pitchFamily="34" charset="-122"/>
                <a:cs typeface="Helvetica Neue" pitchFamily="34" charset="-120"/>
              </a:rPr>
              <a:t>Der neue Einstiegsjob heißt: Agenten gut führen. Den Auftrag schreiben, das Ergebnis prüfen, für das Resultat geradestehen.</a:t>
            </a:r>
            <a:endParaRPr lang="de-AT" sz="2000" dirty="0"/>
          </a:p>
        </p:txBody>
      </p:sp>
      <p:sp>
        <p:nvSpPr>
          <p:cNvPr id="13" name="Text 11"/>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Anthropic Economic Index (16.10.), Anthropic (2.10.).</a:t>
            </a:r>
            <a:endParaRPr lang="de-AT"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35</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EU AI ACT UND EUROPA · WAS HEUTE GILT</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Europa: Regeln gelten, Modelle wachsen</a:t>
            </a:r>
            <a:endParaRPr lang="de-AT" sz="3800" dirty="0"/>
          </a:p>
        </p:txBody>
      </p:sp>
      <p:sp>
        <p:nvSpPr>
          <p:cNvPr id="5" name="Text 3"/>
          <p:cNvSpPr/>
          <p:nvPr/>
        </p:nvSpPr>
        <p:spPr>
          <a:xfrm>
            <a:off x="685800" y="1600200"/>
            <a:ext cx="2103120" cy="329184"/>
          </a:xfrm>
          <a:prstGeom prst="rect">
            <a:avLst/>
          </a:prstGeom>
          <a:noFill/>
          <a:ln/>
        </p:spPr>
        <p:txBody>
          <a:bodyPr wrap="square" lIns="0" tIns="0" rIns="0" bIns="0" rtlCol="0" anchor="t"/>
          <a:lstStyle/>
          <a:p>
            <a:pPr indent="0" marL="0">
              <a:buNone/>
            </a:pPr>
            <a:r>
              <a:rPr lang="de-AT" altLang="en-US" sz="1400" b="1" dirty="0">
                <a:solidFill>
                  <a:srgbClr val="F5D06A"/>
                </a:solidFill>
                <a:latin typeface="Helvetica Neue" pitchFamily="34" charset="0"/>
                <a:ea typeface="Helvetica Neue" pitchFamily="34" charset="-122"/>
                <a:cs typeface="Helvetica Neue" pitchFamily="34" charset="-120"/>
              </a:rPr>
              <a:t>seit Feb. 2025</a:t>
            </a:r>
            <a:endParaRPr lang="de-AT" sz="1400" dirty="0"/>
          </a:p>
        </p:txBody>
      </p:sp>
      <p:sp>
        <p:nvSpPr>
          <p:cNvPr id="6" name="Text 4">
            <a:hlinkClick r:id="rId1" tooltip=""/>
          </p:cNvPr>
          <p:cNvSpPr/>
          <p:nvPr/>
        </p:nvSpPr>
        <p:spPr>
          <a:xfrm>
            <a:off x="2880360" y="1581912"/>
            <a:ext cx="5303520" cy="365760"/>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1" invalidUrl="" action="" tgtFrame="" tooltip="" history="1" highlightClick="0" endSnd="0">
                  <a:extLst>
                    <a:ext uri="{A12FA001-AC4F-418D-AE19-62706E023703}">
                      <ahyp:hlinkClr xmlns:ahyp="http://schemas.microsoft.com/office/drawing/2018/hyperlinkcolor" val="tx"/>
                    </a:ext>
                  </a:extLst>
                </a:hlinkClick>
              </a:rPr>
              <a:t>KI-Kompetenz (Art. 4)</a:t>
            </a:r>
            <a:endParaRPr lang="de-AT" sz="1800" dirty="0"/>
          </a:p>
        </p:txBody>
      </p:sp>
      <p:sp>
        <p:nvSpPr>
          <p:cNvPr id="7" name="Text 5"/>
          <p:cNvSpPr/>
          <p:nvPr/>
        </p:nvSpPr>
        <p:spPr>
          <a:xfrm>
            <a:off x="2880360" y="1929384"/>
            <a:ext cx="5303520"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die KI-Kompetenz im Team fördern; kein Zertifikat nötig</a:t>
            </a:r>
            <a:endParaRPr lang="de-AT" sz="1300" dirty="0"/>
          </a:p>
        </p:txBody>
      </p:sp>
      <p:sp>
        <p:nvSpPr>
          <p:cNvPr id="8" name="Text 6"/>
          <p:cNvSpPr/>
          <p:nvPr/>
        </p:nvSpPr>
        <p:spPr>
          <a:xfrm>
            <a:off x="685800" y="2386584"/>
            <a:ext cx="2103120" cy="329184"/>
          </a:xfrm>
          <a:prstGeom prst="rect">
            <a:avLst/>
          </a:prstGeom>
          <a:noFill/>
          <a:ln/>
        </p:spPr>
        <p:txBody>
          <a:bodyPr wrap="square" lIns="0" tIns="0" rIns="0" bIns="0" rtlCol="0" anchor="t"/>
          <a:lstStyle/>
          <a:p>
            <a:pPr indent="0" marL="0">
              <a:buNone/>
            </a:pPr>
            <a:r>
              <a:rPr lang="de-AT" altLang="en-US" sz="1400" b="1" dirty="0">
                <a:solidFill>
                  <a:srgbClr val="F5D06A"/>
                </a:solidFill>
                <a:latin typeface="Helvetica Neue" pitchFamily="34" charset="0"/>
                <a:ea typeface="Helvetica Neue" pitchFamily="34" charset="-122"/>
                <a:cs typeface="Helvetica Neue" pitchFamily="34" charset="-120"/>
              </a:rPr>
              <a:t>seit 2. Aug. 2026</a:t>
            </a:r>
            <a:endParaRPr lang="de-AT" sz="1400" dirty="0"/>
          </a:p>
        </p:txBody>
      </p:sp>
      <p:sp>
        <p:nvSpPr>
          <p:cNvPr id="9" name="Text 7">
            <a:hlinkClick r:id="rId2" tooltip=""/>
          </p:cNvPr>
          <p:cNvSpPr/>
          <p:nvPr/>
        </p:nvSpPr>
        <p:spPr>
          <a:xfrm>
            <a:off x="2880360" y="2368296"/>
            <a:ext cx="5303520" cy="365760"/>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Transparenz (Art. 50)</a:t>
            </a:r>
            <a:endParaRPr lang="de-AT" sz="1800" dirty="0"/>
          </a:p>
        </p:txBody>
      </p:sp>
      <p:sp>
        <p:nvSpPr>
          <p:cNvPr id="10" name="Text 8"/>
          <p:cNvSpPr/>
          <p:nvPr/>
        </p:nvSpPr>
        <p:spPr>
          <a:xfrm>
            <a:off x="2880360" y="2715768"/>
            <a:ext cx="5303520"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Chatbots sagen, dass sie KI sind; Deepfakes mit Kennzeichnung</a:t>
            </a:r>
            <a:endParaRPr lang="de-AT" sz="1300" dirty="0"/>
          </a:p>
        </p:txBody>
      </p:sp>
      <p:sp>
        <p:nvSpPr>
          <p:cNvPr id="11" name="Text 9"/>
          <p:cNvSpPr/>
          <p:nvPr/>
        </p:nvSpPr>
        <p:spPr>
          <a:xfrm>
            <a:off x="685800" y="3172968"/>
            <a:ext cx="2103120" cy="329184"/>
          </a:xfrm>
          <a:prstGeom prst="rect">
            <a:avLst/>
          </a:prstGeom>
          <a:noFill/>
          <a:ln/>
        </p:spPr>
        <p:txBody>
          <a:bodyPr wrap="square" lIns="0" tIns="0" rIns="0" bIns="0" rtlCol="0" anchor="t"/>
          <a:lstStyle/>
          <a:p>
            <a:pPr indent="0" marL="0">
              <a:buNone/>
            </a:pPr>
            <a:r>
              <a:rPr lang="de-AT" altLang="en-US" sz="1400" b="1" dirty="0">
                <a:solidFill>
                  <a:srgbClr val="F5D06A"/>
                </a:solidFill>
                <a:latin typeface="Helvetica Neue" pitchFamily="34" charset="0"/>
                <a:ea typeface="Helvetica Neue" pitchFamily="34" charset="-122"/>
                <a:cs typeface="Helvetica Neue" pitchFamily="34" charset="-120"/>
              </a:rPr>
              <a:t>14. Okt.</a:t>
            </a:r>
            <a:endParaRPr lang="de-AT" sz="1400" dirty="0"/>
          </a:p>
        </p:txBody>
      </p:sp>
      <p:sp>
        <p:nvSpPr>
          <p:cNvPr id="12" name="Text 10">
            <a:hlinkClick r:id="rId3" tooltip=""/>
          </p:cNvPr>
          <p:cNvSpPr/>
          <p:nvPr/>
        </p:nvSpPr>
        <p:spPr>
          <a:xfrm>
            <a:off x="2880360" y="3154680"/>
            <a:ext cx="5303520" cy="365760"/>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42 % der KMU in der EU nutzen KI</a:t>
            </a:r>
            <a:endParaRPr lang="de-AT" sz="1800" dirty="0"/>
          </a:p>
        </p:txBody>
      </p:sp>
      <p:sp>
        <p:nvSpPr>
          <p:cNvPr id="13" name="Text 11"/>
          <p:cNvSpPr/>
          <p:nvPr/>
        </p:nvSpPr>
        <p:spPr>
          <a:xfrm>
            <a:off x="2880360" y="3502152"/>
            <a:ext cx="5303520"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Eurobarometer; Hürden: Kosten, Rechtsfragen, Know-how</a:t>
            </a:r>
            <a:endParaRPr lang="de-AT" sz="1300" dirty="0"/>
          </a:p>
        </p:txBody>
      </p:sp>
      <p:sp>
        <p:nvSpPr>
          <p:cNvPr id="14" name="Text 12"/>
          <p:cNvSpPr/>
          <p:nvPr/>
        </p:nvSpPr>
        <p:spPr>
          <a:xfrm>
            <a:off x="685800" y="3959352"/>
            <a:ext cx="2103120" cy="329184"/>
          </a:xfrm>
          <a:prstGeom prst="rect">
            <a:avLst/>
          </a:prstGeom>
          <a:noFill/>
          <a:ln/>
        </p:spPr>
        <p:txBody>
          <a:bodyPr wrap="square" lIns="0" tIns="0" rIns="0" bIns="0" rtlCol="0" anchor="t"/>
          <a:lstStyle/>
          <a:p>
            <a:pPr indent="0" marL="0">
              <a:buNone/>
            </a:pPr>
            <a:r>
              <a:rPr lang="de-AT" altLang="en-US" sz="1400" b="1" dirty="0">
                <a:solidFill>
                  <a:srgbClr val="F5D06A"/>
                </a:solidFill>
                <a:latin typeface="Helvetica Neue" pitchFamily="34" charset="0"/>
                <a:ea typeface="Helvetica Neue" pitchFamily="34" charset="-122"/>
                <a:cs typeface="Helvetica Neue" pitchFamily="34" charset="-120"/>
              </a:rPr>
              <a:t>6. Okt.</a:t>
            </a:r>
            <a:endParaRPr lang="de-AT" sz="1400" dirty="0"/>
          </a:p>
        </p:txBody>
      </p:sp>
      <p:sp>
        <p:nvSpPr>
          <p:cNvPr id="15" name="Text 13">
            <a:hlinkClick r:id="rId4" tooltip=""/>
          </p:cNvPr>
          <p:cNvSpPr/>
          <p:nvPr/>
        </p:nvSpPr>
        <p:spPr>
          <a:xfrm>
            <a:off x="2880360" y="3941064"/>
            <a:ext cx="5303520" cy="365760"/>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Mistral Large 4</a:t>
            </a:r>
            <a:endParaRPr lang="de-AT" sz="1800" dirty="0"/>
          </a:p>
        </p:txBody>
      </p:sp>
      <p:sp>
        <p:nvSpPr>
          <p:cNvPr id="16" name="Text 14"/>
          <p:cNvSpPr/>
          <p:nvPr/>
        </p:nvSpPr>
        <p:spPr>
          <a:xfrm>
            <a:off x="2880360" y="4288536"/>
            <a:ext cx="5303520"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rund 1 Billion Parameter, trainiert in EU-Rechenzentren</a:t>
            </a:r>
            <a:endParaRPr lang="de-AT" sz="1300" dirty="0"/>
          </a:p>
        </p:txBody>
      </p:sp>
      <p:sp>
        <p:nvSpPr>
          <p:cNvPr id="17" name="Text 15"/>
          <p:cNvSpPr/>
          <p:nvPr/>
        </p:nvSpPr>
        <p:spPr>
          <a:xfrm>
            <a:off x="685800" y="4745736"/>
            <a:ext cx="2103120" cy="329184"/>
          </a:xfrm>
          <a:prstGeom prst="rect">
            <a:avLst/>
          </a:prstGeom>
          <a:noFill/>
          <a:ln/>
        </p:spPr>
        <p:txBody>
          <a:bodyPr wrap="square" lIns="0" tIns="0" rIns="0" bIns="0" rtlCol="0" anchor="t"/>
          <a:lstStyle/>
          <a:p>
            <a:pPr indent="0" marL="0">
              <a:buNone/>
            </a:pPr>
            <a:r>
              <a:rPr lang="de-AT" altLang="en-US" sz="1400" b="1" dirty="0">
                <a:solidFill>
                  <a:srgbClr val="F5D06A"/>
                </a:solidFill>
                <a:latin typeface="Helvetica Neue" pitchFamily="34" charset="0"/>
                <a:ea typeface="Helvetica Neue" pitchFamily="34" charset="-122"/>
                <a:cs typeface="Helvetica Neue" pitchFamily="34" charset="-120"/>
              </a:rPr>
              <a:t>bis 3. Dez.</a:t>
            </a:r>
            <a:endParaRPr lang="de-AT" sz="1400" dirty="0"/>
          </a:p>
        </p:txBody>
      </p:sp>
      <p:sp>
        <p:nvSpPr>
          <p:cNvPr id="18" name="Text 16">
            <a:hlinkClick r:id="rId5" tooltip=""/>
          </p:cNvPr>
          <p:cNvSpPr/>
          <p:nvPr/>
        </p:nvSpPr>
        <p:spPr>
          <a:xfrm>
            <a:off x="2880360" y="4727448"/>
            <a:ext cx="5303520" cy="365760"/>
          </a:xfrm>
          <a:prstGeom prst="rect">
            <a:avLst/>
          </a:prstGeom>
          <a:noFill/>
          <a:ln/>
        </p:spPr>
        <p:txBody>
          <a:bodyPr wrap="square" lIns="0" tIns="0" rIns="0" bIns="0" rtlCol="0" anchor="t"/>
          <a:lstStyle/>
          <a:p>
            <a:pPr indent="0" marL="0">
              <a:buNone/>
            </a:pPr>
            <a:r>
              <a:rPr lang="de-AT" altLang="en-US" sz="18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Konsultation zum EU KIDS Act</a:t>
            </a:r>
            <a:endParaRPr lang="de-AT" sz="1800" dirty="0"/>
          </a:p>
        </p:txBody>
      </p:sp>
      <p:sp>
        <p:nvSpPr>
          <p:cNvPr id="19" name="Text 17"/>
          <p:cNvSpPr/>
          <p:nvPr/>
        </p:nvSpPr>
        <p:spPr>
          <a:xfrm>
            <a:off x="2880360" y="5074920"/>
            <a:ext cx="5303520"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keine sozialen Medien unter 13, Regeln für KI-Chatbots</a:t>
            </a:r>
            <a:endParaRPr lang="de-AT" sz="1300" dirty="0"/>
          </a:p>
        </p:txBody>
      </p:sp>
      <p:pic>
        <p:nvPicPr>
          <p:cNvPr id="20" name="Image 0" descr="/Users/momofeichtinger/Documents/RootOrdner/Business/KI Deep Dives/output/2026-11-02-deepdive/deck/assets-canva/cut-eu.png">    </p:cNvPr>
          <p:cNvPicPr>
            <a:picLocks noChangeAspect="1"/>
          </p:cNvPicPr>
          <p:nvPr/>
        </p:nvPicPr>
        <p:blipFill>
          <a:blip r:embed="rId6"/>
          <a:stretch>
            <a:fillRect/>
          </a:stretch>
        </p:blipFill>
        <p:spPr>
          <a:xfrm>
            <a:off x="8229600" y="1737360"/>
            <a:ext cx="3474720" cy="3474720"/>
          </a:xfrm>
          <a:prstGeom prst="rect">
            <a:avLst/>
          </a:prstGeom>
        </p:spPr>
      </p:pic>
      <p:sp>
        <p:nvSpPr>
          <p:cNvPr id="21" name="Text 18"/>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Verordnung (EU) 2024/1689, geändert durch Verordnung (EU) 2026/1744, Europäische Kommission, Eurobarometer, Mistral AI.</a:t>
            </a:r>
            <a:endParaRPr lang="de-AT"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36</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AGI-WATCH</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Wie nah ist AGI?</a:t>
            </a:r>
            <a:endParaRPr lang="de-AT" sz="3800" dirty="0"/>
          </a:p>
        </p:txBody>
      </p:sp>
      <p:sp>
        <p:nvSpPr>
          <p:cNvPr id="5" name="Text 3"/>
          <p:cNvSpPr/>
          <p:nvPr/>
        </p:nvSpPr>
        <p:spPr>
          <a:xfrm>
            <a:off x="685800" y="1645920"/>
            <a:ext cx="3474720" cy="1005840"/>
          </a:xfrm>
          <a:prstGeom prst="rect">
            <a:avLst/>
          </a:prstGeom>
          <a:noFill/>
          <a:ln/>
        </p:spPr>
        <p:txBody>
          <a:bodyPr wrap="square" lIns="0" tIns="0" rIns="0" bIns="0" rtlCol="0" anchor="b"/>
          <a:lstStyle/>
          <a:p>
            <a:pPr indent="0" marL="0">
              <a:buNone/>
            </a:pPr>
            <a:r>
              <a:rPr lang="de-AT" altLang="en-US" sz="8800" b="1" dirty="0">
                <a:solidFill>
                  <a:srgbClr val="F5D06A"/>
                </a:solidFill>
                <a:latin typeface="Helvetica Neue" pitchFamily="34" charset="0"/>
                <a:ea typeface="Helvetica Neue" pitchFamily="34" charset="-122"/>
                <a:cs typeface="Helvetica Neue" pitchFamily="34" charset="-120"/>
              </a:rPr>
              <a:t>99 %</a:t>
            </a:r>
            <a:endParaRPr lang="de-AT" sz="8800" dirty="0"/>
          </a:p>
        </p:txBody>
      </p:sp>
      <p:sp>
        <p:nvSpPr>
          <p:cNvPr id="6" name="Text 4"/>
          <p:cNvSpPr/>
          <p:nvPr/>
        </p:nvSpPr>
        <p:spPr>
          <a:xfrm>
            <a:off x="685800" y="2724912"/>
            <a:ext cx="347472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zeigt Alan D. Thompsons AGI-Countdown seit 28.9.</a:t>
            </a:r>
            <a:endParaRPr lang="de-AT" sz="1600" dirty="0"/>
          </a:p>
        </p:txBody>
      </p:sp>
      <p:sp>
        <p:nvSpPr>
          <p:cNvPr id="7" name="Text 5"/>
          <p:cNvSpPr/>
          <p:nvPr/>
        </p:nvSpPr>
        <p:spPr>
          <a:xfrm>
            <a:off x="4526280" y="1645920"/>
            <a:ext cx="3840480" cy="1005840"/>
          </a:xfrm>
          <a:prstGeom prst="rect">
            <a:avLst/>
          </a:prstGeom>
          <a:noFill/>
          <a:ln/>
        </p:spPr>
        <p:txBody>
          <a:bodyPr wrap="square" lIns="0" tIns="0" rIns="0" bIns="0" rtlCol="0" anchor="b"/>
          <a:lstStyle/>
          <a:p>
            <a:pPr indent="0" marL="0">
              <a:buNone/>
            </a:pPr>
            <a:r>
              <a:rPr lang="de-AT" altLang="en-US" sz="7400" b="1" dirty="0">
                <a:solidFill>
                  <a:srgbClr val="5EC4B6"/>
                </a:solidFill>
                <a:latin typeface="Helvetica Neue" pitchFamily="34" charset="0"/>
                <a:ea typeface="Helvetica Neue" pitchFamily="34" charset="-122"/>
                <a:cs typeface="Helvetica Neue" pitchFamily="34" charset="-120"/>
              </a:rPr>
              <a:t>62,7 %</a:t>
            </a:r>
            <a:endParaRPr lang="de-AT" sz="7400" dirty="0"/>
          </a:p>
        </p:txBody>
      </p:sp>
      <p:sp>
        <p:nvSpPr>
          <p:cNvPr id="8" name="Text 6"/>
          <p:cNvSpPr/>
          <p:nvPr/>
        </p:nvSpPr>
        <p:spPr>
          <a:xfrm>
            <a:off x="4526280" y="2724912"/>
            <a:ext cx="3840480" cy="822960"/>
          </a:xfrm>
          <a:prstGeom prst="rect">
            <a:avLst/>
          </a:prstGeom>
          <a:noFill/>
          <a:ln/>
        </p:spPr>
        <p:txBody>
          <a:bodyPr wrap="square" lIns="0" tIns="0" rIns="0" bIns="0" rtlCol="0" anchor="t"/>
          <a:lstStyle/>
          <a:p>
            <a:pPr indent="0" marL="0">
              <a:lnSpc>
                <a:spcPct val="105000"/>
              </a:lnSpc>
              <a:buNone/>
            </a:pPr>
            <a:r>
              <a:rPr lang="de-AT" altLang="en-US" sz="1600" dirty="0">
                <a:solidFill>
                  <a:srgbClr val="A9AEB6"/>
                </a:solidFill>
                <a:latin typeface="Helvetica Neue" pitchFamily="34" charset="0"/>
                <a:ea typeface="Helvetica Neue" pitchFamily="34" charset="-122"/>
                <a:cs typeface="Helvetica Neue" pitchFamily="34" charset="-120"/>
              </a:rPr>
              <a:t>GPT-6 Astra bei ARC-AGI-3, Standard-Setup</a:t>
            </a:r>
            <a:endParaRPr lang="de-AT" sz="1600" dirty="0"/>
          </a:p>
        </p:txBody>
      </p:sp>
      <p:sp>
        <p:nvSpPr>
          <p:cNvPr id="9" name="Text 7"/>
          <p:cNvSpPr/>
          <p:nvPr/>
        </p:nvSpPr>
        <p:spPr>
          <a:xfrm>
            <a:off x="685800" y="4206240"/>
            <a:ext cx="7132320" cy="1280160"/>
          </a:xfrm>
          <a:prstGeom prst="rect">
            <a:avLst/>
          </a:prstGeom>
          <a:noFill/>
          <a:ln/>
        </p:spPr>
        <p:txBody>
          <a:bodyPr wrap="square" lIns="0" tIns="0" rIns="0" bIns="0" rtlCol="0" anchor="t"/>
          <a:lstStyle/>
          <a:p>
            <a:pPr indent="0" marL="0">
              <a:lnSpc>
                <a:spcPct val="110000"/>
              </a:lnSpc>
              <a:buNone/>
            </a:pPr>
            <a:r>
              <a:rPr lang="de-AT" altLang="en-US" sz="1800" dirty="0">
                <a:solidFill>
                  <a:srgbClr val="FFFFFF"/>
                </a:solidFill>
                <a:latin typeface="Helvetica Neue" pitchFamily="34" charset="0"/>
                <a:ea typeface="Helvetica Neue" pitchFamily="34" charset="-122"/>
                <a:cs typeface="Helvetica Neue" pitchFamily="34" charset="-120"/>
              </a:rPr>
              <a:t>Mit einem besseren Harness kommen dieselben Modelle auf 96 Prozent und mehr. Der Kaggle-Wettbewerb zu ARC-AGI-3 für offene Modelle endet heute um 23:59 UTC.</a:t>
            </a:r>
            <a:endParaRPr lang="de-AT" sz="1800" dirty="0"/>
          </a:p>
        </p:txBody>
      </p:sp>
      <p:pic>
        <p:nvPicPr>
          <p:cNvPr id="10" name="Image 0" descr="/Users/momofeichtinger/Documents/RootOrdner/Business/KI Deep Dives/output/2026-11-02-deepdive/deck/assets-canva/cut-brain-three.png">    </p:cNvPr>
          <p:cNvPicPr>
            <a:picLocks noChangeAspect="1"/>
          </p:cNvPicPr>
          <p:nvPr/>
        </p:nvPicPr>
        <p:blipFill>
          <a:blip r:embed="rId1"/>
          <a:stretch>
            <a:fillRect/>
          </a:stretch>
        </p:blipFill>
        <p:spPr>
          <a:xfrm>
            <a:off x="8229600" y="2651760"/>
            <a:ext cx="3474720" cy="1737360"/>
          </a:xfrm>
          <a:prstGeom prst="rect">
            <a:avLst/>
          </a:prstGeom>
        </p:spPr>
      </p:pic>
      <p:sp>
        <p:nvSpPr>
          <p:cNvPr id="11" name="Text 8"/>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lifearchitect.ai, ARC Prize Foundation, Kaggle.</a:t>
            </a:r>
            <a:endParaRPr lang="de-AT"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37</a:t>
            </a:r>
            <a:endParaRPr lang="de-AT" sz="1100" dirty="0"/>
          </a:p>
        </p:txBody>
      </p:sp>
      <p:pic>
        <p:nvPicPr>
          <p:cNvPr id="3" name="Image 0" descr="/Users/momofeichtinger/Documents/RootOrdner/Business/KI Deep Dives/output/2026-11-02-deepdive/deck/assets-canva/human.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05840"/>
            <a:ext cx="2743200" cy="1280160"/>
          </a:xfrm>
          <a:prstGeom prst="rect">
            <a:avLst/>
          </a:prstGeom>
          <a:noFill/>
          <a:ln/>
        </p:spPr>
        <p:txBody>
          <a:bodyPr wrap="square" lIns="0" tIns="0" rIns="0" bIns="0" rtlCol="0" anchor="b"/>
          <a:lstStyle/>
          <a:p>
            <a:pPr indent="0" marL="0">
              <a:buNone/>
            </a:pPr>
            <a:r>
              <a:rPr lang="de-AT" altLang="en-US" sz="9600" b="1" dirty="0">
                <a:solidFill>
                  <a:srgbClr val="F5D06A"/>
                </a:solidFill>
                <a:latin typeface="Helvetica Neue" pitchFamily="34" charset="0"/>
                <a:ea typeface="Helvetica Neue" pitchFamily="34" charset="-122"/>
                <a:cs typeface="Helvetica Neue" pitchFamily="34" charset="-120"/>
              </a:rPr>
              <a:t>04</a:t>
            </a:r>
            <a:endParaRPr lang="de-AT" sz="9600" dirty="0"/>
          </a:p>
        </p:txBody>
      </p:sp>
      <p:sp>
        <p:nvSpPr>
          <p:cNvPr id="5" name="Text 2"/>
          <p:cNvSpPr/>
          <p:nvPr/>
        </p:nvSpPr>
        <p:spPr>
          <a:xfrm>
            <a:off x="685800" y="2377440"/>
            <a:ext cx="5852160" cy="1188720"/>
          </a:xfrm>
          <a:prstGeom prst="rect">
            <a:avLst/>
          </a:prstGeom>
          <a:noFill/>
          <a:ln/>
        </p:spPr>
        <p:txBody>
          <a:bodyPr wrap="square" lIns="0" tIns="0" rIns="0" bIns="0" rtlCol="0" anchor="t"/>
          <a:lstStyle/>
          <a:p>
            <a:pPr indent="0" marL="0">
              <a:buNone/>
            </a:pPr>
            <a:r>
              <a:rPr lang="de-AT" altLang="en-US" sz="5400" b="1" dirty="0">
                <a:solidFill>
                  <a:srgbClr val="FFFFFF"/>
                </a:solidFill>
                <a:latin typeface="Helvetica Neue" pitchFamily="34" charset="0"/>
                <a:ea typeface="Helvetica Neue" pitchFamily="34" charset="-122"/>
                <a:cs typeface="Helvetica Neue" pitchFamily="34" charset="-120"/>
              </a:rPr>
              <a:t>Menschlich</a:t>
            </a:r>
            <a:endParaRPr lang="de-AT" sz="5400" dirty="0"/>
          </a:p>
        </p:txBody>
      </p:sp>
      <p:sp>
        <p:nvSpPr>
          <p:cNvPr id="6" name="Text 3"/>
          <p:cNvSpPr/>
          <p:nvPr/>
        </p:nvSpPr>
        <p:spPr>
          <a:xfrm>
            <a:off x="685800" y="3657600"/>
            <a:ext cx="4754880" cy="1280160"/>
          </a:xfrm>
          <a:prstGeom prst="rect">
            <a:avLst/>
          </a:prstGeom>
          <a:noFill/>
          <a:ln/>
        </p:spPr>
        <p:txBody>
          <a:bodyPr wrap="square" lIns="0" tIns="0" rIns="0" bIns="0" rtlCol="0" anchor="t"/>
          <a:lstStyle/>
          <a:p>
            <a:pPr indent="0" marL="0">
              <a:lnSpc>
                <a:spcPct val="110000"/>
              </a:lnSpc>
              <a:buNone/>
            </a:pPr>
            <a:r>
              <a:rPr lang="de-AT" altLang="en-US" sz="2200" dirty="0">
                <a:solidFill>
                  <a:srgbClr val="A9AEB6"/>
                </a:solidFill>
                <a:latin typeface="Helvetica Neue" pitchFamily="34" charset="0"/>
                <a:ea typeface="Helvetica Neue" pitchFamily="34" charset="-122"/>
                <a:cs typeface="Helvetica Neue" pitchFamily="34" charset="-120"/>
              </a:rPr>
              <a:t>Wie wir uns beruflich, privat und als Mensch wappnen.</a:t>
            </a:r>
            <a:endParaRPr lang="de-AT" sz="2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38</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WIE WIR UNS WAPPNEN</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Wir brauchen eine andere Lösung</a:t>
            </a:r>
            <a:endParaRPr lang="de-AT" sz="3800" dirty="0"/>
          </a:p>
        </p:txBody>
      </p:sp>
      <p:sp>
        <p:nvSpPr>
          <p:cNvPr id="6" name="Shape 4"/>
          <p:cNvSpPr/>
          <p:nvPr/>
        </p:nvSpPr>
        <p:spPr>
          <a:xfrm>
            <a:off x="685800" y="1691640"/>
            <a:ext cx="3362858" cy="0"/>
          </a:xfrm>
          <a:prstGeom prst="line">
            <a:avLst/>
          </a:prstGeom>
          <a:noFill/>
          <a:ln w="38100">
            <a:solidFill>
              <a:srgbClr val="F5D06A"/>
            </a:solidFill>
            <a:prstDash val="solid"/>
          </a:ln>
        </p:spPr>
      </p:sp>
      <p:sp>
        <p:nvSpPr>
          <p:cNvPr id="7" name="Text 5"/>
          <p:cNvSpPr/>
          <p:nvPr/>
        </p:nvSpPr>
        <p:spPr>
          <a:xfrm>
            <a:off x="685800" y="1828800"/>
            <a:ext cx="3362858" cy="548640"/>
          </a:xfrm>
          <a:prstGeom prst="rect">
            <a:avLst/>
          </a:prstGeom>
          <a:noFill/>
          <a:ln/>
        </p:spPr>
        <p:txBody>
          <a:bodyPr wrap="square" lIns="0" tIns="0" rIns="0" bIns="0" rtlCol="0" anchor="t"/>
          <a:lstStyle/>
          <a:p>
            <a:pPr indent="0" marL="0">
              <a:buNone/>
            </a:pPr>
            <a:r>
              <a:rPr lang="de-AT" altLang="en-US" sz="2800" b="1" dirty="0">
                <a:solidFill>
                  <a:srgbClr val="F5D06A"/>
                </a:solidFill>
                <a:latin typeface="Helvetica Neue" pitchFamily="34" charset="0"/>
                <a:ea typeface="Helvetica Neue" pitchFamily="34" charset="-122"/>
                <a:cs typeface="Helvetica Neue" pitchFamily="34" charset="-120"/>
              </a:rPr>
              <a:t>Beruflich</a:t>
            </a:r>
            <a:endParaRPr lang="de-AT" sz="2800" dirty="0"/>
          </a:p>
        </p:txBody>
      </p:sp>
      <p:sp>
        <p:nvSpPr>
          <p:cNvPr id="8" name="Text 6"/>
          <p:cNvSpPr/>
          <p:nvPr/>
        </p:nvSpPr>
        <p:spPr>
          <a:xfrm>
            <a:off x="685800" y="2560320"/>
            <a:ext cx="3362858" cy="960120"/>
          </a:xfrm>
          <a:prstGeom prst="rect">
            <a:avLst/>
          </a:prstGeom>
          <a:noFill/>
          <a:ln/>
        </p:spPr>
        <p:txBody>
          <a:bodyPr wrap="square" lIns="0" tIns="0" rIns="0" bIns="0" rtlCol="0" anchor="t"/>
          <a:lstStyle/>
          <a:p>
            <a:pPr indent="0" marL="0">
              <a:lnSpc>
                <a:spcPct val="108000"/>
              </a:lnSpc>
              <a:buNone/>
            </a:pPr>
            <a:r>
              <a:rPr lang="de-AT" altLang="en-US" sz="1700" dirty="0">
                <a:solidFill>
                  <a:srgbClr val="FFFFFF"/>
                </a:solidFill>
                <a:latin typeface="Helvetica Neue" pitchFamily="34" charset="0"/>
                <a:ea typeface="Helvetica Neue" pitchFamily="34" charset="-122"/>
                <a:cs typeface="Helvetica Neue" pitchFamily="34" charset="-120"/>
              </a:rPr>
              <a:t>Agenten führen lernen: Auftrag, Rechte, Prüfung</a:t>
            </a:r>
            <a:endParaRPr lang="de-AT" sz="1700" dirty="0"/>
          </a:p>
        </p:txBody>
      </p:sp>
      <p:sp>
        <p:nvSpPr>
          <p:cNvPr id="9" name="Text 7"/>
          <p:cNvSpPr/>
          <p:nvPr/>
        </p:nvSpPr>
        <p:spPr>
          <a:xfrm>
            <a:off x="685800" y="3611880"/>
            <a:ext cx="3362858" cy="960120"/>
          </a:xfrm>
          <a:prstGeom prst="rect">
            <a:avLst/>
          </a:prstGeom>
          <a:noFill/>
          <a:ln/>
        </p:spPr>
        <p:txBody>
          <a:bodyPr wrap="square" lIns="0" tIns="0" rIns="0" bIns="0" rtlCol="0" anchor="t"/>
          <a:lstStyle/>
          <a:p>
            <a:pPr indent="0" marL="0">
              <a:lnSpc>
                <a:spcPct val="108000"/>
              </a:lnSpc>
              <a:buNone/>
            </a:pPr>
            <a:r>
              <a:rPr lang="de-AT" altLang="en-US" sz="1700" dirty="0">
                <a:solidFill>
                  <a:srgbClr val="FFFFFF"/>
                </a:solidFill>
                <a:latin typeface="Helvetica Neue" pitchFamily="34" charset="0"/>
                <a:ea typeface="Helvetica Neue" pitchFamily="34" charset="-122"/>
                <a:cs typeface="Helvetica Neue" pitchFamily="34" charset="-120"/>
              </a:rPr>
              <a:t>In Agentenstunden denken. Die Entscheidungen bleiben bei dir.</a:t>
            </a:r>
            <a:endParaRPr lang="de-AT" sz="1700" dirty="0"/>
          </a:p>
        </p:txBody>
      </p:sp>
      <p:sp>
        <p:nvSpPr>
          <p:cNvPr id="10" name="Text 8"/>
          <p:cNvSpPr/>
          <p:nvPr/>
        </p:nvSpPr>
        <p:spPr>
          <a:xfrm>
            <a:off x="685800" y="4663440"/>
            <a:ext cx="3362858" cy="960120"/>
          </a:xfrm>
          <a:prstGeom prst="rect">
            <a:avLst/>
          </a:prstGeom>
          <a:noFill/>
          <a:ln/>
        </p:spPr>
        <p:txBody>
          <a:bodyPr wrap="square" lIns="0" tIns="0" rIns="0" bIns="0" rtlCol="0" anchor="t"/>
          <a:lstStyle/>
          <a:p>
            <a:pPr indent="0" marL="0">
              <a:lnSpc>
                <a:spcPct val="108000"/>
              </a:lnSpc>
              <a:buNone/>
            </a:pPr>
            <a:r>
              <a:rPr lang="de-AT" altLang="en-US" sz="1700" dirty="0">
                <a:solidFill>
                  <a:srgbClr val="FFFFFF"/>
                </a:solidFill>
                <a:latin typeface="Helvetica Neue" pitchFamily="34" charset="0"/>
                <a:ea typeface="Helvetica Neue" pitchFamily="34" charset="-122"/>
                <a:cs typeface="Helvetica Neue" pitchFamily="34" charset="-120"/>
              </a:rPr>
              <a:t>Sicherheit mit KI aufrüsten: Updates automatisch, Schlüssel mit Limit</a:t>
            </a:r>
            <a:endParaRPr lang="de-AT" sz="1700" dirty="0"/>
          </a:p>
        </p:txBody>
      </p:sp>
      <p:sp>
        <p:nvSpPr>
          <p:cNvPr id="11" name="Shape 9"/>
          <p:cNvSpPr/>
          <p:nvPr/>
        </p:nvSpPr>
        <p:spPr>
          <a:xfrm>
            <a:off x="4414418" y="1691640"/>
            <a:ext cx="3362858" cy="0"/>
          </a:xfrm>
          <a:prstGeom prst="line">
            <a:avLst/>
          </a:prstGeom>
          <a:noFill/>
          <a:ln w="38100">
            <a:solidFill>
              <a:srgbClr val="5EC4B6"/>
            </a:solidFill>
            <a:prstDash val="solid"/>
          </a:ln>
        </p:spPr>
      </p:sp>
      <p:sp>
        <p:nvSpPr>
          <p:cNvPr id="12" name="Text 10"/>
          <p:cNvSpPr/>
          <p:nvPr/>
        </p:nvSpPr>
        <p:spPr>
          <a:xfrm>
            <a:off x="4414418" y="1828800"/>
            <a:ext cx="3362858" cy="548640"/>
          </a:xfrm>
          <a:prstGeom prst="rect">
            <a:avLst/>
          </a:prstGeom>
          <a:noFill/>
          <a:ln/>
        </p:spPr>
        <p:txBody>
          <a:bodyPr wrap="square" lIns="0" tIns="0" rIns="0" bIns="0" rtlCol="0" anchor="t"/>
          <a:lstStyle/>
          <a:p>
            <a:pPr indent="0" marL="0">
              <a:buNone/>
            </a:pPr>
            <a:r>
              <a:rPr lang="de-AT" altLang="en-US" sz="2800" b="1" dirty="0">
                <a:solidFill>
                  <a:srgbClr val="5EC4B6"/>
                </a:solidFill>
                <a:latin typeface="Helvetica Neue" pitchFamily="34" charset="0"/>
                <a:ea typeface="Helvetica Neue" pitchFamily="34" charset="-122"/>
                <a:cs typeface="Helvetica Neue" pitchFamily="34" charset="-120"/>
              </a:rPr>
              <a:t>Privat</a:t>
            </a:r>
            <a:endParaRPr lang="de-AT" sz="2800" dirty="0"/>
          </a:p>
        </p:txBody>
      </p:sp>
      <p:sp>
        <p:nvSpPr>
          <p:cNvPr id="13" name="Text 11"/>
          <p:cNvSpPr/>
          <p:nvPr/>
        </p:nvSpPr>
        <p:spPr>
          <a:xfrm>
            <a:off x="4414418" y="2560320"/>
            <a:ext cx="3362858" cy="960120"/>
          </a:xfrm>
          <a:prstGeom prst="rect">
            <a:avLst/>
          </a:prstGeom>
          <a:noFill/>
          <a:ln/>
        </p:spPr>
        <p:txBody>
          <a:bodyPr wrap="square" lIns="0" tIns="0" rIns="0" bIns="0" rtlCol="0" anchor="t"/>
          <a:lstStyle/>
          <a:p>
            <a:pPr indent="0" marL="0">
              <a:lnSpc>
                <a:spcPct val="108000"/>
              </a:lnSpc>
              <a:buNone/>
            </a:pPr>
            <a:r>
              <a:rPr lang="de-AT" altLang="en-US" sz="1700" dirty="0">
                <a:solidFill>
                  <a:srgbClr val="FFFFFF"/>
                </a:solidFill>
                <a:latin typeface="Helvetica Neue" pitchFamily="34" charset="0"/>
                <a:ea typeface="Helvetica Neue" pitchFamily="34" charset="-122"/>
                <a:cs typeface="Helvetica Neue" pitchFamily="34" charset="-120"/>
              </a:rPr>
              <a:t>Passkeys und ein Passwortmanager, Passwörter bleiben aus jedem Chat draußen</a:t>
            </a:r>
            <a:endParaRPr lang="de-AT" sz="1700" dirty="0"/>
          </a:p>
        </p:txBody>
      </p:sp>
      <p:sp>
        <p:nvSpPr>
          <p:cNvPr id="14" name="Text 12"/>
          <p:cNvSpPr/>
          <p:nvPr/>
        </p:nvSpPr>
        <p:spPr>
          <a:xfrm>
            <a:off x="4414418" y="3611880"/>
            <a:ext cx="3362858" cy="960120"/>
          </a:xfrm>
          <a:prstGeom prst="rect">
            <a:avLst/>
          </a:prstGeom>
          <a:noFill/>
          <a:ln/>
        </p:spPr>
        <p:txBody>
          <a:bodyPr wrap="square" lIns="0" tIns="0" rIns="0" bIns="0" rtlCol="0" anchor="t"/>
          <a:lstStyle/>
          <a:p>
            <a:pPr indent="0" marL="0">
              <a:lnSpc>
                <a:spcPct val="108000"/>
              </a:lnSpc>
              <a:buNone/>
            </a:pPr>
            <a:r>
              <a:rPr lang="de-AT" altLang="en-US" sz="1700" dirty="0">
                <a:solidFill>
                  <a:srgbClr val="FFFFFF"/>
                </a:solidFill>
                <a:latin typeface="Helvetica Neue" pitchFamily="34" charset="0"/>
                <a:ea typeface="Helvetica Neue" pitchFamily="34" charset="-122"/>
                <a:cs typeface="Helvetica Neue" pitchFamily="34" charset="-120"/>
              </a:rPr>
              <a:t>Agenten nur im Projektordner starten, nie in Downloads</a:t>
            </a:r>
            <a:endParaRPr lang="de-AT" sz="1700" dirty="0"/>
          </a:p>
        </p:txBody>
      </p:sp>
      <p:sp>
        <p:nvSpPr>
          <p:cNvPr id="15" name="Text 13"/>
          <p:cNvSpPr/>
          <p:nvPr/>
        </p:nvSpPr>
        <p:spPr>
          <a:xfrm>
            <a:off x="4414418" y="4663440"/>
            <a:ext cx="3362858" cy="960120"/>
          </a:xfrm>
          <a:prstGeom prst="rect">
            <a:avLst/>
          </a:prstGeom>
          <a:noFill/>
          <a:ln/>
        </p:spPr>
        <p:txBody>
          <a:bodyPr wrap="square" lIns="0" tIns="0" rIns="0" bIns="0" rtlCol="0" anchor="t"/>
          <a:lstStyle/>
          <a:p>
            <a:pPr indent="0" marL="0">
              <a:lnSpc>
                <a:spcPct val="108000"/>
              </a:lnSpc>
              <a:buNone/>
            </a:pPr>
            <a:r>
              <a:rPr lang="de-AT" altLang="en-US" sz="1700" dirty="0">
                <a:solidFill>
                  <a:srgbClr val="FFFFFF"/>
                </a:solidFill>
                <a:latin typeface="Helvetica Neue" pitchFamily="34" charset="0"/>
                <a:ea typeface="Helvetica Neue" pitchFamily="34" charset="-122"/>
                <a:cs typeface="Helvetica Neue" pitchFamily="34" charset="-120"/>
              </a:rPr>
              <a:t>Ein Familien-Codewort für Anrufe mit geklonten Stimmen</a:t>
            </a:r>
            <a:endParaRPr lang="de-AT" sz="1700" dirty="0"/>
          </a:p>
        </p:txBody>
      </p:sp>
      <p:sp>
        <p:nvSpPr>
          <p:cNvPr id="16" name="Shape 14"/>
          <p:cNvSpPr/>
          <p:nvPr/>
        </p:nvSpPr>
        <p:spPr>
          <a:xfrm>
            <a:off x="8143037" y="1691640"/>
            <a:ext cx="3362858" cy="0"/>
          </a:xfrm>
          <a:prstGeom prst="line">
            <a:avLst/>
          </a:prstGeom>
          <a:noFill/>
          <a:ln w="38100">
            <a:solidFill>
              <a:srgbClr val="FFFFFF"/>
            </a:solidFill>
            <a:prstDash val="solid"/>
          </a:ln>
        </p:spPr>
      </p:sp>
      <p:sp>
        <p:nvSpPr>
          <p:cNvPr id="17" name="Text 15"/>
          <p:cNvSpPr/>
          <p:nvPr/>
        </p:nvSpPr>
        <p:spPr>
          <a:xfrm>
            <a:off x="8143037" y="1828800"/>
            <a:ext cx="3362858" cy="548640"/>
          </a:xfrm>
          <a:prstGeom prst="rect">
            <a:avLst/>
          </a:prstGeom>
          <a:noFill/>
          <a:ln/>
        </p:spPr>
        <p:txBody>
          <a:bodyPr wrap="square" lIns="0" tIns="0" rIns="0" bIns="0" rtlCol="0" anchor="t"/>
          <a:lstStyle/>
          <a:p>
            <a:pPr indent="0" marL="0">
              <a:buNone/>
            </a:pPr>
            <a:r>
              <a:rPr lang="de-AT" altLang="en-US" sz="2800" b="1" dirty="0">
                <a:solidFill>
                  <a:srgbClr val="FFFFFF"/>
                </a:solidFill>
                <a:latin typeface="Helvetica Neue" pitchFamily="34" charset="0"/>
                <a:ea typeface="Helvetica Neue" pitchFamily="34" charset="-122"/>
                <a:cs typeface="Helvetica Neue" pitchFamily="34" charset="-120"/>
              </a:rPr>
              <a:t>Menschlich</a:t>
            </a:r>
            <a:endParaRPr lang="de-AT" sz="2800" dirty="0"/>
          </a:p>
        </p:txBody>
      </p:sp>
      <p:sp>
        <p:nvSpPr>
          <p:cNvPr id="18" name="Text 16"/>
          <p:cNvSpPr/>
          <p:nvPr/>
        </p:nvSpPr>
        <p:spPr>
          <a:xfrm>
            <a:off x="8143037" y="2560320"/>
            <a:ext cx="3362858" cy="960120"/>
          </a:xfrm>
          <a:prstGeom prst="rect">
            <a:avLst/>
          </a:prstGeom>
          <a:noFill/>
          <a:ln/>
        </p:spPr>
        <p:txBody>
          <a:bodyPr wrap="square" lIns="0" tIns="0" rIns="0" bIns="0" rtlCol="0" anchor="t"/>
          <a:lstStyle/>
          <a:p>
            <a:pPr indent="0" marL="0">
              <a:lnSpc>
                <a:spcPct val="108000"/>
              </a:lnSpc>
              <a:buNone/>
            </a:pPr>
            <a:r>
              <a:rPr lang="de-AT" altLang="en-US" sz="1700" dirty="0">
                <a:solidFill>
                  <a:srgbClr val="FFFFFF"/>
                </a:solidFill>
                <a:latin typeface="Helvetica Neue" pitchFamily="34" charset="0"/>
                <a:ea typeface="Helvetica Neue" pitchFamily="34" charset="-122"/>
                <a:cs typeface="Helvetica Neue" pitchFamily="34" charset="-120"/>
              </a:rPr>
              <a:t>Die Zeit, die Agenten freimachen, bewusst mit Menschen verbringen</a:t>
            </a:r>
            <a:endParaRPr lang="de-AT" sz="1700" dirty="0"/>
          </a:p>
        </p:txBody>
      </p:sp>
      <p:sp>
        <p:nvSpPr>
          <p:cNvPr id="19" name="Text 17"/>
          <p:cNvSpPr/>
          <p:nvPr/>
        </p:nvSpPr>
        <p:spPr>
          <a:xfrm>
            <a:off x="8143037" y="3611880"/>
            <a:ext cx="3362858" cy="960120"/>
          </a:xfrm>
          <a:prstGeom prst="rect">
            <a:avLst/>
          </a:prstGeom>
          <a:noFill/>
          <a:ln/>
        </p:spPr>
        <p:txBody>
          <a:bodyPr wrap="square" lIns="0" tIns="0" rIns="0" bIns="0" rtlCol="0" anchor="t"/>
          <a:lstStyle/>
          <a:p>
            <a:pPr indent="0" marL="0">
              <a:lnSpc>
                <a:spcPct val="108000"/>
              </a:lnSpc>
              <a:buNone/>
            </a:pPr>
            <a:r>
              <a:rPr lang="de-AT" altLang="en-US" sz="1700" dirty="0">
                <a:solidFill>
                  <a:srgbClr val="FFFFFF"/>
                </a:solidFill>
                <a:latin typeface="Helvetica Neue" pitchFamily="34" charset="0"/>
                <a:ea typeface="Helvetica Neue" pitchFamily="34" charset="-122"/>
                <a:cs typeface="Helvetica Neue" pitchFamily="34" charset="-120"/>
              </a:rPr>
              <a:t>Körper, Natur, Handwerk: was nur du erleben kannst</a:t>
            </a:r>
            <a:endParaRPr lang="de-AT" sz="1700" dirty="0"/>
          </a:p>
        </p:txBody>
      </p:sp>
      <p:sp>
        <p:nvSpPr>
          <p:cNvPr id="20" name="Text 18"/>
          <p:cNvSpPr/>
          <p:nvPr/>
        </p:nvSpPr>
        <p:spPr>
          <a:xfrm>
            <a:off x="8143037" y="4663440"/>
            <a:ext cx="3362858" cy="960120"/>
          </a:xfrm>
          <a:prstGeom prst="rect">
            <a:avLst/>
          </a:prstGeom>
          <a:noFill/>
          <a:ln/>
        </p:spPr>
        <p:txBody>
          <a:bodyPr wrap="square" lIns="0" tIns="0" rIns="0" bIns="0" rtlCol="0" anchor="t"/>
          <a:lstStyle/>
          <a:p>
            <a:pPr indent="0" marL="0">
              <a:lnSpc>
                <a:spcPct val="108000"/>
              </a:lnSpc>
              <a:buNone/>
            </a:pPr>
            <a:r>
              <a:rPr lang="de-AT" altLang="en-US" sz="1700" dirty="0">
                <a:solidFill>
                  <a:srgbClr val="FFFFFF"/>
                </a:solidFill>
                <a:latin typeface="Helvetica Neue" pitchFamily="34" charset="0"/>
                <a:ea typeface="Helvetica Neue" pitchFamily="34" charset="-122"/>
                <a:cs typeface="Helvetica Neue" pitchFamily="34" charset="-120"/>
              </a:rPr>
              <a:t>Darüber reden, was uns zu viel ist. Gemeinsam statt allein.</a:t>
            </a:r>
            <a:endParaRPr lang="de-AT" sz="1700" dirty="0"/>
          </a:p>
        </p:txBody>
      </p:sp>
      <p:pic>
        <p:nvPicPr>
          <p:cNvPr id="21" name="Image 0" descr="/Users/momofeichtinger/Documents/RootOrdner/Business/KI Deep Dives/output/2026-11-02-deepdive/deck/hand/c-word.png">    </p:cNvPr>
          <p:cNvPicPr>
            <a:picLocks noChangeAspect="1"/>
          </p:cNvPicPr>
          <p:nvPr/>
        </p:nvPicPr>
        <p:blipFill>
          <a:blip r:embed="rId2"/>
          <a:stretch>
            <a:fillRect/>
          </a:stretch>
        </p:blipFill>
        <p:spPr>
          <a:xfrm>
            <a:off x="8057312" y="1737360"/>
            <a:ext cx="2137410" cy="777240"/>
          </a:xfrm>
          <a:prstGeom prst="rect">
            <a:avLst/>
          </a:prstGeom>
        </p:spPr>
      </p:pic>
      <p:pic>
        <p:nvPicPr>
          <p:cNvPr id="22" name="Image 1" descr="/Users/momofeichtinger/Documents/RootOrdner/Business/KI Deep Dives/output/2026-11-02-deepdive/deck/hand/n-wichtigste.png">    </p:cNvPr>
          <p:cNvPicPr>
            <a:picLocks noChangeAspect="1"/>
          </p:cNvPicPr>
          <p:nvPr/>
        </p:nvPicPr>
        <p:blipFill>
          <a:blip r:embed="rId3"/>
          <a:stretch>
            <a:fillRect/>
          </a:stretch>
        </p:blipFill>
        <p:spPr>
          <a:xfrm>
            <a:off x="9589455" y="228600"/>
            <a:ext cx="1852291" cy="141732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39</a:t>
            </a:r>
            <a:endParaRPr lang="de-AT" sz="1100" dirty="0"/>
          </a:p>
        </p:txBody>
      </p:sp>
      <p:sp>
        <p:nvSpPr>
          <p:cNvPr id="3" name="Shape 1">
            <a:hlinkClick r:id="rId1" tooltip=""/>
          </p:cNvPr>
          <p:cNvSpPr/>
          <p:nvPr/>
        </p:nvSpPr>
        <p:spPr>
          <a:xfrm>
            <a:off x="685800" y="548640"/>
            <a:ext cx="10820095" cy="822960"/>
          </a:xfrm>
          <a:prstGeom prst="rect">
            <a:avLst/>
          </a:prstGeom>
          <a:solidFill>
            <a:srgbClr val="000000">
              <a:alpha val="0"/>
            </a:srgbClr>
          </a:solidFill>
          <a:ln/>
        </p:spPr>
      </p:sp>
      <p:sp>
        <p:nvSpPr>
          <p:cNvPr id="4" name="Text 2"/>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WAS DIE FORSCHUNG ÜBER UNS MENSCHEN SAGT</a:t>
            </a:r>
            <a:endParaRPr lang="de-AT" sz="1200" dirty="0"/>
          </a:p>
        </p:txBody>
      </p:sp>
      <p:sp>
        <p:nvSpPr>
          <p:cNvPr id="5" name="Text 3"/>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500" b="1" dirty="0">
                <a:solidFill>
                  <a:srgbClr val="F5D06A"/>
                </a:solidFill>
                <a:latin typeface="Helvetica Neue" pitchFamily="34" charset="0"/>
                <a:ea typeface="Helvetica Neue" pitchFamily="34" charset="-122"/>
                <a:cs typeface="Helvetica Neue" pitchFamily="34" charset="-120"/>
              </a:rPr>
              <a:t>Beziehungen sind unser wichtigstes System</a:t>
            </a:r>
            <a:endParaRPr lang="de-AT" sz="3500" dirty="0"/>
          </a:p>
        </p:txBody>
      </p:sp>
      <p:sp>
        <p:nvSpPr>
          <p:cNvPr id="6" name="Text 4">
            <a:hlinkClick r:id="rId2" tooltip=""/>
          </p:cNvPr>
          <p:cNvSpPr/>
          <p:nvPr/>
        </p:nvSpPr>
        <p:spPr>
          <a:xfrm>
            <a:off x="685800" y="1508760"/>
            <a:ext cx="3423818" cy="731520"/>
          </a:xfrm>
          <a:prstGeom prst="rect">
            <a:avLst/>
          </a:prstGeom>
          <a:noFill/>
          <a:ln/>
        </p:spPr>
        <p:txBody>
          <a:bodyPr wrap="square" lIns="0" tIns="0" rIns="0" bIns="0" rtlCol="0" anchor="b"/>
          <a:lstStyle/>
          <a:p>
            <a:pPr indent="0" marL="0">
              <a:buNone/>
            </a:pPr>
            <a:r>
              <a:rPr lang="de-AT" altLang="en-US" sz="4400" b="1" u="sng" dirty="0">
                <a:solidFill>
                  <a:srgbClr val="F5D06A"/>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1 von 6</a:t>
            </a:r>
            <a:endParaRPr lang="de-AT" sz="4400" dirty="0"/>
          </a:p>
        </p:txBody>
      </p:sp>
      <p:sp>
        <p:nvSpPr>
          <p:cNvPr id="7" name="Text 5">
            <a:hlinkClick r:id="rId3" tooltip=""/>
          </p:cNvPr>
          <p:cNvSpPr/>
          <p:nvPr/>
        </p:nvSpPr>
        <p:spPr>
          <a:xfrm>
            <a:off x="685800" y="3566160"/>
            <a:ext cx="3423818" cy="274320"/>
          </a:xfrm>
          <a:prstGeom prst="rect">
            <a:avLst/>
          </a:prstGeom>
          <a:noFill/>
          <a:ln/>
        </p:spPr>
        <p:txBody>
          <a:bodyPr wrap="square" lIns="0" tIns="0" rIns="0" bIns="0" rtlCol="0" anchor="t"/>
          <a:lstStyle/>
          <a:p>
            <a:pPr indent="0" marL="0">
              <a:buNone/>
            </a:pPr>
            <a:r>
              <a:rPr lang="de-AT" altLang="en-US" sz="1200" u="sng" dirty="0">
                <a:solidFill>
                  <a:srgbClr val="A9AEB6"/>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WHO-Kommission, 30.6.2025</a:t>
            </a:r>
            <a:endParaRPr lang="de-AT" sz="1200" dirty="0"/>
          </a:p>
        </p:txBody>
      </p:sp>
      <p:sp>
        <p:nvSpPr>
          <p:cNvPr id="8" name="Text 6"/>
          <p:cNvSpPr/>
          <p:nvPr/>
        </p:nvSpPr>
        <p:spPr>
          <a:xfrm>
            <a:off x="685800" y="2331720"/>
            <a:ext cx="3423818" cy="1234440"/>
          </a:xfrm>
          <a:prstGeom prst="rect">
            <a:avLst/>
          </a:prstGeom>
          <a:noFill/>
          <a:ln/>
        </p:spPr>
        <p:txBody>
          <a:bodyPr wrap="square" lIns="0" tIns="0" rIns="0" bIns="0" rtlCol="0" anchor="t"/>
          <a:lstStyle/>
          <a:p>
            <a:pPr indent="0" marL="0">
              <a:lnSpc>
                <a:spcPct val="108000"/>
              </a:lnSpc>
              <a:buNone/>
            </a:pPr>
            <a:r>
              <a:rPr lang="de-AT" altLang="en-US" sz="1500" dirty="0">
                <a:solidFill>
                  <a:srgbClr val="FFFFFF"/>
                </a:solidFill>
                <a:latin typeface="Helvetica Neue" pitchFamily="34" charset="0"/>
                <a:ea typeface="Helvetica Neue" pitchFamily="34" charset="-122"/>
                <a:cs typeface="Helvetica Neue" pitchFamily="34" charset="-120"/>
              </a:rPr>
              <a:t>Menschen weltweit ist einsam. Einsamkeit hängt mit rund 871.000 Todesfällen pro Jahr zusammen.</a:t>
            </a:r>
            <a:endParaRPr lang="de-AT" sz="1500" dirty="0"/>
          </a:p>
        </p:txBody>
      </p:sp>
      <p:sp>
        <p:nvSpPr>
          <p:cNvPr id="9" name="Shape 7"/>
          <p:cNvSpPr/>
          <p:nvPr/>
        </p:nvSpPr>
        <p:spPr>
          <a:xfrm>
            <a:off x="658368" y="3977809"/>
            <a:ext cx="3478682" cy="1599862"/>
          </a:xfrm>
          <a:prstGeom prst="rect">
            <a:avLst/>
          </a:prstGeom>
          <a:solidFill>
            <a:srgbClr val="2A2D33"/>
          </a:solidFill>
          <a:ln/>
        </p:spPr>
      </p:sp>
      <p:pic>
        <p:nvPicPr>
          <p:cNvPr id="10" name="Image 0" descr="/Users/momofeichtinger/Documents/RootOrdner/Business/KI Deep Dives/output/2026-11-02-deepdive/deck/assets-canva/story/c01-who-loneliness-871000.jpg">
            <a:hlinkClick r:id="rId5" tooltip=""/>
          </p:cNvPr>
          <p:cNvPicPr>
            <a:picLocks noChangeAspect="1"/>
          </p:cNvPicPr>
          <p:nvPr/>
        </p:nvPicPr>
        <p:blipFill>
          <a:blip r:embed="rId4"/>
          <a:stretch>
            <a:fillRect/>
          </a:stretch>
        </p:blipFill>
        <p:spPr>
          <a:xfrm>
            <a:off x="685800" y="4005241"/>
            <a:ext cx="3423818" cy="1544998"/>
          </a:xfrm>
          <a:prstGeom prst="rect">
            <a:avLst/>
          </a:prstGeom>
        </p:spPr>
      </p:pic>
      <p:sp>
        <p:nvSpPr>
          <p:cNvPr id="11" name="Text 8">
            <a:hlinkClick r:id="rId6" tooltip=""/>
          </p:cNvPr>
          <p:cNvSpPr/>
          <p:nvPr/>
        </p:nvSpPr>
        <p:spPr>
          <a:xfrm>
            <a:off x="4383938" y="1508760"/>
            <a:ext cx="3423818" cy="731520"/>
          </a:xfrm>
          <a:prstGeom prst="rect">
            <a:avLst/>
          </a:prstGeom>
          <a:noFill/>
          <a:ln/>
        </p:spPr>
        <p:txBody>
          <a:bodyPr wrap="square" lIns="0" tIns="0" rIns="0" bIns="0" rtlCol="0" anchor="b"/>
          <a:lstStyle/>
          <a:p>
            <a:pPr indent="0" marL="0">
              <a:buNone/>
            </a:pPr>
            <a:r>
              <a:rPr lang="de-AT" altLang="en-US" sz="4400" b="1" u="sng" dirty="0">
                <a:solidFill>
                  <a:srgbClr val="5EC4B6"/>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72 %</a:t>
            </a:r>
            <a:endParaRPr lang="de-AT" sz="4400" dirty="0"/>
          </a:p>
        </p:txBody>
      </p:sp>
      <p:sp>
        <p:nvSpPr>
          <p:cNvPr id="12" name="Text 9">
            <a:hlinkClick r:id="rId7" tooltip=""/>
          </p:cNvPr>
          <p:cNvSpPr/>
          <p:nvPr/>
        </p:nvSpPr>
        <p:spPr>
          <a:xfrm>
            <a:off x="4383938" y="3566160"/>
            <a:ext cx="3423818" cy="274320"/>
          </a:xfrm>
          <a:prstGeom prst="rect">
            <a:avLst/>
          </a:prstGeom>
          <a:noFill/>
          <a:ln/>
        </p:spPr>
        <p:txBody>
          <a:bodyPr wrap="square" lIns="0" tIns="0" rIns="0" bIns="0" rtlCol="0" anchor="t"/>
          <a:lstStyle/>
          <a:p>
            <a:pPr indent="0" marL="0">
              <a:buNone/>
            </a:pPr>
            <a:r>
              <a:rPr lang="de-AT" altLang="en-US" sz="1200" u="sng" dirty="0">
                <a:solidFill>
                  <a:srgbClr val="A9AEB6"/>
                </a:solidFill>
                <a:latin typeface="Helvetica Neue" pitchFamily="34" charset="0"/>
                <a:ea typeface="Helvetica Neue" pitchFamily="34" charset="-122"/>
                <a:cs typeface="Helvetica Neue" pitchFamily="34" charset="-120"/>
                <a:hlinkClick r:id="rId7" invalidUrl="" action="" tgtFrame="" tooltip="" history="1" highlightClick="0" endSnd="0">
                  <a:extLst>
                    <a:ext uri="{A12FA001-AC4F-418D-AE19-62706E023703}">
                      <ahyp:hlinkClr xmlns:ahyp="http://schemas.microsoft.com/office/drawing/2018/hyperlinkcolor" val="tx"/>
                    </a:ext>
                  </a:extLst>
                </a:hlinkClick>
              </a:rPr>
              <a:t>Common Sense Media, 16.7.2025</a:t>
            </a:r>
            <a:endParaRPr lang="de-AT" sz="1200" dirty="0"/>
          </a:p>
        </p:txBody>
      </p:sp>
      <p:sp>
        <p:nvSpPr>
          <p:cNvPr id="13" name="Text 10"/>
          <p:cNvSpPr/>
          <p:nvPr/>
        </p:nvSpPr>
        <p:spPr>
          <a:xfrm>
            <a:off x="4383938" y="2331720"/>
            <a:ext cx="3423818" cy="1234440"/>
          </a:xfrm>
          <a:prstGeom prst="rect">
            <a:avLst/>
          </a:prstGeom>
          <a:noFill/>
          <a:ln/>
        </p:spPr>
        <p:txBody>
          <a:bodyPr wrap="square" lIns="0" tIns="0" rIns="0" bIns="0" rtlCol="0" anchor="t"/>
          <a:lstStyle/>
          <a:p>
            <a:pPr indent="0" marL="0">
              <a:lnSpc>
                <a:spcPct val="108000"/>
              </a:lnSpc>
              <a:buNone/>
            </a:pPr>
            <a:r>
              <a:rPr lang="de-AT" altLang="en-US" sz="1500" dirty="0">
                <a:solidFill>
                  <a:srgbClr val="FFFFFF"/>
                </a:solidFill>
                <a:latin typeface="Helvetica Neue" pitchFamily="34" charset="0"/>
                <a:ea typeface="Helvetica Neue" pitchFamily="34" charset="-122"/>
                <a:cs typeface="Helvetica Neue" pitchFamily="34" charset="-120"/>
              </a:rPr>
              <a:t>der Jugendlichen in den USA haben KI-Begleiter genutzt. Rund jeder Dritte findet sie so befriedigend wie echte Freunde.</a:t>
            </a:r>
            <a:endParaRPr lang="de-AT" sz="1500" dirty="0"/>
          </a:p>
        </p:txBody>
      </p:sp>
      <p:sp>
        <p:nvSpPr>
          <p:cNvPr id="14" name="Shape 11"/>
          <p:cNvSpPr/>
          <p:nvPr/>
        </p:nvSpPr>
        <p:spPr>
          <a:xfrm>
            <a:off x="4356506" y="3977809"/>
            <a:ext cx="3478682" cy="1599862"/>
          </a:xfrm>
          <a:prstGeom prst="rect">
            <a:avLst/>
          </a:prstGeom>
          <a:solidFill>
            <a:srgbClr val="2A2D33"/>
          </a:solidFill>
          <a:ln/>
        </p:spPr>
      </p:sp>
      <p:pic>
        <p:nvPicPr>
          <p:cNvPr id="15" name="Image 1" descr="/Users/momofeichtinger/Documents/RootOrdner/Business/KI Deep Dives/output/2026-11-02-deepdive/deck/assets-canva/story/c03-common-sense-teens-ai-companions.jpg">
            <a:hlinkClick r:id="rId9" tooltip=""/>
          </p:cNvPr>
          <p:cNvPicPr>
            <a:picLocks noChangeAspect="1"/>
          </p:cNvPicPr>
          <p:nvPr/>
        </p:nvPicPr>
        <p:blipFill>
          <a:blip r:embed="rId8"/>
          <a:stretch>
            <a:fillRect/>
          </a:stretch>
        </p:blipFill>
        <p:spPr>
          <a:xfrm>
            <a:off x="4383938" y="4005241"/>
            <a:ext cx="3423818" cy="1544998"/>
          </a:xfrm>
          <a:prstGeom prst="rect">
            <a:avLst/>
          </a:prstGeom>
        </p:spPr>
      </p:pic>
      <p:sp>
        <p:nvSpPr>
          <p:cNvPr id="16" name="Text 12">
            <a:hlinkClick r:id="rId10" tooltip=""/>
          </p:cNvPr>
          <p:cNvSpPr/>
          <p:nvPr/>
        </p:nvSpPr>
        <p:spPr>
          <a:xfrm>
            <a:off x="8082077" y="1508760"/>
            <a:ext cx="3423818" cy="731520"/>
          </a:xfrm>
          <a:prstGeom prst="rect">
            <a:avLst/>
          </a:prstGeom>
          <a:noFill/>
          <a:ln/>
        </p:spPr>
        <p:txBody>
          <a:bodyPr wrap="square" lIns="0" tIns="0" rIns="0" bIns="0" rtlCol="0" anchor="b"/>
          <a:lstStyle/>
          <a:p>
            <a:pPr indent="0" marL="0">
              <a:buNone/>
            </a:pPr>
            <a:r>
              <a:rPr lang="de-AT" altLang="en-US" sz="4400" b="1" u="sng" dirty="0">
                <a:solidFill>
                  <a:srgbClr val="FFFFFF"/>
                </a:solidFill>
                <a:latin typeface="Helvetica Neue" pitchFamily="34" charset="0"/>
                <a:ea typeface="Helvetica Neue" pitchFamily="34" charset="-122"/>
                <a:cs typeface="Helvetica Neue" pitchFamily="34" charset="-120"/>
                <a:hlinkClick r:id="rId10" invalidUrl="" action="" tgtFrame="" tooltip="" history="1" highlightClick="0" endSnd="0">
                  <a:extLst>
                    <a:ext uri="{A12FA001-AC4F-418D-AE19-62706E023703}">
                      <ahyp:hlinkClr xmlns:ahyp="http://schemas.microsoft.com/office/drawing/2018/hyperlinkcolor" val="tx"/>
                    </a:ext>
                  </a:extLst>
                </a:hlinkClick>
              </a:rPr>
              <a:t>Gehirn</a:t>
            </a:r>
            <a:endParaRPr lang="de-AT" sz="4400" dirty="0"/>
          </a:p>
        </p:txBody>
      </p:sp>
      <p:sp>
        <p:nvSpPr>
          <p:cNvPr id="17" name="Text 13">
            <a:hlinkClick r:id="rId11" tooltip=""/>
          </p:cNvPr>
          <p:cNvSpPr/>
          <p:nvPr/>
        </p:nvSpPr>
        <p:spPr>
          <a:xfrm>
            <a:off x="8082077" y="3566160"/>
            <a:ext cx="3423818" cy="274320"/>
          </a:xfrm>
          <a:prstGeom prst="rect">
            <a:avLst/>
          </a:prstGeom>
          <a:noFill/>
          <a:ln/>
        </p:spPr>
        <p:txBody>
          <a:bodyPr wrap="square" lIns="0" tIns="0" rIns="0" bIns="0" rtlCol="0" anchor="t"/>
          <a:lstStyle/>
          <a:p>
            <a:pPr indent="0" marL="0">
              <a:buNone/>
            </a:pPr>
            <a:r>
              <a:rPr lang="de-AT" altLang="en-US" sz="1200" u="sng" dirty="0">
                <a:solidFill>
                  <a:srgbClr val="A9AEB6"/>
                </a:solidFill>
                <a:latin typeface="Helvetica Neue" pitchFamily="34" charset="0"/>
                <a:ea typeface="Helvetica Neue" pitchFamily="34" charset="-122"/>
                <a:cs typeface="Helvetica Neue" pitchFamily="34" charset="-120"/>
                <a:hlinkClick r:id="rId11" invalidUrl="" action="" tgtFrame="" tooltip="" history="1" highlightClick="0" endSnd="0">
                  <a:extLst>
                    <a:ext uri="{A12FA001-AC4F-418D-AE19-62706E023703}">
                      <ahyp:hlinkClr xmlns:ahyp="http://schemas.microsoft.com/office/drawing/2018/hyperlinkcolor" val="tx"/>
                    </a:ext>
                  </a:extLst>
                </a:hlinkClick>
              </a:rPr>
              <a:t>MIT Media Lab, Juni 2025 (Vorabstudie)</a:t>
            </a:r>
            <a:endParaRPr lang="de-AT" sz="1200" dirty="0"/>
          </a:p>
        </p:txBody>
      </p:sp>
      <p:sp>
        <p:nvSpPr>
          <p:cNvPr id="18" name="Text 14"/>
          <p:cNvSpPr/>
          <p:nvPr/>
        </p:nvSpPr>
        <p:spPr>
          <a:xfrm>
            <a:off x="8082077" y="2331720"/>
            <a:ext cx="3423818" cy="1234440"/>
          </a:xfrm>
          <a:prstGeom prst="rect">
            <a:avLst/>
          </a:prstGeom>
          <a:noFill/>
          <a:ln/>
        </p:spPr>
        <p:txBody>
          <a:bodyPr wrap="square" lIns="0" tIns="0" rIns="0" bIns="0" rtlCol="0" anchor="t"/>
          <a:lstStyle/>
          <a:p>
            <a:pPr indent="0" marL="0">
              <a:lnSpc>
                <a:spcPct val="108000"/>
              </a:lnSpc>
              <a:buNone/>
            </a:pPr>
            <a:r>
              <a:rPr lang="de-AT" altLang="en-US" sz="1500" dirty="0">
                <a:solidFill>
                  <a:srgbClr val="FFFFFF"/>
                </a:solidFill>
                <a:latin typeface="Helvetica Neue" pitchFamily="34" charset="0"/>
                <a:ea typeface="Helvetica Neue" pitchFamily="34" charset="-122"/>
                <a:cs typeface="Helvetica Neue" pitchFamily="34" charset="-120"/>
              </a:rPr>
              <a:t>Wer Aufsätze mit ChatGPT schrieb, zeigte die schwächste Vernetzung im Gehirn und konnte den eigenen Text schlechter zitieren.</a:t>
            </a:r>
            <a:endParaRPr lang="de-AT" sz="1500" dirty="0"/>
          </a:p>
        </p:txBody>
      </p:sp>
      <p:sp>
        <p:nvSpPr>
          <p:cNvPr id="19" name="Shape 15"/>
          <p:cNvSpPr/>
          <p:nvPr/>
        </p:nvSpPr>
        <p:spPr>
          <a:xfrm>
            <a:off x="8054645" y="3977809"/>
            <a:ext cx="3478682" cy="1599862"/>
          </a:xfrm>
          <a:prstGeom prst="rect">
            <a:avLst/>
          </a:prstGeom>
          <a:solidFill>
            <a:srgbClr val="2A2D33"/>
          </a:solidFill>
          <a:ln/>
        </p:spPr>
      </p:sp>
      <p:pic>
        <p:nvPicPr>
          <p:cNvPr id="20" name="Image 2" descr="/Users/momofeichtinger/Documents/RootOrdner/Business/KI Deep Dives/output/2026-11-02-deepdive/deck/assets-canva/story/c04-mit-your-brain-on-chatgpt.jpg">
            <a:hlinkClick r:id="rId13" tooltip=""/>
          </p:cNvPr>
          <p:cNvPicPr>
            <a:picLocks noChangeAspect="1"/>
          </p:cNvPicPr>
          <p:nvPr/>
        </p:nvPicPr>
        <p:blipFill>
          <a:blip r:embed="rId12"/>
          <a:stretch>
            <a:fillRect/>
          </a:stretch>
        </p:blipFill>
        <p:spPr>
          <a:xfrm>
            <a:off x="8082077" y="4005241"/>
            <a:ext cx="3423818" cy="1544998"/>
          </a:xfrm>
          <a:prstGeom prst="rect">
            <a:avLst/>
          </a:prstGeom>
        </p:spPr>
      </p:pic>
      <p:sp>
        <p:nvSpPr>
          <p:cNvPr id="21" name="Text 16"/>
          <p:cNvSpPr/>
          <p:nvPr/>
        </p:nvSpPr>
        <p:spPr>
          <a:xfrm>
            <a:off x="685800" y="5760720"/>
            <a:ext cx="10820095" cy="411480"/>
          </a:xfrm>
          <a:prstGeom prst="rect">
            <a:avLst/>
          </a:prstGeom>
          <a:noFill/>
          <a:ln/>
        </p:spPr>
        <p:txBody>
          <a:bodyPr wrap="square" lIns="0" tIns="0" rIns="0" bIns="0" rtlCol="0" anchor="t"/>
          <a:lstStyle/>
          <a:p>
            <a:pPr indent="0" marL="0">
              <a:buNone/>
            </a:pPr>
            <a:r>
              <a:rPr lang="de-AT" altLang="en-US" sz="2000" b="1" dirty="0">
                <a:solidFill>
                  <a:srgbClr val="F5D06A"/>
                </a:solidFill>
                <a:latin typeface="Helvetica Neue" pitchFamily="34" charset="0"/>
                <a:ea typeface="Helvetica Neue" pitchFamily="34" charset="-122"/>
                <a:cs typeface="Helvetica Neue" pitchFamily="34" charset="-120"/>
              </a:rPr>
              <a:t>Agenten schenken uns Zeit. Wohin sie geht, entscheiden wir.</a:t>
            </a:r>
            <a:endParaRPr lang="de-AT" sz="2000" dirty="0"/>
          </a:p>
        </p:txBody>
      </p:sp>
      <p:sp>
        <p:nvSpPr>
          <p:cNvPr id="22" name="Text 17"/>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who.int (Commission on Social Connection), commonsensemedia.org („Talk, Trust, and Trade-Offs“), arxiv.org/abs/2506.08872</a:t>
            </a:r>
            <a:endParaRPr lang="de-AT"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40</a:t>
            </a:r>
            <a:endParaRPr lang="de-AT" sz="1100" dirty="0"/>
          </a:p>
        </p:txBody>
      </p:sp>
      <p:pic>
        <p:nvPicPr>
          <p:cNvPr id="3" name="Image 0" descr="/Users/momofeichtinger/Documents/RootOrdner/Business/KI Deep Dives/output/2026-11-02-deepdive/deck/assets-canva/human.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914400"/>
            <a:ext cx="5486400" cy="320040"/>
          </a:xfrm>
          <a:prstGeom prst="rect">
            <a:avLst/>
          </a:prstGeom>
          <a:noFill/>
          <a:ln/>
        </p:spPr>
        <p:txBody>
          <a:bodyPr wrap="square" lIns="0" tIns="0" rIns="0" bIns="0" rtlCol="0" anchor="t"/>
          <a:lstStyle/>
          <a:p>
            <a:pPr indent="0" marL="0">
              <a:buNone/>
            </a:pPr>
            <a:r>
              <a:rPr lang="de-AT" altLang="en-US" sz="1400" b="1" spc="300" kern="0" dirty="0">
                <a:solidFill>
                  <a:srgbClr val="5EC4B6"/>
                </a:solidFill>
                <a:latin typeface="Helvetica Neue" pitchFamily="34" charset="0"/>
                <a:ea typeface="Helvetica Neue" pitchFamily="34" charset="-122"/>
                <a:cs typeface="Helvetica Neue" pitchFamily="34" charset="-120"/>
              </a:rPr>
              <a:t>ZUM GESPRÄCH</a:t>
            </a:r>
            <a:endParaRPr lang="de-AT" sz="1400" dirty="0"/>
          </a:p>
        </p:txBody>
      </p:sp>
      <p:sp>
        <p:nvSpPr>
          <p:cNvPr id="5" name="Text 2"/>
          <p:cNvSpPr/>
          <p:nvPr/>
        </p:nvSpPr>
        <p:spPr>
          <a:xfrm>
            <a:off x="685800" y="1280160"/>
            <a:ext cx="4754880" cy="1371600"/>
          </a:xfrm>
          <a:prstGeom prst="rect">
            <a:avLst/>
          </a:prstGeom>
          <a:noFill/>
          <a:ln/>
        </p:spPr>
        <p:txBody>
          <a:bodyPr wrap="square" lIns="0" tIns="0" rIns="0" bIns="0" rtlCol="0" anchor="t"/>
          <a:lstStyle/>
          <a:p>
            <a:pPr indent="0" marL="0">
              <a:lnSpc>
                <a:spcPct val="100000"/>
              </a:lnSpc>
              <a:buNone/>
            </a:pPr>
            <a:r>
              <a:rPr lang="de-AT" altLang="en-US" sz="4000" b="1" dirty="0">
                <a:solidFill>
                  <a:srgbClr val="F5D06A"/>
                </a:solidFill>
                <a:latin typeface="Helvetica Neue" pitchFamily="34" charset="0"/>
                <a:ea typeface="Helvetica Neue" pitchFamily="34" charset="-122"/>
                <a:cs typeface="Helvetica Neue" pitchFamily="34" charset="-120"/>
              </a:rPr>
              <a:t>Worauf lässt du dich wieder ein?</a:t>
            </a:r>
            <a:endParaRPr lang="de-AT" sz="4000" dirty="0"/>
          </a:p>
        </p:txBody>
      </p:sp>
      <p:sp>
        <p:nvSpPr>
          <p:cNvPr id="6" name="Text 3"/>
          <p:cNvSpPr/>
          <p:nvPr/>
        </p:nvSpPr>
        <p:spPr>
          <a:xfrm>
            <a:off x="685800" y="2926080"/>
            <a:ext cx="457200" cy="457200"/>
          </a:xfrm>
          <a:prstGeom prst="rect">
            <a:avLst/>
          </a:prstGeom>
          <a:noFill/>
          <a:ln/>
        </p:spPr>
        <p:txBody>
          <a:bodyPr wrap="square" lIns="0" tIns="0" rIns="0" bIns="0" rtlCol="0" anchor="t"/>
          <a:lstStyle/>
          <a:p>
            <a:pPr indent="0" marL="0">
              <a:buNone/>
            </a:pPr>
            <a:r>
              <a:rPr lang="de-AT" altLang="en-US" sz="2600" b="1" dirty="0">
                <a:solidFill>
                  <a:srgbClr val="F5D06A"/>
                </a:solidFill>
                <a:latin typeface="Helvetica Neue" pitchFamily="34" charset="0"/>
                <a:ea typeface="Helvetica Neue" pitchFamily="34" charset="-122"/>
                <a:cs typeface="Helvetica Neue" pitchFamily="34" charset="-120"/>
              </a:rPr>
              <a:t>1</a:t>
            </a:r>
            <a:endParaRPr lang="de-AT" sz="2600" dirty="0"/>
          </a:p>
        </p:txBody>
      </p:sp>
      <p:sp>
        <p:nvSpPr>
          <p:cNvPr id="7" name="Text 4"/>
          <p:cNvSpPr/>
          <p:nvPr/>
        </p:nvSpPr>
        <p:spPr>
          <a:xfrm>
            <a:off x="1188720" y="2944368"/>
            <a:ext cx="4114800" cy="822960"/>
          </a:xfrm>
          <a:prstGeom prst="rect">
            <a:avLst/>
          </a:prstGeom>
          <a:noFill/>
          <a:ln/>
        </p:spPr>
        <p:txBody>
          <a:bodyPr wrap="square" lIns="0" tIns="0" rIns="0" bIns="0" rtlCol="0" anchor="t"/>
          <a:lstStyle/>
          <a:p>
            <a:pPr indent="0" marL="0">
              <a:lnSpc>
                <a:spcPct val="105000"/>
              </a:lnSpc>
              <a:buNone/>
            </a:pPr>
            <a:r>
              <a:rPr lang="de-AT" altLang="en-US" sz="1900" dirty="0">
                <a:solidFill>
                  <a:srgbClr val="FFFFFF"/>
                </a:solidFill>
                <a:latin typeface="Helvetica Neue" pitchFamily="34" charset="0"/>
                <a:ea typeface="Helvetica Neue" pitchFamily="34" charset="-122"/>
                <a:cs typeface="Helvetica Neue" pitchFamily="34" charset="-120"/>
              </a:rPr>
              <a:t>Welche Arbeit machst du, weil sie dich lebendig macht?</a:t>
            </a:r>
            <a:endParaRPr lang="de-AT" sz="1900" dirty="0"/>
          </a:p>
        </p:txBody>
      </p:sp>
      <p:sp>
        <p:nvSpPr>
          <p:cNvPr id="8" name="Text 5"/>
          <p:cNvSpPr/>
          <p:nvPr/>
        </p:nvSpPr>
        <p:spPr>
          <a:xfrm>
            <a:off x="685800" y="3886200"/>
            <a:ext cx="457200" cy="457200"/>
          </a:xfrm>
          <a:prstGeom prst="rect">
            <a:avLst/>
          </a:prstGeom>
          <a:noFill/>
          <a:ln/>
        </p:spPr>
        <p:txBody>
          <a:bodyPr wrap="square" lIns="0" tIns="0" rIns="0" bIns="0" rtlCol="0" anchor="t"/>
          <a:lstStyle/>
          <a:p>
            <a:pPr indent="0" marL="0">
              <a:buNone/>
            </a:pPr>
            <a:r>
              <a:rPr lang="de-AT" altLang="en-US" sz="2600" b="1" dirty="0">
                <a:solidFill>
                  <a:srgbClr val="F5D06A"/>
                </a:solidFill>
                <a:latin typeface="Helvetica Neue" pitchFamily="34" charset="0"/>
                <a:ea typeface="Helvetica Neue" pitchFamily="34" charset="-122"/>
                <a:cs typeface="Helvetica Neue" pitchFamily="34" charset="-120"/>
              </a:rPr>
              <a:t>2</a:t>
            </a:r>
            <a:endParaRPr lang="de-AT" sz="2600" dirty="0"/>
          </a:p>
        </p:txBody>
      </p:sp>
      <p:sp>
        <p:nvSpPr>
          <p:cNvPr id="9" name="Text 6"/>
          <p:cNvSpPr/>
          <p:nvPr/>
        </p:nvSpPr>
        <p:spPr>
          <a:xfrm>
            <a:off x="1188720" y="3904488"/>
            <a:ext cx="4114800" cy="822960"/>
          </a:xfrm>
          <a:prstGeom prst="rect">
            <a:avLst/>
          </a:prstGeom>
          <a:noFill/>
          <a:ln/>
        </p:spPr>
        <p:txBody>
          <a:bodyPr wrap="square" lIns="0" tIns="0" rIns="0" bIns="0" rtlCol="0" anchor="t"/>
          <a:lstStyle/>
          <a:p>
            <a:pPr indent="0" marL="0">
              <a:lnSpc>
                <a:spcPct val="105000"/>
              </a:lnSpc>
              <a:buNone/>
            </a:pPr>
            <a:r>
              <a:rPr lang="de-AT" altLang="en-US" sz="1900" dirty="0">
                <a:solidFill>
                  <a:srgbClr val="FFFFFF"/>
                </a:solidFill>
                <a:latin typeface="Helvetica Neue" pitchFamily="34" charset="0"/>
                <a:ea typeface="Helvetica Neue" pitchFamily="34" charset="-122"/>
                <a:cs typeface="Helvetica Neue" pitchFamily="34" charset="-120"/>
              </a:rPr>
              <a:t>Mit wem verbringst du die Zeit, die Agenten dir schenken?</a:t>
            </a:r>
            <a:endParaRPr lang="de-AT" sz="1900" dirty="0"/>
          </a:p>
        </p:txBody>
      </p:sp>
      <p:sp>
        <p:nvSpPr>
          <p:cNvPr id="10" name="Text 7"/>
          <p:cNvSpPr/>
          <p:nvPr/>
        </p:nvSpPr>
        <p:spPr>
          <a:xfrm>
            <a:off x="685800" y="4846320"/>
            <a:ext cx="457200" cy="457200"/>
          </a:xfrm>
          <a:prstGeom prst="rect">
            <a:avLst/>
          </a:prstGeom>
          <a:noFill/>
          <a:ln/>
        </p:spPr>
        <p:txBody>
          <a:bodyPr wrap="square" lIns="0" tIns="0" rIns="0" bIns="0" rtlCol="0" anchor="t"/>
          <a:lstStyle/>
          <a:p>
            <a:pPr indent="0" marL="0">
              <a:buNone/>
            </a:pPr>
            <a:r>
              <a:rPr lang="de-AT" altLang="en-US" sz="2600" b="1" dirty="0">
                <a:solidFill>
                  <a:srgbClr val="F5D06A"/>
                </a:solidFill>
                <a:latin typeface="Helvetica Neue" pitchFamily="34" charset="0"/>
                <a:ea typeface="Helvetica Neue" pitchFamily="34" charset="-122"/>
                <a:cs typeface="Helvetica Neue" pitchFamily="34" charset="-120"/>
              </a:rPr>
              <a:t>3</a:t>
            </a:r>
            <a:endParaRPr lang="de-AT" sz="2600" dirty="0"/>
          </a:p>
        </p:txBody>
      </p:sp>
      <p:sp>
        <p:nvSpPr>
          <p:cNvPr id="11" name="Text 8"/>
          <p:cNvSpPr/>
          <p:nvPr/>
        </p:nvSpPr>
        <p:spPr>
          <a:xfrm>
            <a:off x="1188720" y="4864608"/>
            <a:ext cx="4114800" cy="822960"/>
          </a:xfrm>
          <a:prstGeom prst="rect">
            <a:avLst/>
          </a:prstGeom>
          <a:noFill/>
          <a:ln/>
        </p:spPr>
        <p:txBody>
          <a:bodyPr wrap="square" lIns="0" tIns="0" rIns="0" bIns="0" rtlCol="0" anchor="t"/>
          <a:lstStyle/>
          <a:p>
            <a:pPr indent="0" marL="0">
              <a:lnSpc>
                <a:spcPct val="105000"/>
              </a:lnSpc>
              <a:buNone/>
            </a:pPr>
            <a:r>
              <a:rPr lang="de-AT" altLang="en-US" sz="1900" dirty="0">
                <a:solidFill>
                  <a:srgbClr val="FFFFFF"/>
                </a:solidFill>
                <a:latin typeface="Helvetica Neue" pitchFamily="34" charset="0"/>
                <a:ea typeface="Helvetica Neue" pitchFamily="34" charset="-122"/>
                <a:cs typeface="Helvetica Neue" pitchFamily="34" charset="-120"/>
              </a:rPr>
              <a:t>Welches Projekt hat Menschen und Beziehungen im Kern?</a:t>
            </a:r>
            <a:endParaRPr lang="de-AT" sz="1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41</a:t>
            </a:r>
            <a:endParaRPr lang="de-AT" sz="1100" dirty="0"/>
          </a:p>
        </p:txBody>
      </p:sp>
      <p:pic>
        <p:nvPicPr>
          <p:cNvPr id="3" name="Image 0" descr="/Users/momofeichtinger/Documents/RootOrdner/Business/KI Deep Dives/output/2026-11-02-deepdive/deck/assets-canva/monday-morning.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05840"/>
            <a:ext cx="2743200" cy="1280160"/>
          </a:xfrm>
          <a:prstGeom prst="rect">
            <a:avLst/>
          </a:prstGeom>
          <a:noFill/>
          <a:ln/>
        </p:spPr>
        <p:txBody>
          <a:bodyPr wrap="square" lIns="0" tIns="0" rIns="0" bIns="0" rtlCol="0" anchor="b"/>
          <a:lstStyle/>
          <a:p>
            <a:pPr indent="0" marL="0">
              <a:buNone/>
            </a:pPr>
            <a:r>
              <a:rPr lang="de-AT" altLang="en-US" sz="9600" b="1" dirty="0">
                <a:solidFill>
                  <a:srgbClr val="F5D06A"/>
                </a:solidFill>
                <a:latin typeface="Helvetica Neue" pitchFamily="34" charset="0"/>
                <a:ea typeface="Helvetica Neue" pitchFamily="34" charset="-122"/>
                <a:cs typeface="Helvetica Neue" pitchFamily="34" charset="-120"/>
              </a:rPr>
              <a:t>05</a:t>
            </a:r>
            <a:endParaRPr lang="de-AT" sz="9600" dirty="0"/>
          </a:p>
        </p:txBody>
      </p:sp>
      <p:sp>
        <p:nvSpPr>
          <p:cNvPr id="5" name="Text 2"/>
          <p:cNvSpPr/>
          <p:nvPr/>
        </p:nvSpPr>
        <p:spPr>
          <a:xfrm>
            <a:off x="685800" y="2377440"/>
            <a:ext cx="5852160" cy="1188720"/>
          </a:xfrm>
          <a:prstGeom prst="rect">
            <a:avLst/>
          </a:prstGeom>
          <a:noFill/>
          <a:ln/>
        </p:spPr>
        <p:txBody>
          <a:bodyPr wrap="square" lIns="0" tIns="0" rIns="0" bIns="0" rtlCol="0" anchor="t"/>
          <a:lstStyle/>
          <a:p>
            <a:pPr indent="0" marL="0">
              <a:buNone/>
            </a:pPr>
            <a:r>
              <a:rPr lang="de-AT" altLang="en-US" sz="5400" b="1" dirty="0">
                <a:solidFill>
                  <a:srgbClr val="FFFFFF"/>
                </a:solidFill>
                <a:latin typeface="Helvetica Neue" pitchFamily="34" charset="0"/>
                <a:ea typeface="Helvetica Neue" pitchFamily="34" charset="-122"/>
                <a:cs typeface="Helvetica Neue" pitchFamily="34" charset="-120"/>
              </a:rPr>
              <a:t>Dein Montag</a:t>
            </a:r>
            <a:endParaRPr lang="de-AT" sz="5400" dirty="0"/>
          </a:p>
        </p:txBody>
      </p:sp>
      <p:sp>
        <p:nvSpPr>
          <p:cNvPr id="6" name="Text 3"/>
          <p:cNvSpPr/>
          <p:nvPr/>
        </p:nvSpPr>
        <p:spPr>
          <a:xfrm>
            <a:off x="685800" y="3657600"/>
            <a:ext cx="4754880" cy="1280160"/>
          </a:xfrm>
          <a:prstGeom prst="rect">
            <a:avLst/>
          </a:prstGeom>
          <a:noFill/>
          <a:ln/>
        </p:spPr>
        <p:txBody>
          <a:bodyPr wrap="square" lIns="0" tIns="0" rIns="0" bIns="0" rtlCol="0" anchor="t"/>
          <a:lstStyle/>
          <a:p>
            <a:pPr indent="0" marL="0">
              <a:lnSpc>
                <a:spcPct val="110000"/>
              </a:lnSpc>
              <a:buNone/>
            </a:pPr>
            <a:r>
              <a:rPr lang="de-AT" altLang="en-US" sz="2200" dirty="0">
                <a:solidFill>
                  <a:srgbClr val="A9AEB6"/>
                </a:solidFill>
                <a:latin typeface="Helvetica Neue" pitchFamily="34" charset="0"/>
                <a:ea typeface="Helvetica Neue" pitchFamily="34" charset="-122"/>
                <a:cs typeface="Helvetica Neue" pitchFamily="34" charset="-120"/>
              </a:rPr>
              <a:t>Richte deine ersten Agentenstunden ein. Klein, sicher, messbar.</a:t>
            </a:r>
            <a:endParaRPr lang="de-AT" sz="2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42</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FÜNF SCHRITTE</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Deine erste Agentenstunde</a:t>
            </a:r>
            <a:endParaRPr lang="de-AT" sz="3800" dirty="0"/>
          </a:p>
        </p:txBody>
      </p:sp>
      <p:sp>
        <p:nvSpPr>
          <p:cNvPr id="5" name="Text 3"/>
          <p:cNvSpPr/>
          <p:nvPr/>
        </p:nvSpPr>
        <p:spPr>
          <a:xfrm>
            <a:off x="685800" y="1691640"/>
            <a:ext cx="2011680" cy="822960"/>
          </a:xfrm>
          <a:prstGeom prst="rect">
            <a:avLst/>
          </a:prstGeom>
          <a:noFill/>
          <a:ln/>
        </p:spPr>
        <p:txBody>
          <a:bodyPr wrap="square" lIns="0" tIns="0" rIns="0" bIns="0" rtlCol="0" anchor="t"/>
          <a:lstStyle/>
          <a:p>
            <a:pPr indent="0" marL="0">
              <a:buNone/>
            </a:pPr>
            <a:r>
              <a:rPr lang="de-AT" altLang="en-US" sz="5400" b="1" dirty="0">
                <a:solidFill>
                  <a:srgbClr val="F5D06A"/>
                </a:solidFill>
                <a:latin typeface="Helvetica Neue" pitchFamily="34" charset="0"/>
                <a:ea typeface="Helvetica Neue" pitchFamily="34" charset="-122"/>
                <a:cs typeface="Helvetica Neue" pitchFamily="34" charset="-120"/>
              </a:rPr>
              <a:t>01</a:t>
            </a:r>
            <a:endParaRPr lang="de-AT" sz="5400" dirty="0"/>
          </a:p>
        </p:txBody>
      </p:sp>
      <p:sp>
        <p:nvSpPr>
          <p:cNvPr id="6" name="Shape 4"/>
          <p:cNvSpPr/>
          <p:nvPr/>
        </p:nvSpPr>
        <p:spPr>
          <a:xfrm>
            <a:off x="685800" y="2606040"/>
            <a:ext cx="1920240" cy="0"/>
          </a:xfrm>
          <a:prstGeom prst="line">
            <a:avLst/>
          </a:prstGeom>
          <a:noFill/>
          <a:ln w="25400">
            <a:solidFill>
              <a:srgbClr val="F5D06A"/>
            </a:solidFill>
            <a:prstDash val="solid"/>
          </a:ln>
        </p:spPr>
      </p:sp>
      <p:sp>
        <p:nvSpPr>
          <p:cNvPr id="7" name="Text 5"/>
          <p:cNvSpPr/>
          <p:nvPr/>
        </p:nvSpPr>
        <p:spPr>
          <a:xfrm>
            <a:off x="685800" y="2743200"/>
            <a:ext cx="2011680" cy="731520"/>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Eine Aufgabe wählen</a:t>
            </a:r>
            <a:endParaRPr lang="de-AT" sz="1900" dirty="0"/>
          </a:p>
        </p:txBody>
      </p:sp>
      <p:sp>
        <p:nvSpPr>
          <p:cNvPr id="8" name="Text 6"/>
          <p:cNvSpPr/>
          <p:nvPr/>
        </p:nvSpPr>
        <p:spPr>
          <a:xfrm>
            <a:off x="685800" y="3474720"/>
            <a:ext cx="2011680" cy="2011680"/>
          </a:xfrm>
          <a:prstGeom prst="rect">
            <a:avLst/>
          </a:prstGeom>
          <a:noFill/>
          <a:ln/>
        </p:spPr>
        <p:txBody>
          <a:bodyPr wrap="square" lIns="0" tIns="0" rIns="0" bIns="0" rtlCol="0" anchor="t"/>
          <a:lstStyle/>
          <a:p>
            <a:pPr indent="0" marL="0">
              <a:lnSpc>
                <a:spcPct val="110000"/>
              </a:lnSpc>
              <a:buNone/>
            </a:pPr>
            <a:r>
              <a:rPr lang="de-AT" altLang="en-US" sz="1400" dirty="0">
                <a:solidFill>
                  <a:srgbClr val="A9AEB6"/>
                </a:solidFill>
                <a:latin typeface="Helvetica Neue" pitchFamily="34" charset="0"/>
                <a:ea typeface="Helvetica Neue" pitchFamily="34" charset="-122"/>
                <a:cs typeface="Helvetica Neue" pitchFamily="34" charset="-120"/>
              </a:rPr>
              <a:t>Etwas Wiederkehrendes, das dich zwei Stunden pro Woche kostet und ein klares Ergebnis hat.</a:t>
            </a:r>
            <a:endParaRPr lang="de-AT" sz="1400" dirty="0"/>
          </a:p>
        </p:txBody>
      </p:sp>
      <p:sp>
        <p:nvSpPr>
          <p:cNvPr id="9" name="Text 7"/>
          <p:cNvSpPr/>
          <p:nvPr/>
        </p:nvSpPr>
        <p:spPr>
          <a:xfrm>
            <a:off x="2880360" y="1691640"/>
            <a:ext cx="2011680" cy="822960"/>
          </a:xfrm>
          <a:prstGeom prst="rect">
            <a:avLst/>
          </a:prstGeom>
          <a:noFill/>
          <a:ln/>
        </p:spPr>
        <p:txBody>
          <a:bodyPr wrap="square" lIns="0" tIns="0" rIns="0" bIns="0" rtlCol="0" anchor="t"/>
          <a:lstStyle/>
          <a:p>
            <a:pPr indent="0" marL="0">
              <a:buNone/>
            </a:pPr>
            <a:r>
              <a:rPr lang="de-AT" altLang="en-US" sz="5400" b="1" dirty="0">
                <a:solidFill>
                  <a:srgbClr val="F5D06A"/>
                </a:solidFill>
                <a:latin typeface="Helvetica Neue" pitchFamily="34" charset="0"/>
                <a:ea typeface="Helvetica Neue" pitchFamily="34" charset="-122"/>
                <a:cs typeface="Helvetica Neue" pitchFamily="34" charset="-120"/>
              </a:rPr>
              <a:t>02</a:t>
            </a:r>
            <a:endParaRPr lang="de-AT" sz="5400" dirty="0"/>
          </a:p>
        </p:txBody>
      </p:sp>
      <p:sp>
        <p:nvSpPr>
          <p:cNvPr id="10" name="Shape 8"/>
          <p:cNvSpPr/>
          <p:nvPr/>
        </p:nvSpPr>
        <p:spPr>
          <a:xfrm>
            <a:off x="2880360" y="2606040"/>
            <a:ext cx="1920240" cy="0"/>
          </a:xfrm>
          <a:prstGeom prst="line">
            <a:avLst/>
          </a:prstGeom>
          <a:noFill/>
          <a:ln w="25400">
            <a:solidFill>
              <a:srgbClr val="F5D06A"/>
            </a:solidFill>
            <a:prstDash val="solid"/>
          </a:ln>
        </p:spPr>
      </p:sp>
      <p:sp>
        <p:nvSpPr>
          <p:cNvPr id="11" name="Text 9"/>
          <p:cNvSpPr/>
          <p:nvPr/>
        </p:nvSpPr>
        <p:spPr>
          <a:xfrm>
            <a:off x="2880360" y="2743200"/>
            <a:ext cx="2011680" cy="731520"/>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Das Werkzeug wählen</a:t>
            </a:r>
            <a:endParaRPr lang="de-AT" sz="1900" dirty="0"/>
          </a:p>
        </p:txBody>
      </p:sp>
      <p:sp>
        <p:nvSpPr>
          <p:cNvPr id="12" name="Text 10"/>
          <p:cNvSpPr/>
          <p:nvPr/>
        </p:nvSpPr>
        <p:spPr>
          <a:xfrm>
            <a:off x="2880360" y="3474720"/>
            <a:ext cx="2011680" cy="2011680"/>
          </a:xfrm>
          <a:prstGeom prst="rect">
            <a:avLst/>
          </a:prstGeom>
          <a:noFill/>
          <a:ln/>
        </p:spPr>
        <p:txBody>
          <a:bodyPr wrap="square" lIns="0" tIns="0" rIns="0" bIns="0" rtlCol="0" anchor="t"/>
          <a:lstStyle/>
          <a:p>
            <a:pPr indent="0" marL="0">
              <a:lnSpc>
                <a:spcPct val="110000"/>
              </a:lnSpc>
              <a:buNone/>
            </a:pPr>
            <a:r>
              <a:rPr lang="de-AT" altLang="en-US" sz="1400" dirty="0">
                <a:solidFill>
                  <a:srgbClr val="A9AEB6"/>
                </a:solidFill>
                <a:latin typeface="Helvetica Neue" pitchFamily="34" charset="0"/>
                <a:ea typeface="Helvetica Neue" pitchFamily="34" charset="-122"/>
                <a:cs typeface="Helvetica Neue" pitchFamily="34" charset="-120"/>
              </a:rPr>
              <a:t>Claude Code oder Cowork für Dateien und Builds, Codex Cloud für Code, Dots für laufende Beobachtungsaufgaben.</a:t>
            </a:r>
            <a:endParaRPr lang="de-AT" sz="1400" dirty="0"/>
          </a:p>
        </p:txBody>
      </p:sp>
      <p:sp>
        <p:nvSpPr>
          <p:cNvPr id="13" name="Text 11"/>
          <p:cNvSpPr/>
          <p:nvPr/>
        </p:nvSpPr>
        <p:spPr>
          <a:xfrm>
            <a:off x="5074920" y="1691640"/>
            <a:ext cx="2011680" cy="822960"/>
          </a:xfrm>
          <a:prstGeom prst="rect">
            <a:avLst/>
          </a:prstGeom>
          <a:noFill/>
          <a:ln/>
        </p:spPr>
        <p:txBody>
          <a:bodyPr wrap="square" lIns="0" tIns="0" rIns="0" bIns="0" rtlCol="0" anchor="t"/>
          <a:lstStyle/>
          <a:p>
            <a:pPr indent="0" marL="0">
              <a:buNone/>
            </a:pPr>
            <a:r>
              <a:rPr lang="de-AT" altLang="en-US" sz="5400" b="1" dirty="0">
                <a:solidFill>
                  <a:srgbClr val="F5D06A"/>
                </a:solidFill>
                <a:latin typeface="Helvetica Neue" pitchFamily="34" charset="0"/>
                <a:ea typeface="Helvetica Neue" pitchFamily="34" charset="-122"/>
                <a:cs typeface="Helvetica Neue" pitchFamily="34" charset="-120"/>
              </a:rPr>
              <a:t>03</a:t>
            </a:r>
            <a:endParaRPr lang="de-AT" sz="5400" dirty="0"/>
          </a:p>
        </p:txBody>
      </p:sp>
      <p:sp>
        <p:nvSpPr>
          <p:cNvPr id="14" name="Shape 12"/>
          <p:cNvSpPr/>
          <p:nvPr/>
        </p:nvSpPr>
        <p:spPr>
          <a:xfrm>
            <a:off x="5074920" y="2606040"/>
            <a:ext cx="1920240" cy="0"/>
          </a:xfrm>
          <a:prstGeom prst="line">
            <a:avLst/>
          </a:prstGeom>
          <a:noFill/>
          <a:ln w="25400">
            <a:solidFill>
              <a:srgbClr val="F5D06A"/>
            </a:solidFill>
            <a:prstDash val="solid"/>
          </a:ln>
        </p:spPr>
      </p:sp>
      <p:sp>
        <p:nvSpPr>
          <p:cNvPr id="15" name="Text 13"/>
          <p:cNvSpPr/>
          <p:nvPr/>
        </p:nvSpPr>
        <p:spPr>
          <a:xfrm>
            <a:off x="5074920" y="2743200"/>
            <a:ext cx="2011680" cy="731520"/>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Den Auftrag schreiben</a:t>
            </a:r>
            <a:endParaRPr lang="de-AT" sz="1900" dirty="0"/>
          </a:p>
        </p:txBody>
      </p:sp>
      <p:sp>
        <p:nvSpPr>
          <p:cNvPr id="16" name="Text 14"/>
          <p:cNvSpPr/>
          <p:nvPr/>
        </p:nvSpPr>
        <p:spPr>
          <a:xfrm>
            <a:off x="5074920" y="3474720"/>
            <a:ext cx="2011680" cy="2011680"/>
          </a:xfrm>
          <a:prstGeom prst="rect">
            <a:avLst/>
          </a:prstGeom>
          <a:noFill/>
          <a:ln/>
        </p:spPr>
        <p:txBody>
          <a:bodyPr wrap="square" lIns="0" tIns="0" rIns="0" bIns="0" rtlCol="0" anchor="t"/>
          <a:lstStyle/>
          <a:p>
            <a:pPr indent="0" marL="0">
              <a:lnSpc>
                <a:spcPct val="110000"/>
              </a:lnSpc>
              <a:buNone/>
            </a:pPr>
            <a:r>
              <a:rPr lang="de-AT" altLang="en-US" sz="1400" dirty="0">
                <a:solidFill>
                  <a:srgbClr val="A9AEB6"/>
                </a:solidFill>
                <a:latin typeface="Helvetica Neue" pitchFamily="34" charset="0"/>
                <a:ea typeface="Helvetica Neue" pitchFamily="34" charset="-122"/>
                <a:cs typeface="Helvetica Neue" pitchFamily="34" charset="-120"/>
              </a:rPr>
              <a:t>Ziel, Material, woran man erkennt, dass es fertig ist, Grenzen, Form des Berichts.</a:t>
            </a:r>
            <a:endParaRPr lang="de-AT" sz="1400" dirty="0"/>
          </a:p>
        </p:txBody>
      </p:sp>
      <p:sp>
        <p:nvSpPr>
          <p:cNvPr id="17" name="Text 15"/>
          <p:cNvSpPr/>
          <p:nvPr/>
        </p:nvSpPr>
        <p:spPr>
          <a:xfrm>
            <a:off x="7269480" y="1691640"/>
            <a:ext cx="2011680" cy="822960"/>
          </a:xfrm>
          <a:prstGeom prst="rect">
            <a:avLst/>
          </a:prstGeom>
          <a:noFill/>
          <a:ln/>
        </p:spPr>
        <p:txBody>
          <a:bodyPr wrap="square" lIns="0" tIns="0" rIns="0" bIns="0" rtlCol="0" anchor="t"/>
          <a:lstStyle/>
          <a:p>
            <a:pPr indent="0" marL="0">
              <a:buNone/>
            </a:pPr>
            <a:r>
              <a:rPr lang="de-AT" altLang="en-US" sz="5400" b="1" dirty="0">
                <a:solidFill>
                  <a:srgbClr val="F5D06A"/>
                </a:solidFill>
                <a:latin typeface="Helvetica Neue" pitchFamily="34" charset="0"/>
                <a:ea typeface="Helvetica Neue" pitchFamily="34" charset="-122"/>
                <a:cs typeface="Helvetica Neue" pitchFamily="34" charset="-120"/>
              </a:rPr>
              <a:t>04</a:t>
            </a:r>
            <a:endParaRPr lang="de-AT" sz="5400" dirty="0"/>
          </a:p>
        </p:txBody>
      </p:sp>
      <p:sp>
        <p:nvSpPr>
          <p:cNvPr id="18" name="Shape 16"/>
          <p:cNvSpPr/>
          <p:nvPr/>
        </p:nvSpPr>
        <p:spPr>
          <a:xfrm>
            <a:off x="7269480" y="2606040"/>
            <a:ext cx="1920240" cy="0"/>
          </a:xfrm>
          <a:prstGeom prst="line">
            <a:avLst/>
          </a:prstGeom>
          <a:noFill/>
          <a:ln w="25400">
            <a:solidFill>
              <a:srgbClr val="F5D06A"/>
            </a:solidFill>
            <a:prstDash val="solid"/>
          </a:ln>
        </p:spPr>
      </p:sp>
      <p:sp>
        <p:nvSpPr>
          <p:cNvPr id="19" name="Text 17"/>
          <p:cNvSpPr/>
          <p:nvPr/>
        </p:nvSpPr>
        <p:spPr>
          <a:xfrm>
            <a:off x="7269480" y="2743200"/>
            <a:ext cx="2011680" cy="731520"/>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Wenig Zugriff geben</a:t>
            </a:r>
            <a:endParaRPr lang="de-AT" sz="1900" dirty="0"/>
          </a:p>
        </p:txBody>
      </p:sp>
      <p:sp>
        <p:nvSpPr>
          <p:cNvPr id="20" name="Text 18"/>
          <p:cNvSpPr/>
          <p:nvPr/>
        </p:nvSpPr>
        <p:spPr>
          <a:xfrm>
            <a:off x="7269480" y="3474720"/>
            <a:ext cx="2011680" cy="2011680"/>
          </a:xfrm>
          <a:prstGeom prst="rect">
            <a:avLst/>
          </a:prstGeom>
          <a:noFill/>
          <a:ln/>
        </p:spPr>
        <p:txBody>
          <a:bodyPr wrap="square" lIns="0" tIns="0" rIns="0" bIns="0" rtlCol="0" anchor="t"/>
          <a:lstStyle/>
          <a:p>
            <a:pPr indent="0" marL="0">
              <a:lnSpc>
                <a:spcPct val="110000"/>
              </a:lnSpc>
              <a:buNone/>
            </a:pPr>
            <a:r>
              <a:rPr lang="de-AT" altLang="en-US" sz="1400" dirty="0">
                <a:solidFill>
                  <a:srgbClr val="A9AEB6"/>
                </a:solidFill>
                <a:latin typeface="Helvetica Neue" pitchFamily="34" charset="0"/>
                <a:ea typeface="Helvetica Neue" pitchFamily="34" charset="-122"/>
                <a:cs typeface="Helvetica Neue" pitchFamily="34" charset="-120"/>
              </a:rPr>
              <a:t>Ein Ordner, ein eigenes Konto, ein Budget. Nichts, was der Agent kaputt machen kann.</a:t>
            </a:r>
            <a:endParaRPr lang="de-AT" sz="1400" dirty="0"/>
          </a:p>
        </p:txBody>
      </p:sp>
      <p:sp>
        <p:nvSpPr>
          <p:cNvPr id="21" name="Text 19"/>
          <p:cNvSpPr/>
          <p:nvPr/>
        </p:nvSpPr>
        <p:spPr>
          <a:xfrm>
            <a:off x="9464040" y="1691640"/>
            <a:ext cx="2011680" cy="822960"/>
          </a:xfrm>
          <a:prstGeom prst="rect">
            <a:avLst/>
          </a:prstGeom>
          <a:noFill/>
          <a:ln/>
        </p:spPr>
        <p:txBody>
          <a:bodyPr wrap="square" lIns="0" tIns="0" rIns="0" bIns="0" rtlCol="0" anchor="t"/>
          <a:lstStyle/>
          <a:p>
            <a:pPr indent="0" marL="0">
              <a:buNone/>
            </a:pPr>
            <a:r>
              <a:rPr lang="de-AT" altLang="en-US" sz="5400" b="1" dirty="0">
                <a:solidFill>
                  <a:srgbClr val="F5D06A"/>
                </a:solidFill>
                <a:latin typeface="Helvetica Neue" pitchFamily="34" charset="0"/>
                <a:ea typeface="Helvetica Neue" pitchFamily="34" charset="-122"/>
                <a:cs typeface="Helvetica Neue" pitchFamily="34" charset="-120"/>
              </a:rPr>
              <a:t>05</a:t>
            </a:r>
            <a:endParaRPr lang="de-AT" sz="5400" dirty="0"/>
          </a:p>
        </p:txBody>
      </p:sp>
      <p:sp>
        <p:nvSpPr>
          <p:cNvPr id="22" name="Shape 20"/>
          <p:cNvSpPr/>
          <p:nvPr/>
        </p:nvSpPr>
        <p:spPr>
          <a:xfrm>
            <a:off x="9464040" y="2606040"/>
            <a:ext cx="1920240" cy="0"/>
          </a:xfrm>
          <a:prstGeom prst="line">
            <a:avLst/>
          </a:prstGeom>
          <a:noFill/>
          <a:ln w="25400">
            <a:solidFill>
              <a:srgbClr val="F5D06A"/>
            </a:solidFill>
            <a:prstDash val="solid"/>
          </a:ln>
        </p:spPr>
      </p:sp>
      <p:sp>
        <p:nvSpPr>
          <p:cNvPr id="23" name="Text 21"/>
          <p:cNvSpPr/>
          <p:nvPr/>
        </p:nvSpPr>
        <p:spPr>
          <a:xfrm>
            <a:off x="9464040" y="2743200"/>
            <a:ext cx="2011680" cy="731520"/>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Am Morgen prüfen</a:t>
            </a:r>
            <a:endParaRPr lang="de-AT" sz="1900" dirty="0"/>
          </a:p>
        </p:txBody>
      </p:sp>
      <p:sp>
        <p:nvSpPr>
          <p:cNvPr id="24" name="Text 22"/>
          <p:cNvSpPr/>
          <p:nvPr/>
        </p:nvSpPr>
        <p:spPr>
          <a:xfrm>
            <a:off x="9464040" y="3474720"/>
            <a:ext cx="2011680" cy="2011680"/>
          </a:xfrm>
          <a:prstGeom prst="rect">
            <a:avLst/>
          </a:prstGeom>
          <a:noFill/>
          <a:ln/>
        </p:spPr>
        <p:txBody>
          <a:bodyPr wrap="square" lIns="0" tIns="0" rIns="0" bIns="0" rtlCol="0" anchor="t"/>
          <a:lstStyle/>
          <a:p>
            <a:pPr indent="0" marL="0">
              <a:lnSpc>
                <a:spcPct val="110000"/>
              </a:lnSpc>
              <a:buNone/>
            </a:pPr>
            <a:r>
              <a:rPr lang="de-AT" altLang="en-US" sz="1400" dirty="0">
                <a:solidFill>
                  <a:srgbClr val="A9AEB6"/>
                </a:solidFill>
                <a:latin typeface="Helvetica Neue" pitchFamily="34" charset="0"/>
                <a:ea typeface="Helvetica Neue" pitchFamily="34" charset="-122"/>
                <a:cs typeface="Helvetica Neue" pitchFamily="34" charset="-120"/>
              </a:rPr>
              <a:t>Bericht lesen, ein Ergebnis gründlich prüfen, den Auftrag verbessern.</a:t>
            </a:r>
            <a:endParaRPr lang="de-AT" sz="1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43</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ZUM KOPIEREN</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Die Vorlage für den Auftrag</a:t>
            </a:r>
            <a:endParaRPr lang="de-AT" sz="3800" dirty="0"/>
          </a:p>
        </p:txBody>
      </p:sp>
      <p:sp>
        <p:nvSpPr>
          <p:cNvPr id="5" name="Shape 3"/>
          <p:cNvSpPr/>
          <p:nvPr/>
        </p:nvSpPr>
        <p:spPr>
          <a:xfrm>
            <a:off x="685800" y="1554480"/>
            <a:ext cx="10820095" cy="4160520"/>
          </a:xfrm>
          <a:prstGeom prst="rect">
            <a:avLst/>
          </a:prstGeom>
          <a:solidFill>
            <a:srgbClr val="121417"/>
          </a:solidFill>
          <a:ln w="12700">
            <a:solidFill>
              <a:srgbClr val="2A2D33"/>
            </a:solidFill>
            <a:prstDash val="solid"/>
          </a:ln>
        </p:spPr>
      </p:sp>
      <p:sp>
        <p:nvSpPr>
          <p:cNvPr id="6" name="Text 4"/>
          <p:cNvSpPr/>
          <p:nvPr/>
        </p:nvSpPr>
        <p:spPr>
          <a:xfrm>
            <a:off x="960120" y="1783080"/>
            <a:ext cx="10362895" cy="3749040"/>
          </a:xfrm>
          <a:prstGeom prst="rect">
            <a:avLst/>
          </a:prstGeom>
          <a:noFill/>
          <a:ln/>
        </p:spPr>
        <p:txBody>
          <a:bodyPr wrap="square" lIns="0" tIns="0" rIns="0" bIns="0" rtlCol="0" anchor="t"/>
          <a:lstStyle/>
          <a:p>
            <a:pPr indent="0" marL="0">
              <a:lnSpc>
                <a:spcPct val="112000"/>
              </a:lnSpc>
              <a:buNone/>
            </a:pPr>
            <a:r>
              <a:rPr lang="de-AT" altLang="en-US" sz="1600" dirty="0">
                <a:solidFill>
                  <a:srgbClr val="FFFFFF"/>
                </a:solidFill>
                <a:latin typeface="Menlo" pitchFamily="34" charset="0"/>
                <a:ea typeface="Menlo" pitchFamily="34" charset="-122"/>
                <a:cs typeface="Menlo" pitchFamily="34" charset="-120"/>
              </a:rPr>
              <a:t>ZIEL      Bereite &lt;das Ergebnis&gt; für &lt;wen&gt; bis &lt;wann&gt; vor.</a:t>
            </a:r>
            <a:endParaRPr lang="de-AT" sz="1600" dirty="0"/>
          </a:p>
          <a:p>
            <a:pPr indent="0" marL="0">
              <a:lnSpc>
                <a:spcPct val="112000"/>
              </a:lnSpc>
              <a:buNone/>
            </a:pPr>
            <a:r>
              <a:rPr lang="de-AT" altLang="en-US" sz="1600" dirty="0">
                <a:solidFill>
                  <a:srgbClr val="FFFFFF"/>
                </a:solidFill>
                <a:latin typeface="Menlo" pitchFamily="34" charset="0"/>
                <a:ea typeface="Menlo" pitchFamily="34" charset="-122"/>
                <a:cs typeface="Menlo" pitchFamily="34" charset="-120"/>
              </a:rPr>
              <a:t>MATERIAL  Nutze nur: &lt;Ordner, Dateien, Links&gt;.</a:t>
            </a:r>
            <a:endParaRPr lang="de-AT" sz="1600" dirty="0"/>
          </a:p>
          <a:p>
            <a:pPr indent="0" marL="0">
              <a:lnSpc>
                <a:spcPct val="112000"/>
              </a:lnSpc>
              <a:buNone/>
            </a:pPr>
            <a:r>
              <a:rPr lang="de-AT" altLang="en-US" sz="1600" dirty="0">
                <a:solidFill>
                  <a:srgbClr val="FFFFFF"/>
                </a:solidFill>
                <a:latin typeface="Menlo" pitchFamily="34" charset="0"/>
                <a:ea typeface="Menlo" pitchFamily="34" charset="-122"/>
                <a:cs typeface="Menlo" pitchFamily="34" charset="-120"/>
              </a:rPr>
              <a:t>FERTIG    Fertig ist es, wenn: &lt;drei prüfbare Kriterien&gt;.</a:t>
            </a:r>
            <a:endParaRPr lang="de-AT" sz="1600" dirty="0"/>
          </a:p>
          <a:p>
            <a:pPr indent="0" marL="0">
              <a:lnSpc>
                <a:spcPct val="112000"/>
              </a:lnSpc>
              <a:buNone/>
            </a:pPr>
            <a:r>
              <a:rPr lang="de-AT" altLang="en-US" sz="1600" dirty="0">
                <a:solidFill>
                  <a:srgbClr val="FFFFFF"/>
                </a:solidFill>
                <a:latin typeface="Menlo" pitchFamily="34" charset="0"/>
                <a:ea typeface="Menlo" pitchFamily="34" charset="-122"/>
                <a:cs typeface="Menlo" pitchFamily="34" charset="-120"/>
              </a:rPr>
              <a:t>GRENZEN   Versende, kaufe, lösche und veröffentliche nichts.</a:t>
            </a:r>
            <a:endParaRPr lang="de-AT" sz="1600" dirty="0"/>
          </a:p>
          <a:p>
            <a:pPr indent="0" marL="0">
              <a:lnSpc>
                <a:spcPct val="112000"/>
              </a:lnSpc>
              <a:buNone/>
            </a:pPr>
            <a:r>
              <a:rPr lang="de-AT" altLang="en-US" sz="1600" dirty="0">
                <a:solidFill>
                  <a:srgbClr val="FFFFFF"/>
                </a:solidFill>
                <a:latin typeface="Menlo" pitchFamily="34" charset="0"/>
                <a:ea typeface="Menlo" pitchFamily="34" charset="-122"/>
                <a:cs typeface="Menlo" pitchFamily="34" charset="-120"/>
              </a:rPr>
              <a:t>          Höchstens &lt;n&gt; Stunden, höchstens &lt;Budget&gt;. Frag, wenn du unsicher bist.</a:t>
            </a:r>
            <a:endParaRPr lang="de-AT" sz="1600" dirty="0"/>
          </a:p>
          <a:p>
            <a:pPr indent="0" marL="0">
              <a:lnSpc>
                <a:spcPct val="112000"/>
              </a:lnSpc>
              <a:buNone/>
            </a:pPr>
            <a:r>
              <a:rPr lang="de-AT" altLang="en-US" sz="1600" dirty="0">
                <a:solidFill>
                  <a:srgbClr val="FFFFFF"/>
                </a:solidFill>
                <a:latin typeface="Menlo" pitchFamily="34" charset="0"/>
                <a:ea typeface="Menlo" pitchFamily="34" charset="-122"/>
                <a:cs typeface="Menlo" pitchFamily="34" charset="-120"/>
              </a:rPr>
              <a:t>VORGEHEN  Schreib zuerst einen Plan in fünf Zeilen, dann arbeite.</a:t>
            </a:r>
            <a:endParaRPr lang="de-AT" sz="1600" dirty="0"/>
          </a:p>
          <a:p>
            <a:pPr indent="0" marL="0">
              <a:lnSpc>
                <a:spcPct val="112000"/>
              </a:lnSpc>
              <a:buNone/>
            </a:pPr>
            <a:r>
              <a:rPr lang="de-AT" altLang="en-US" sz="1600" dirty="0">
                <a:solidFill>
                  <a:srgbClr val="FFFFFF"/>
                </a:solidFill>
                <a:latin typeface="Menlo" pitchFamily="34" charset="0"/>
                <a:ea typeface="Menlo" pitchFamily="34" charset="-122"/>
                <a:cs typeface="Menlo" pitchFamily="34" charset="-120"/>
              </a:rPr>
              <a:t>          Prüf dein Ergebnis gegen FERTIG, bevor du aufhörst.</a:t>
            </a:r>
            <a:endParaRPr lang="de-AT" sz="1600" dirty="0"/>
          </a:p>
          <a:p>
            <a:pPr indent="0" marL="0">
              <a:lnSpc>
                <a:spcPct val="112000"/>
              </a:lnSpc>
              <a:buNone/>
            </a:pPr>
            <a:r>
              <a:rPr lang="de-AT" altLang="en-US" sz="1600" dirty="0">
                <a:solidFill>
                  <a:srgbClr val="FFFFFF"/>
                </a:solidFill>
                <a:latin typeface="Menlo" pitchFamily="34" charset="0"/>
                <a:ea typeface="Menlo" pitchFamily="34" charset="-122"/>
                <a:cs typeface="Menlo" pitchFamily="34" charset="-120"/>
              </a:rPr>
              <a:t>BERICHT   Eine Seite: was du gemacht hast, was offen ist,</a:t>
            </a:r>
            <a:endParaRPr lang="de-AT" sz="1600" dirty="0"/>
          </a:p>
          <a:p>
            <a:pPr indent="0" marL="0">
              <a:lnSpc>
                <a:spcPct val="112000"/>
              </a:lnSpc>
              <a:buNone/>
            </a:pPr>
            <a:r>
              <a:rPr lang="de-AT" altLang="en-US" sz="1600" dirty="0">
                <a:solidFill>
                  <a:srgbClr val="FFFFFF"/>
                </a:solidFill>
                <a:latin typeface="Menlo" pitchFamily="34" charset="0"/>
                <a:ea typeface="Menlo" pitchFamily="34" charset="-122"/>
                <a:cs typeface="Menlo" pitchFamily="34" charset="-120"/>
              </a:rPr>
              <a:t>          wo du unsicher bist, wo die Dateien liegen.</a:t>
            </a:r>
            <a:endParaRPr lang="de-AT" sz="1600" dirty="0"/>
          </a:p>
        </p:txBody>
      </p:sp>
      <p:sp>
        <p:nvSpPr>
          <p:cNvPr id="7" name="Text 5"/>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Funktioniert in Claude Code, Codex, Claude Cowork und im Agentenmodus von ChatGPT. Werkzeuge und Limits an dein Setup anpassen.</a:t>
            </a:r>
            <a:endParaRPr lang="de-AT" sz="1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44</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PREISE GEPRÜFT AM 21. OKTOBER 2026 · SIE ÄNDERN SICH SCHNELL</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Welches Abo für wen</a:t>
            </a:r>
            <a:endParaRPr lang="de-AT" sz="3800" dirty="0"/>
          </a:p>
        </p:txBody>
      </p:sp>
      <p:sp>
        <p:nvSpPr>
          <p:cNvPr id="5" name="Text 3"/>
          <p:cNvSpPr/>
          <p:nvPr/>
        </p:nvSpPr>
        <p:spPr>
          <a:xfrm>
            <a:off x="685800" y="1600200"/>
            <a:ext cx="2834640" cy="365760"/>
          </a:xfrm>
          <a:prstGeom prst="rect">
            <a:avLst/>
          </a:prstGeom>
          <a:noFill/>
          <a:ln/>
        </p:spPr>
        <p:txBody>
          <a:bodyPr wrap="square" lIns="0" tIns="0" rIns="0" bIns="0" rtlCol="0" anchor="t"/>
          <a:lstStyle/>
          <a:p>
            <a:pPr indent="0" marL="0">
              <a:buNone/>
            </a:pPr>
            <a:r>
              <a:rPr lang="de-AT" altLang="en-US" sz="1900" b="1" dirty="0">
                <a:solidFill>
                  <a:srgbClr val="F5D06A"/>
                </a:solidFill>
                <a:latin typeface="Helvetica Neue" pitchFamily="34" charset="0"/>
                <a:ea typeface="Helvetica Neue" pitchFamily="34" charset="-122"/>
                <a:cs typeface="Helvetica Neue" pitchFamily="34" charset="-120"/>
              </a:rPr>
              <a:t>Gerade am Anfang</a:t>
            </a:r>
            <a:endParaRPr lang="de-AT" sz="1900" dirty="0"/>
          </a:p>
        </p:txBody>
      </p:sp>
      <p:sp>
        <p:nvSpPr>
          <p:cNvPr id="6" name="Text 4"/>
          <p:cNvSpPr/>
          <p:nvPr/>
        </p:nvSpPr>
        <p:spPr>
          <a:xfrm>
            <a:off x="3611880" y="1600200"/>
            <a:ext cx="5120640" cy="365760"/>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Claude Pro oder ChatGPT Plus</a:t>
            </a:r>
            <a:endParaRPr lang="de-AT" sz="1900" dirty="0"/>
          </a:p>
        </p:txBody>
      </p:sp>
      <p:sp>
        <p:nvSpPr>
          <p:cNvPr id="7" name="Text 5"/>
          <p:cNvSpPr/>
          <p:nvPr/>
        </p:nvSpPr>
        <p:spPr>
          <a:xfrm>
            <a:off x="3611880" y="1947672"/>
            <a:ext cx="7863840" cy="36576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Dokumente, Folien, erste kleine Agentenläufe</a:t>
            </a:r>
            <a:endParaRPr lang="de-AT" sz="1400" dirty="0"/>
          </a:p>
        </p:txBody>
      </p:sp>
      <p:sp>
        <p:nvSpPr>
          <p:cNvPr id="8" name="Text 6"/>
          <p:cNvSpPr/>
          <p:nvPr/>
        </p:nvSpPr>
        <p:spPr>
          <a:xfrm>
            <a:off x="9128455" y="1600200"/>
            <a:ext cx="2377440" cy="365760"/>
          </a:xfrm>
          <a:prstGeom prst="rect">
            <a:avLst/>
          </a:prstGeom>
          <a:noFill/>
          <a:ln/>
        </p:spPr>
        <p:txBody>
          <a:bodyPr wrap="square" lIns="0" tIns="0" rIns="0" bIns="0" rtlCol="0" anchor="t"/>
          <a:lstStyle/>
          <a:p>
            <a:pPr algn="r" indent="0" marL="0">
              <a:buNone/>
            </a:pPr>
            <a:r>
              <a:rPr lang="de-AT" altLang="en-US" sz="1800" b="1" dirty="0">
                <a:solidFill>
                  <a:srgbClr val="FFFFFF"/>
                </a:solidFill>
                <a:latin typeface="Menlo" pitchFamily="34" charset="0"/>
                <a:ea typeface="Menlo" pitchFamily="34" charset="-122"/>
                <a:cs typeface="Menlo" pitchFamily="34" charset="-120"/>
              </a:rPr>
              <a:t>20 $</a:t>
            </a:r>
            <a:endParaRPr lang="de-AT" sz="1800" dirty="0"/>
          </a:p>
        </p:txBody>
      </p:sp>
      <p:sp>
        <p:nvSpPr>
          <p:cNvPr id="9" name="Text 7"/>
          <p:cNvSpPr/>
          <p:nvPr/>
        </p:nvSpPr>
        <p:spPr>
          <a:xfrm>
            <a:off x="685800" y="2386584"/>
            <a:ext cx="2834640" cy="365760"/>
          </a:xfrm>
          <a:prstGeom prst="rect">
            <a:avLst/>
          </a:prstGeom>
          <a:noFill/>
          <a:ln/>
        </p:spPr>
        <p:txBody>
          <a:bodyPr wrap="square" lIns="0" tIns="0" rIns="0" bIns="0" rtlCol="0" anchor="t"/>
          <a:lstStyle/>
          <a:p>
            <a:pPr indent="0" marL="0">
              <a:buNone/>
            </a:pPr>
            <a:r>
              <a:rPr lang="de-AT" altLang="en-US" sz="1900" b="1" dirty="0">
                <a:solidFill>
                  <a:srgbClr val="F5D06A"/>
                </a:solidFill>
                <a:latin typeface="Helvetica Neue" pitchFamily="34" charset="0"/>
                <a:ea typeface="Helvetica Neue" pitchFamily="34" charset="-122"/>
                <a:cs typeface="Helvetica Neue" pitchFamily="34" charset="-120"/>
              </a:rPr>
              <a:t>Baut jeden Tag</a:t>
            </a:r>
            <a:endParaRPr lang="de-AT" sz="1900" dirty="0"/>
          </a:p>
        </p:txBody>
      </p:sp>
      <p:sp>
        <p:nvSpPr>
          <p:cNvPr id="10" name="Text 8"/>
          <p:cNvSpPr/>
          <p:nvPr/>
        </p:nvSpPr>
        <p:spPr>
          <a:xfrm>
            <a:off x="3611880" y="2386584"/>
            <a:ext cx="5120640" cy="365760"/>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Claude Max 20x</a:t>
            </a:r>
            <a:endParaRPr lang="de-AT" sz="1900" dirty="0"/>
          </a:p>
        </p:txBody>
      </p:sp>
      <p:sp>
        <p:nvSpPr>
          <p:cNvPr id="11" name="Text 9"/>
          <p:cNvSpPr/>
          <p:nvPr/>
        </p:nvSpPr>
        <p:spPr>
          <a:xfrm>
            <a:off x="3611880" y="2734056"/>
            <a:ext cx="7863840" cy="36576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Claude Code den ganzen Tag, seit 7.10. mit monatlichem API-Guthaben</a:t>
            </a:r>
            <a:endParaRPr lang="de-AT" sz="1400" dirty="0"/>
          </a:p>
        </p:txBody>
      </p:sp>
      <p:sp>
        <p:nvSpPr>
          <p:cNvPr id="12" name="Text 10"/>
          <p:cNvSpPr/>
          <p:nvPr/>
        </p:nvSpPr>
        <p:spPr>
          <a:xfrm>
            <a:off x="9128455" y="2386584"/>
            <a:ext cx="2377440" cy="365760"/>
          </a:xfrm>
          <a:prstGeom prst="rect">
            <a:avLst/>
          </a:prstGeom>
          <a:noFill/>
          <a:ln/>
        </p:spPr>
        <p:txBody>
          <a:bodyPr wrap="square" lIns="0" tIns="0" rIns="0" bIns="0" rtlCol="0" anchor="t"/>
          <a:lstStyle/>
          <a:p>
            <a:pPr algn="r" indent="0" marL="0">
              <a:buNone/>
            </a:pPr>
            <a:r>
              <a:rPr lang="de-AT" altLang="en-US" sz="1800" b="1" dirty="0">
                <a:solidFill>
                  <a:srgbClr val="FFFFFF"/>
                </a:solidFill>
                <a:latin typeface="Menlo" pitchFamily="34" charset="0"/>
                <a:ea typeface="Menlo" pitchFamily="34" charset="-122"/>
                <a:cs typeface="Menlo" pitchFamily="34" charset="-120"/>
              </a:rPr>
              <a:t>200 $</a:t>
            </a:r>
            <a:endParaRPr lang="de-AT" sz="1800" dirty="0"/>
          </a:p>
        </p:txBody>
      </p:sp>
      <p:sp>
        <p:nvSpPr>
          <p:cNvPr id="13" name="Text 11"/>
          <p:cNvSpPr/>
          <p:nvPr/>
        </p:nvSpPr>
        <p:spPr>
          <a:xfrm>
            <a:off x="685800" y="3172968"/>
            <a:ext cx="2834640" cy="365760"/>
          </a:xfrm>
          <a:prstGeom prst="rect">
            <a:avLst/>
          </a:prstGeom>
          <a:noFill/>
          <a:ln/>
        </p:spPr>
        <p:txBody>
          <a:bodyPr wrap="square" lIns="0" tIns="0" rIns="0" bIns="0" rtlCol="0" anchor="t"/>
          <a:lstStyle/>
          <a:p>
            <a:pPr indent="0" marL="0">
              <a:buNone/>
            </a:pPr>
            <a:r>
              <a:rPr lang="de-AT" altLang="en-US" sz="1900" b="1" dirty="0">
                <a:solidFill>
                  <a:srgbClr val="F5D06A"/>
                </a:solidFill>
                <a:latin typeface="Helvetica Neue" pitchFamily="34" charset="0"/>
                <a:ea typeface="Helvetica Neue" pitchFamily="34" charset="-122"/>
                <a:cs typeface="Helvetica Neue" pitchFamily="34" charset="-120"/>
              </a:rPr>
              <a:t>Viel mit Astra</a:t>
            </a:r>
            <a:endParaRPr lang="de-AT" sz="1900" dirty="0"/>
          </a:p>
        </p:txBody>
      </p:sp>
      <p:sp>
        <p:nvSpPr>
          <p:cNvPr id="14" name="Text 12"/>
          <p:cNvSpPr/>
          <p:nvPr/>
        </p:nvSpPr>
        <p:spPr>
          <a:xfrm>
            <a:off x="3611880" y="3172968"/>
            <a:ext cx="5120640" cy="365760"/>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ChatGPT Pro 200 oder 500</a:t>
            </a:r>
            <a:endParaRPr lang="de-AT" sz="1900" dirty="0"/>
          </a:p>
        </p:txBody>
      </p:sp>
      <p:sp>
        <p:nvSpPr>
          <p:cNvPr id="15" name="Text 13"/>
          <p:cNvSpPr/>
          <p:nvPr/>
        </p:nvSpPr>
        <p:spPr>
          <a:xfrm>
            <a:off x="3611880" y="3520440"/>
            <a:ext cx="7863840" cy="36576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lange Codex-Läufe; Dots gibt es in der EU nicht im Pro-Abo</a:t>
            </a:r>
            <a:endParaRPr lang="de-AT" sz="1400" dirty="0"/>
          </a:p>
        </p:txBody>
      </p:sp>
      <p:sp>
        <p:nvSpPr>
          <p:cNvPr id="16" name="Text 14"/>
          <p:cNvSpPr/>
          <p:nvPr/>
        </p:nvSpPr>
        <p:spPr>
          <a:xfrm>
            <a:off x="9128455" y="3172968"/>
            <a:ext cx="2377440" cy="365760"/>
          </a:xfrm>
          <a:prstGeom prst="rect">
            <a:avLst/>
          </a:prstGeom>
          <a:noFill/>
          <a:ln/>
        </p:spPr>
        <p:txBody>
          <a:bodyPr wrap="square" lIns="0" tIns="0" rIns="0" bIns="0" rtlCol="0" anchor="t"/>
          <a:lstStyle/>
          <a:p>
            <a:pPr algn="r" indent="0" marL="0">
              <a:buNone/>
            </a:pPr>
            <a:r>
              <a:rPr lang="de-AT" altLang="en-US" sz="1800" b="1" dirty="0">
                <a:solidFill>
                  <a:srgbClr val="FFFFFF"/>
                </a:solidFill>
                <a:latin typeface="Menlo" pitchFamily="34" charset="0"/>
                <a:ea typeface="Menlo" pitchFamily="34" charset="-122"/>
                <a:cs typeface="Menlo" pitchFamily="34" charset="-120"/>
              </a:rPr>
              <a:t>200 $ / 500 $</a:t>
            </a:r>
            <a:endParaRPr lang="de-AT" sz="1800" dirty="0"/>
          </a:p>
        </p:txBody>
      </p:sp>
      <p:sp>
        <p:nvSpPr>
          <p:cNvPr id="17" name="Text 15"/>
          <p:cNvSpPr/>
          <p:nvPr/>
        </p:nvSpPr>
        <p:spPr>
          <a:xfrm>
            <a:off x="685800" y="3959352"/>
            <a:ext cx="2834640" cy="365760"/>
          </a:xfrm>
          <a:prstGeom prst="rect">
            <a:avLst/>
          </a:prstGeom>
          <a:noFill/>
          <a:ln/>
        </p:spPr>
        <p:txBody>
          <a:bodyPr wrap="square" lIns="0" tIns="0" rIns="0" bIns="0" rtlCol="0" anchor="t"/>
          <a:lstStyle/>
          <a:p>
            <a:pPr indent="0" marL="0">
              <a:buNone/>
            </a:pPr>
            <a:r>
              <a:rPr lang="de-AT" altLang="en-US" sz="1900" b="1" dirty="0">
                <a:solidFill>
                  <a:srgbClr val="F5D06A"/>
                </a:solidFill>
                <a:latin typeface="Helvetica Neue" pitchFamily="34" charset="0"/>
                <a:ea typeface="Helvetica Neue" pitchFamily="34" charset="-122"/>
                <a:cs typeface="Helvetica Neue" pitchFamily="34" charset="-120"/>
              </a:rPr>
              <a:t>Team in der Firma</a:t>
            </a:r>
            <a:endParaRPr lang="de-AT" sz="1900" dirty="0"/>
          </a:p>
        </p:txBody>
      </p:sp>
      <p:sp>
        <p:nvSpPr>
          <p:cNvPr id="18" name="Text 16"/>
          <p:cNvSpPr/>
          <p:nvPr/>
        </p:nvSpPr>
        <p:spPr>
          <a:xfrm>
            <a:off x="3611880" y="3959352"/>
            <a:ext cx="5120640" cy="365760"/>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ChatGPT Business oder Claude Team</a:t>
            </a:r>
            <a:endParaRPr lang="de-AT" sz="1900" dirty="0"/>
          </a:p>
        </p:txBody>
      </p:sp>
      <p:sp>
        <p:nvSpPr>
          <p:cNvPr id="19" name="Text 17"/>
          <p:cNvSpPr/>
          <p:nvPr/>
        </p:nvSpPr>
        <p:spPr>
          <a:xfrm>
            <a:off x="3611880" y="4306824"/>
            <a:ext cx="7863840" cy="36576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Auftragsverarbeitungsvertrag, Admin-Steuerung, Dots mit Business Premium</a:t>
            </a:r>
            <a:endParaRPr lang="de-AT" sz="1400" dirty="0"/>
          </a:p>
        </p:txBody>
      </p:sp>
      <p:sp>
        <p:nvSpPr>
          <p:cNvPr id="20" name="Text 18"/>
          <p:cNvSpPr/>
          <p:nvPr/>
        </p:nvSpPr>
        <p:spPr>
          <a:xfrm>
            <a:off x="9128455" y="3959352"/>
            <a:ext cx="2377440" cy="365760"/>
          </a:xfrm>
          <a:prstGeom prst="rect">
            <a:avLst/>
          </a:prstGeom>
          <a:noFill/>
          <a:ln/>
        </p:spPr>
        <p:txBody>
          <a:bodyPr wrap="square" lIns="0" tIns="0" rIns="0" bIns="0" rtlCol="0" anchor="t"/>
          <a:lstStyle/>
          <a:p>
            <a:pPr algn="r" indent="0" marL="0">
              <a:buNone/>
            </a:pPr>
            <a:r>
              <a:rPr lang="de-AT" altLang="en-US" sz="1800" b="1" dirty="0">
                <a:solidFill>
                  <a:srgbClr val="FFFFFF"/>
                </a:solidFill>
                <a:latin typeface="Menlo" pitchFamily="34" charset="0"/>
                <a:ea typeface="Menlo" pitchFamily="34" charset="-122"/>
                <a:cs typeface="Menlo" pitchFamily="34" charset="-120"/>
              </a:rPr>
              <a:t>25 $ pro Platz</a:t>
            </a:r>
            <a:endParaRPr lang="de-AT" sz="1800" dirty="0"/>
          </a:p>
        </p:txBody>
      </p:sp>
      <p:sp>
        <p:nvSpPr>
          <p:cNvPr id="21" name="Text 19"/>
          <p:cNvSpPr/>
          <p:nvPr/>
        </p:nvSpPr>
        <p:spPr>
          <a:xfrm>
            <a:off x="685800" y="4745736"/>
            <a:ext cx="2834640" cy="365760"/>
          </a:xfrm>
          <a:prstGeom prst="rect">
            <a:avLst/>
          </a:prstGeom>
          <a:noFill/>
          <a:ln/>
        </p:spPr>
        <p:txBody>
          <a:bodyPr wrap="square" lIns="0" tIns="0" rIns="0" bIns="0" rtlCol="0" anchor="t"/>
          <a:lstStyle/>
          <a:p>
            <a:pPr indent="0" marL="0">
              <a:buNone/>
            </a:pPr>
            <a:r>
              <a:rPr lang="de-AT" altLang="en-US" sz="1900" b="1" dirty="0">
                <a:solidFill>
                  <a:srgbClr val="F5D06A"/>
                </a:solidFill>
                <a:latin typeface="Helvetica Neue" pitchFamily="34" charset="0"/>
                <a:ea typeface="Helvetica Neue" pitchFamily="34" charset="-122"/>
                <a:cs typeface="Helvetica Neue" pitchFamily="34" charset="-120"/>
              </a:rPr>
              <a:t>Schule oder Klasse</a:t>
            </a:r>
            <a:endParaRPr lang="de-AT" sz="1900" dirty="0"/>
          </a:p>
        </p:txBody>
      </p:sp>
      <p:sp>
        <p:nvSpPr>
          <p:cNvPr id="22" name="Text 20"/>
          <p:cNvSpPr/>
          <p:nvPr/>
        </p:nvSpPr>
        <p:spPr>
          <a:xfrm>
            <a:off x="3611880" y="4745736"/>
            <a:ext cx="5120640" cy="365760"/>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Claude Free oder Pro für die Lehrkraft</a:t>
            </a:r>
            <a:endParaRPr lang="de-AT" sz="1900" dirty="0"/>
          </a:p>
        </p:txBody>
      </p:sp>
      <p:sp>
        <p:nvSpPr>
          <p:cNvPr id="23" name="Text 21"/>
          <p:cNvSpPr/>
          <p:nvPr/>
        </p:nvSpPr>
        <p:spPr>
          <a:xfrm>
            <a:off x="3611880" y="5093208"/>
            <a:ext cx="7863840" cy="36576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Lernlabore und Unterrichtspakete, Schüler nur mit Regeln zur Einwilligung</a:t>
            </a:r>
            <a:endParaRPr lang="de-AT" sz="1400" dirty="0"/>
          </a:p>
        </p:txBody>
      </p:sp>
      <p:sp>
        <p:nvSpPr>
          <p:cNvPr id="24" name="Text 22"/>
          <p:cNvSpPr/>
          <p:nvPr/>
        </p:nvSpPr>
        <p:spPr>
          <a:xfrm>
            <a:off x="9128455" y="4745736"/>
            <a:ext cx="2377440" cy="365760"/>
          </a:xfrm>
          <a:prstGeom prst="rect">
            <a:avLst/>
          </a:prstGeom>
          <a:noFill/>
          <a:ln/>
        </p:spPr>
        <p:txBody>
          <a:bodyPr wrap="square" lIns="0" tIns="0" rIns="0" bIns="0" rtlCol="0" anchor="t"/>
          <a:lstStyle/>
          <a:p>
            <a:pPr algn="r" indent="0" marL="0">
              <a:buNone/>
            </a:pPr>
            <a:r>
              <a:rPr lang="de-AT" altLang="en-US" sz="1800" b="1" dirty="0">
                <a:solidFill>
                  <a:srgbClr val="FFFFFF"/>
                </a:solidFill>
                <a:latin typeface="Menlo" pitchFamily="34" charset="0"/>
                <a:ea typeface="Menlo" pitchFamily="34" charset="-122"/>
                <a:cs typeface="Menlo" pitchFamily="34" charset="-120"/>
              </a:rPr>
              <a:t>0 bis 20 $</a:t>
            </a:r>
            <a:endParaRPr lang="de-AT" sz="1800" dirty="0"/>
          </a:p>
        </p:txBody>
      </p:sp>
      <p:sp>
        <p:nvSpPr>
          <p:cNvPr id="25" name="Text 23"/>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Preisseiten von Anthropic, OpenAI und Google, geprüft am 21. Oktober 2026. Preise exkl. USt., wo der Anbieter sie so angibt.</a:t>
            </a:r>
            <a:endParaRPr lang="de-AT"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45</a:t>
            </a:r>
            <a:endParaRPr lang="de-AT" sz="1100" dirty="0"/>
          </a:p>
        </p:txBody>
      </p:sp>
      <p:pic>
        <p:nvPicPr>
          <p:cNvPr id="3" name="Image 0" descr="/Users/momofeichtinger/Documents/RootOrdner/Business/KI Deep Dives/output/2026-11-02-deepdive/deck/assets-canva/community.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822960"/>
            <a:ext cx="5120640" cy="320040"/>
          </a:xfrm>
          <a:prstGeom prst="rect">
            <a:avLst/>
          </a:prstGeom>
          <a:noFill/>
          <a:ln/>
        </p:spPr>
        <p:txBody>
          <a:bodyPr wrap="square" lIns="0" tIns="0" rIns="0" bIns="0" rtlCol="0" anchor="t"/>
          <a:lstStyle/>
          <a:p>
            <a:pPr indent="0" marL="0">
              <a:buNone/>
            </a:pPr>
            <a:r>
              <a:rPr lang="de-AT" altLang="en-US" sz="1400" b="1" spc="300" kern="0" dirty="0">
                <a:solidFill>
                  <a:srgbClr val="5EC4B6"/>
                </a:solidFill>
                <a:latin typeface="Helvetica Neue" pitchFamily="34" charset="0"/>
                <a:ea typeface="Helvetica Neue" pitchFamily="34" charset="-122"/>
                <a:cs typeface="Helvetica Neue" pitchFamily="34" charset="-120"/>
              </a:rPr>
              <a:t>WIE ES WEITERGEHT</a:t>
            </a:r>
            <a:endParaRPr lang="de-AT" sz="1400" dirty="0"/>
          </a:p>
        </p:txBody>
      </p:sp>
      <p:sp>
        <p:nvSpPr>
          <p:cNvPr id="5" name="Text 2"/>
          <p:cNvSpPr/>
          <p:nvPr/>
        </p:nvSpPr>
        <p:spPr>
          <a:xfrm>
            <a:off x="685800" y="1188720"/>
            <a:ext cx="5120640" cy="1737360"/>
          </a:xfrm>
          <a:prstGeom prst="rect">
            <a:avLst/>
          </a:prstGeom>
          <a:noFill/>
          <a:ln/>
        </p:spPr>
        <p:txBody>
          <a:bodyPr wrap="square" lIns="0" tIns="0" rIns="0" bIns="0" rtlCol="0" anchor="t"/>
          <a:lstStyle/>
          <a:p>
            <a:pPr indent="0" marL="0">
              <a:buNone/>
            </a:pPr>
            <a:r>
              <a:rPr lang="de-AT" altLang="en-US" sz="3400" b="1" dirty="0">
                <a:solidFill>
                  <a:srgbClr val="F5D06A"/>
                </a:solidFill>
                <a:latin typeface="Helvetica Neue" pitchFamily="34" charset="0"/>
                <a:ea typeface="Helvetica Neue" pitchFamily="34" charset="-122"/>
                <a:cs typeface="Helvetica Neue" pitchFamily="34" charset="-120"/>
              </a:rPr>
              <a:t>Bau deine ersten</a:t>
            </a:r>
            <a:endParaRPr lang="de-AT" sz="3400" dirty="0"/>
          </a:p>
          <a:p>
            <a:pPr indent="0" marL="0">
              <a:buNone/>
            </a:pPr>
            <a:r>
              <a:rPr lang="de-AT" altLang="en-US" sz="3400" b="1" dirty="0">
                <a:solidFill>
                  <a:srgbClr val="F5D06A"/>
                </a:solidFill>
                <a:latin typeface="Helvetica Neue" pitchFamily="34" charset="0"/>
                <a:ea typeface="Helvetica Neue" pitchFamily="34" charset="-122"/>
                <a:cs typeface="Helvetica Neue" pitchFamily="34" charset="-120"/>
              </a:rPr>
              <a:t>Agentenstunden</a:t>
            </a:r>
            <a:endParaRPr lang="de-AT" sz="3400" dirty="0"/>
          </a:p>
          <a:p>
            <a:pPr indent="0" marL="0">
              <a:buNone/>
            </a:pPr>
            <a:r>
              <a:rPr lang="de-AT" altLang="en-US" sz="3400" b="1" dirty="0">
                <a:solidFill>
                  <a:srgbClr val="F5D06A"/>
                </a:solidFill>
                <a:latin typeface="Helvetica Neue" pitchFamily="34" charset="0"/>
                <a:ea typeface="Helvetica Neue" pitchFamily="34" charset="-122"/>
                <a:cs typeface="Helvetica Neue" pitchFamily="34" charset="-120"/>
              </a:rPr>
              <a:t>mit uns</a:t>
            </a:r>
            <a:endParaRPr lang="de-AT" sz="3400" dirty="0"/>
          </a:p>
        </p:txBody>
      </p:sp>
      <p:sp>
        <p:nvSpPr>
          <p:cNvPr id="6" name="Text 3"/>
          <p:cNvSpPr/>
          <p:nvPr/>
        </p:nvSpPr>
        <p:spPr>
          <a:xfrm>
            <a:off x="685800" y="3154680"/>
            <a:ext cx="5120640" cy="365760"/>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Nächster Deep Dive: Montag, 7. Dezember</a:t>
            </a:r>
            <a:endParaRPr lang="de-AT" sz="1900" dirty="0"/>
          </a:p>
        </p:txBody>
      </p:sp>
      <p:sp>
        <p:nvSpPr>
          <p:cNvPr id="7" name="Text 4"/>
          <p:cNvSpPr/>
          <p:nvPr/>
        </p:nvSpPr>
        <p:spPr>
          <a:xfrm>
            <a:off x="685800" y="3502152"/>
            <a:ext cx="5120640" cy="36576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Penthouse, Magazinstraße 4, und online</a:t>
            </a:r>
            <a:endParaRPr lang="de-AT" sz="1400" dirty="0"/>
          </a:p>
        </p:txBody>
      </p:sp>
      <p:sp>
        <p:nvSpPr>
          <p:cNvPr id="8" name="Text 5"/>
          <p:cNvSpPr/>
          <p:nvPr/>
        </p:nvSpPr>
        <p:spPr>
          <a:xfrm>
            <a:off x="685800" y="3931920"/>
            <a:ext cx="5120640" cy="365760"/>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ZukunftUnternehmer Raustruppe</a:t>
            </a:r>
            <a:endParaRPr lang="de-AT" sz="1900" dirty="0"/>
          </a:p>
        </p:txBody>
      </p:sp>
      <p:sp>
        <p:nvSpPr>
          <p:cNvPr id="9" name="Text 6"/>
          <p:cNvSpPr/>
          <p:nvPr/>
        </p:nvSpPr>
        <p:spPr>
          <a:xfrm>
            <a:off x="685800" y="4279392"/>
            <a:ext cx="5120640" cy="36576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einmal im Monat draußen, für Unternehmer mit Weitblick</a:t>
            </a:r>
            <a:endParaRPr lang="de-AT" sz="1400" dirty="0"/>
          </a:p>
        </p:txBody>
      </p:sp>
      <p:sp>
        <p:nvSpPr>
          <p:cNvPr id="10" name="Text 7"/>
          <p:cNvSpPr/>
          <p:nvPr/>
        </p:nvSpPr>
        <p:spPr>
          <a:xfrm>
            <a:off x="685800" y="4709160"/>
            <a:ext cx="5120640" cy="365760"/>
          </a:xfrm>
          <a:prstGeom prst="rect">
            <a:avLst/>
          </a:prstGeom>
          <a:noFill/>
          <a:ln/>
        </p:spPr>
        <p:txBody>
          <a:bodyPr wrap="square" lIns="0" tIns="0" rIns="0" bIns="0" rtlCol="0" anchor="t"/>
          <a:lstStyle/>
          <a:p>
            <a:pPr indent="0" marL="0">
              <a:buNone/>
            </a:pPr>
            <a:r>
              <a:rPr lang="de-AT" altLang="en-US" sz="1900" b="1" dirty="0">
                <a:solidFill>
                  <a:srgbClr val="FFFFFF"/>
                </a:solidFill>
                <a:latin typeface="Helvetica Neue" pitchFamily="34" charset="0"/>
                <a:ea typeface="Helvetica Neue" pitchFamily="34" charset="-122"/>
                <a:cs typeface="Helvetica Neue" pitchFamily="34" charset="-120"/>
              </a:rPr>
              <a:t>Colearning und das Jugend-KI-Team</a:t>
            </a:r>
            <a:endParaRPr lang="de-AT" sz="1900" dirty="0"/>
          </a:p>
        </p:txBody>
      </p:sp>
      <p:sp>
        <p:nvSpPr>
          <p:cNvPr id="11" name="Text 8"/>
          <p:cNvSpPr/>
          <p:nvPr/>
        </p:nvSpPr>
        <p:spPr>
          <a:xfrm>
            <a:off x="685800" y="5056632"/>
            <a:ext cx="5120640" cy="36576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Jugendliche bauen für echte Firmen</a:t>
            </a:r>
            <a:endParaRPr lang="de-AT" sz="1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46</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DER ZEITSTRAHL, ALLE QUELLEN UND DAS PLAYBOOK</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Alles von heute Abend</a:t>
            </a:r>
            <a:endParaRPr lang="de-AT" sz="3800" dirty="0"/>
          </a:p>
        </p:txBody>
      </p:sp>
      <p:pic>
        <p:nvPicPr>
          <p:cNvPr id="5" name="Image 0" descr="/Users/momofeichtinger/Documents/RootOrdner/Business/KI Deep Dives/output/2026-11-02-deepdive/deck/assets-canva/qr-timeline.png">    </p:cNvPr>
          <p:cNvPicPr>
            <a:picLocks noChangeAspect="1"/>
          </p:cNvPicPr>
          <p:nvPr/>
        </p:nvPicPr>
        <p:blipFill>
          <a:blip r:embed="rId1"/>
          <a:stretch>
            <a:fillRect/>
          </a:stretch>
        </p:blipFill>
        <p:spPr>
          <a:xfrm>
            <a:off x="685800" y="1645920"/>
            <a:ext cx="3291840" cy="3291840"/>
          </a:xfrm>
          <a:prstGeom prst="rect">
            <a:avLst/>
          </a:prstGeom>
        </p:spPr>
      </p:pic>
      <p:sp>
        <p:nvSpPr>
          <p:cNvPr id="6" name="Text 3">
            <a:hlinkClick r:id="rId2" tooltip=""/>
          </p:cNvPr>
          <p:cNvSpPr/>
          <p:nvPr/>
        </p:nvSpPr>
        <p:spPr>
          <a:xfrm>
            <a:off x="4434840" y="1828800"/>
            <a:ext cx="7132320" cy="457200"/>
          </a:xfrm>
          <a:prstGeom prst="rect">
            <a:avLst/>
          </a:prstGeom>
          <a:noFill/>
          <a:ln/>
        </p:spPr>
        <p:txBody>
          <a:bodyPr wrap="square" lIns="0" tIns="0" rIns="0" bIns="0" rtlCol="0" anchor="t"/>
          <a:lstStyle/>
          <a:p>
            <a:pPr indent="0" marL="0">
              <a:buNone/>
            </a:pPr>
            <a:r>
              <a:rPr lang="de-AT" altLang="en-US" sz="17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zukunftbilden.eu/deepdive/resources/deepdive-2026-11-02</a:t>
            </a:r>
            <a:endParaRPr lang="de-AT" sz="1700" dirty="0"/>
          </a:p>
        </p:txBody>
      </p:sp>
      <p:sp>
        <p:nvSpPr>
          <p:cNvPr id="7" name="Text 4"/>
          <p:cNvSpPr/>
          <p:nvPr/>
        </p:nvSpPr>
        <p:spPr>
          <a:xfrm>
            <a:off x="4434840" y="2423160"/>
            <a:ext cx="6766560" cy="914400"/>
          </a:xfrm>
          <a:prstGeom prst="rect">
            <a:avLst/>
          </a:prstGeom>
          <a:noFill/>
          <a:ln/>
        </p:spPr>
        <p:txBody>
          <a:bodyPr wrap="square" lIns="0" tIns="0" rIns="0" bIns="0" rtlCol="0" anchor="t"/>
          <a:lstStyle/>
          <a:p>
            <a:pPr indent="0" marL="0">
              <a:buNone/>
            </a:pPr>
            <a:r>
              <a:rPr lang="de-AT" altLang="en-US" sz="1800" dirty="0">
                <a:solidFill>
                  <a:srgbClr val="A9AEB6"/>
                </a:solidFill>
                <a:latin typeface="Helvetica Neue" pitchFamily="34" charset="0"/>
                <a:ea typeface="Helvetica Neue" pitchFamily="34" charset="-122"/>
                <a:cs typeface="Helvetica Neue" pitchFamily="34" charset="-120"/>
              </a:rPr>
              <a:t>Der Zeitstrahl mit jeder Quelle, das Montag-Playbook mit Prompts, die Preise und nach dem Abend die Aufzeichnung.</a:t>
            </a:r>
            <a:endParaRPr lang="de-AT" sz="1800" dirty="0"/>
          </a:p>
        </p:txBody>
      </p:sp>
      <p:sp>
        <p:nvSpPr>
          <p:cNvPr id="8" name="Text 5"/>
          <p:cNvSpPr/>
          <p:nvPr/>
        </p:nvSpPr>
        <p:spPr>
          <a:xfrm>
            <a:off x="4434840" y="3657600"/>
            <a:ext cx="7040880" cy="457200"/>
          </a:xfrm>
          <a:prstGeom prst="rect">
            <a:avLst/>
          </a:prstGeom>
          <a:noFill/>
          <a:ln/>
        </p:spPr>
        <p:txBody>
          <a:bodyPr wrap="square" lIns="0" tIns="0" rIns="0" bIns="0" rtlCol="0" anchor="t"/>
          <a:lstStyle/>
          <a:p>
            <a:pPr indent="0" marL="0">
              <a:buNone/>
            </a:pPr>
            <a:r>
              <a:rPr lang="de-AT" altLang="en-US" sz="2000" b="1" dirty="0">
                <a:solidFill>
                  <a:srgbClr val="F5D06A"/>
                </a:solidFill>
                <a:latin typeface="Helvetica Neue" pitchFamily="34" charset="0"/>
                <a:ea typeface="Helvetica Neue" pitchFamily="34" charset="-122"/>
                <a:cs typeface="Helvetica Neue" pitchFamily="34" charset="-120"/>
              </a:rPr>
              <a:t>Nächster Deep Dive: Montag, 7. Dezember 2026, 19:30</a:t>
            </a:r>
            <a:endParaRPr lang="de-AT" sz="2000" dirty="0"/>
          </a:p>
        </p:txBody>
      </p:sp>
      <p:sp>
        <p:nvSpPr>
          <p:cNvPr id="9" name="Text 6"/>
          <p:cNvSpPr/>
          <p:nvPr/>
        </p:nvSpPr>
        <p:spPr>
          <a:xfrm>
            <a:off x="4434840" y="4297680"/>
            <a:ext cx="7086600" cy="365760"/>
          </a:xfrm>
          <a:prstGeom prst="rect">
            <a:avLst/>
          </a:prstGeom>
          <a:noFill/>
          <a:ln/>
        </p:spPr>
        <p:txBody>
          <a:bodyPr wrap="square" lIns="0" tIns="0" rIns="0" bIns="0" rtlCol="0" anchor="t"/>
          <a:lstStyle/>
          <a:p>
            <a:pPr indent="0" marL="0">
              <a:buNone/>
            </a:pPr>
            <a:r>
              <a:rPr lang="de-AT" altLang="en-US" sz="1400" dirty="0">
                <a:solidFill>
                  <a:srgbClr val="FFFFFF"/>
                </a:solidFill>
                <a:latin typeface="Helvetica Neue" pitchFamily="34" charset="0"/>
                <a:ea typeface="Helvetica Neue" pitchFamily="34" charset="-122"/>
                <a:cs typeface="Helvetica Neue" pitchFamily="34" charset="-120"/>
              </a:rPr>
              <a:t>Momo Maximilian Feichtinger · +43 681 81655313 · office@momofeichtinger.com</a:t>
            </a:r>
            <a:endParaRPr lang="de-AT" sz="1400" dirty="0"/>
          </a:p>
        </p:txBody>
      </p:sp>
      <p:pic>
        <p:nvPicPr>
          <p:cNvPr id="10" name="Image 1" descr="/Users/momofeichtinger/Documents/RootOrdner/Business/KI Deep Dives/output/2026-11-02-deepdive/deck/hand/n-qr.png">    </p:cNvPr>
          <p:cNvPicPr>
            <a:picLocks noChangeAspect="1"/>
          </p:cNvPicPr>
          <p:nvPr/>
        </p:nvPicPr>
        <p:blipFill>
          <a:blip r:embed="rId3"/>
          <a:stretch>
            <a:fillRect/>
          </a:stretch>
        </p:blipFill>
        <p:spPr>
          <a:xfrm>
            <a:off x="4114800" y="4714920"/>
            <a:ext cx="4754880" cy="1085760"/>
          </a:xfrm>
          <a:prstGeom prst="rect">
            <a:avLst/>
          </a:prstGeom>
        </p:spPr>
      </p:pic>
      <p:pic>
        <p:nvPicPr>
          <p:cNvPr id="11" name="Image 2" descr="/Users/momofeichtinger/Documents/RootOrdner/Business/KI Deep Dives/output/2026-11-02-deepdive/deck/assets-canva/momo-cutout.png">    </p:cNvPr>
          <p:cNvPicPr>
            <a:picLocks noChangeAspect="1"/>
          </p:cNvPicPr>
          <p:nvPr/>
        </p:nvPicPr>
        <p:blipFill>
          <a:blip r:embed="rId4"/>
          <a:stretch>
            <a:fillRect/>
          </a:stretch>
        </p:blipFill>
        <p:spPr>
          <a:xfrm>
            <a:off x="8961120" y="4577095"/>
            <a:ext cx="2834640" cy="2275811"/>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47</a:t>
            </a:r>
            <a:endParaRPr lang="de-AT" sz="1100" dirty="0"/>
          </a:p>
        </p:txBody>
      </p:sp>
      <p:pic>
        <p:nvPicPr>
          <p:cNvPr id="3" name="Image 0" descr="/Users/momofeichtinger/Documents/RootOrdner/Business/KI Deep Dives/output/2026-11-02-deepdive/deck/assets-canva/hero-timeline.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05840"/>
            <a:ext cx="2743200" cy="1280160"/>
          </a:xfrm>
          <a:prstGeom prst="rect">
            <a:avLst/>
          </a:prstGeom>
          <a:noFill/>
          <a:ln/>
        </p:spPr>
        <p:txBody>
          <a:bodyPr wrap="square" lIns="0" tIns="0" rIns="0" bIns="0" rtlCol="0" anchor="b"/>
          <a:lstStyle/>
          <a:p>
            <a:pPr indent="0" marL="0">
              <a:buNone/>
            </a:pPr>
            <a:r>
              <a:rPr lang="de-AT" altLang="en-US" sz="9600" b="1" dirty="0">
                <a:solidFill>
                  <a:srgbClr val="F5D06A"/>
                </a:solidFill>
                <a:latin typeface="Helvetica Neue" pitchFamily="34" charset="0"/>
                <a:ea typeface="Helvetica Neue" pitchFamily="34" charset="-122"/>
                <a:cs typeface="Helvetica Neue" pitchFamily="34" charset="-120"/>
              </a:rPr>
              <a:t>+</a:t>
            </a:r>
            <a:endParaRPr lang="de-AT" sz="9600" dirty="0"/>
          </a:p>
        </p:txBody>
      </p:sp>
      <p:sp>
        <p:nvSpPr>
          <p:cNvPr id="5" name="Text 2"/>
          <p:cNvSpPr/>
          <p:nvPr/>
        </p:nvSpPr>
        <p:spPr>
          <a:xfrm>
            <a:off x="685800" y="2377440"/>
            <a:ext cx="5852160" cy="1188720"/>
          </a:xfrm>
          <a:prstGeom prst="rect">
            <a:avLst/>
          </a:prstGeom>
          <a:noFill/>
          <a:ln/>
        </p:spPr>
        <p:txBody>
          <a:bodyPr wrap="square" lIns="0" tIns="0" rIns="0" bIns="0" rtlCol="0" anchor="t"/>
          <a:lstStyle/>
          <a:p>
            <a:pPr indent="0" marL="0">
              <a:buNone/>
            </a:pPr>
            <a:r>
              <a:rPr lang="de-AT" altLang="en-US" sz="5400" b="1" dirty="0">
                <a:solidFill>
                  <a:srgbClr val="FFFFFF"/>
                </a:solidFill>
                <a:latin typeface="Helvetica Neue" pitchFamily="34" charset="0"/>
                <a:ea typeface="Helvetica Neue" pitchFamily="34" charset="-122"/>
                <a:cs typeface="Helvetica Neue" pitchFamily="34" charset="-120"/>
              </a:rPr>
              <a:t>Anhang</a:t>
            </a:r>
            <a:endParaRPr lang="de-AT" sz="5400" dirty="0"/>
          </a:p>
        </p:txBody>
      </p:sp>
      <p:sp>
        <p:nvSpPr>
          <p:cNvPr id="6" name="Text 3"/>
          <p:cNvSpPr/>
          <p:nvPr/>
        </p:nvSpPr>
        <p:spPr>
          <a:xfrm>
            <a:off x="685800" y="3657600"/>
            <a:ext cx="4754880" cy="1280160"/>
          </a:xfrm>
          <a:prstGeom prst="rect">
            <a:avLst/>
          </a:prstGeom>
          <a:noFill/>
          <a:ln/>
        </p:spPr>
        <p:txBody>
          <a:bodyPr wrap="square" lIns="0" tIns="0" rIns="0" bIns="0" rtlCol="0" anchor="t"/>
          <a:lstStyle/>
          <a:p>
            <a:pPr indent="0" marL="0">
              <a:lnSpc>
                <a:spcPct val="110000"/>
              </a:lnSpc>
              <a:buNone/>
            </a:pPr>
            <a:r>
              <a:rPr lang="de-AT" altLang="en-US" sz="2200" dirty="0">
                <a:solidFill>
                  <a:srgbClr val="A9AEB6"/>
                </a:solidFill>
                <a:latin typeface="Helvetica Neue" pitchFamily="34" charset="0"/>
                <a:ea typeface="Helvetica Neue" pitchFamily="34" charset="-122"/>
                <a:cs typeface="Helvetica Neue" pitchFamily="34" charset="-120"/>
              </a:rPr>
              <a:t>Zeitstrahl, Wochen, Preise und das Playbook zum Nachlesen.</a:t>
            </a:r>
            <a:endParaRPr lang="de-AT" sz="2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48</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21. SEPTEMBER BIS 21. OKTOBER 2026</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85 Ereignisse in 31 Tagen</a:t>
            </a:r>
            <a:endParaRPr lang="de-AT" sz="3800" dirty="0"/>
          </a:p>
        </p:txBody>
      </p:sp>
      <p:sp>
        <p:nvSpPr>
          <p:cNvPr id="5" name="Shape 3"/>
          <p:cNvSpPr/>
          <p:nvPr/>
        </p:nvSpPr>
        <p:spPr>
          <a:xfrm>
            <a:off x="685800" y="4251960"/>
            <a:ext cx="10820095" cy="0"/>
          </a:xfrm>
          <a:prstGeom prst="line">
            <a:avLst/>
          </a:prstGeom>
          <a:noFill/>
          <a:ln w="19050">
            <a:solidFill>
              <a:srgbClr val="A9AEB6"/>
            </a:solidFill>
            <a:prstDash val="solid"/>
          </a:ln>
        </p:spPr>
      </p:sp>
      <p:sp>
        <p:nvSpPr>
          <p:cNvPr id="6" name="Shape 4"/>
          <p:cNvSpPr/>
          <p:nvPr/>
        </p:nvSpPr>
        <p:spPr>
          <a:xfrm>
            <a:off x="977890" y="3968496"/>
            <a:ext cx="137160" cy="137160"/>
          </a:xfrm>
          <a:prstGeom prst="rect">
            <a:avLst/>
          </a:prstGeom>
          <a:solidFill>
            <a:srgbClr val="F5D06A"/>
          </a:solidFill>
          <a:ln/>
        </p:spPr>
      </p:sp>
      <p:sp>
        <p:nvSpPr>
          <p:cNvPr id="7" name="Shape 5"/>
          <p:cNvSpPr/>
          <p:nvPr/>
        </p:nvSpPr>
        <p:spPr>
          <a:xfrm>
            <a:off x="977890" y="3794760"/>
            <a:ext cx="137160" cy="137160"/>
          </a:xfrm>
          <a:prstGeom prst="rect">
            <a:avLst/>
          </a:prstGeom>
          <a:solidFill>
            <a:srgbClr val="F472B6"/>
          </a:solidFill>
          <a:ln/>
        </p:spPr>
      </p:sp>
      <p:sp>
        <p:nvSpPr>
          <p:cNvPr id="8" name="Shape 6"/>
          <p:cNvSpPr/>
          <p:nvPr/>
        </p:nvSpPr>
        <p:spPr>
          <a:xfrm>
            <a:off x="977890" y="3621024"/>
            <a:ext cx="137160" cy="137160"/>
          </a:xfrm>
          <a:prstGeom prst="rect">
            <a:avLst/>
          </a:prstGeom>
          <a:solidFill>
            <a:srgbClr val="F5D06A"/>
          </a:solidFill>
          <a:ln/>
        </p:spPr>
      </p:sp>
      <p:sp>
        <p:nvSpPr>
          <p:cNvPr id="9" name="Shape 7"/>
          <p:cNvSpPr/>
          <p:nvPr/>
        </p:nvSpPr>
        <p:spPr>
          <a:xfrm>
            <a:off x="1338560" y="3968496"/>
            <a:ext cx="137160" cy="137160"/>
          </a:xfrm>
          <a:prstGeom prst="rect">
            <a:avLst/>
          </a:prstGeom>
          <a:solidFill>
            <a:srgbClr val="A78BFA"/>
          </a:solidFill>
          <a:ln/>
        </p:spPr>
      </p:sp>
      <p:sp>
        <p:nvSpPr>
          <p:cNvPr id="10" name="Shape 8"/>
          <p:cNvSpPr/>
          <p:nvPr/>
        </p:nvSpPr>
        <p:spPr>
          <a:xfrm>
            <a:off x="1338560" y="3794760"/>
            <a:ext cx="137160" cy="137160"/>
          </a:xfrm>
          <a:prstGeom prst="rect">
            <a:avLst/>
          </a:prstGeom>
          <a:solidFill>
            <a:srgbClr val="60A5FA"/>
          </a:solidFill>
          <a:ln/>
        </p:spPr>
      </p:sp>
      <p:sp>
        <p:nvSpPr>
          <p:cNvPr id="11" name="Shape 9"/>
          <p:cNvSpPr/>
          <p:nvPr/>
        </p:nvSpPr>
        <p:spPr>
          <a:xfrm>
            <a:off x="1699230" y="3968496"/>
            <a:ext cx="137160" cy="137160"/>
          </a:xfrm>
          <a:prstGeom prst="rect">
            <a:avLst/>
          </a:prstGeom>
          <a:solidFill>
            <a:srgbClr val="EF4E4E"/>
          </a:solidFill>
          <a:ln/>
        </p:spPr>
      </p:sp>
      <p:sp>
        <p:nvSpPr>
          <p:cNvPr id="12" name="Shape 10"/>
          <p:cNvSpPr/>
          <p:nvPr/>
        </p:nvSpPr>
        <p:spPr>
          <a:xfrm>
            <a:off x="1699230" y="3794760"/>
            <a:ext cx="137160" cy="137160"/>
          </a:xfrm>
          <a:prstGeom prst="rect">
            <a:avLst/>
          </a:prstGeom>
          <a:solidFill>
            <a:srgbClr val="60A5FA"/>
          </a:solidFill>
          <a:ln/>
        </p:spPr>
      </p:sp>
      <p:sp>
        <p:nvSpPr>
          <p:cNvPr id="13" name="Shape 11"/>
          <p:cNvSpPr/>
          <p:nvPr/>
        </p:nvSpPr>
        <p:spPr>
          <a:xfrm>
            <a:off x="1699230" y="3621024"/>
            <a:ext cx="137160" cy="137160"/>
          </a:xfrm>
          <a:prstGeom prst="rect">
            <a:avLst/>
          </a:prstGeom>
          <a:solidFill>
            <a:srgbClr val="F472B6"/>
          </a:solidFill>
          <a:ln/>
        </p:spPr>
      </p:sp>
      <p:sp>
        <p:nvSpPr>
          <p:cNvPr id="14" name="Shape 12"/>
          <p:cNvSpPr/>
          <p:nvPr/>
        </p:nvSpPr>
        <p:spPr>
          <a:xfrm>
            <a:off x="2059899" y="3968496"/>
            <a:ext cx="137160" cy="137160"/>
          </a:xfrm>
          <a:prstGeom prst="rect">
            <a:avLst/>
          </a:prstGeom>
          <a:solidFill>
            <a:srgbClr val="A78BFA"/>
          </a:solidFill>
          <a:ln/>
        </p:spPr>
      </p:sp>
      <p:sp>
        <p:nvSpPr>
          <p:cNvPr id="15" name="Shape 13"/>
          <p:cNvSpPr/>
          <p:nvPr/>
        </p:nvSpPr>
        <p:spPr>
          <a:xfrm>
            <a:off x="3141909" y="3968496"/>
            <a:ext cx="137160" cy="137160"/>
          </a:xfrm>
          <a:prstGeom prst="rect">
            <a:avLst/>
          </a:prstGeom>
          <a:solidFill>
            <a:srgbClr val="F472B6"/>
          </a:solidFill>
          <a:ln/>
        </p:spPr>
      </p:sp>
      <p:sp>
        <p:nvSpPr>
          <p:cNvPr id="16" name="Shape 14"/>
          <p:cNvSpPr/>
          <p:nvPr/>
        </p:nvSpPr>
        <p:spPr>
          <a:xfrm>
            <a:off x="3141909" y="3794760"/>
            <a:ext cx="137160" cy="137160"/>
          </a:xfrm>
          <a:prstGeom prst="rect">
            <a:avLst/>
          </a:prstGeom>
          <a:solidFill>
            <a:srgbClr val="F5D06A"/>
          </a:solidFill>
          <a:ln/>
        </p:spPr>
      </p:sp>
      <p:sp>
        <p:nvSpPr>
          <p:cNvPr id="17" name="Shape 15"/>
          <p:cNvSpPr/>
          <p:nvPr/>
        </p:nvSpPr>
        <p:spPr>
          <a:xfrm>
            <a:off x="3141909" y="3621024"/>
            <a:ext cx="137160" cy="137160"/>
          </a:xfrm>
          <a:prstGeom prst="rect">
            <a:avLst/>
          </a:prstGeom>
          <a:solidFill>
            <a:srgbClr val="5EC4B6"/>
          </a:solidFill>
          <a:ln/>
        </p:spPr>
      </p:sp>
      <p:sp>
        <p:nvSpPr>
          <p:cNvPr id="18" name="Shape 16"/>
          <p:cNvSpPr/>
          <p:nvPr/>
        </p:nvSpPr>
        <p:spPr>
          <a:xfrm>
            <a:off x="3141909" y="3447288"/>
            <a:ext cx="137160" cy="137160"/>
          </a:xfrm>
          <a:prstGeom prst="rect">
            <a:avLst/>
          </a:prstGeom>
          <a:solidFill>
            <a:srgbClr val="EF4E4E"/>
          </a:solidFill>
          <a:ln/>
        </p:spPr>
      </p:sp>
      <p:sp>
        <p:nvSpPr>
          <p:cNvPr id="19" name="Shape 17"/>
          <p:cNvSpPr/>
          <p:nvPr/>
        </p:nvSpPr>
        <p:spPr>
          <a:xfrm>
            <a:off x="3141909" y="3273552"/>
            <a:ext cx="137160" cy="137160"/>
          </a:xfrm>
          <a:prstGeom prst="rect">
            <a:avLst/>
          </a:prstGeom>
          <a:solidFill>
            <a:srgbClr val="60A5FA"/>
          </a:solidFill>
          <a:ln/>
        </p:spPr>
      </p:sp>
      <p:sp>
        <p:nvSpPr>
          <p:cNvPr id="20" name="Shape 18"/>
          <p:cNvSpPr/>
          <p:nvPr/>
        </p:nvSpPr>
        <p:spPr>
          <a:xfrm>
            <a:off x="3141909" y="3099816"/>
            <a:ext cx="137160" cy="137160"/>
          </a:xfrm>
          <a:prstGeom prst="rect">
            <a:avLst/>
          </a:prstGeom>
          <a:solidFill>
            <a:srgbClr val="F472B6"/>
          </a:solidFill>
          <a:ln/>
        </p:spPr>
      </p:sp>
      <p:sp>
        <p:nvSpPr>
          <p:cNvPr id="21" name="Shape 19"/>
          <p:cNvSpPr/>
          <p:nvPr/>
        </p:nvSpPr>
        <p:spPr>
          <a:xfrm>
            <a:off x="3502579" y="3968496"/>
            <a:ext cx="137160" cy="137160"/>
          </a:xfrm>
          <a:prstGeom prst="rect">
            <a:avLst/>
          </a:prstGeom>
          <a:solidFill>
            <a:srgbClr val="5EC4B6"/>
          </a:solidFill>
          <a:ln/>
        </p:spPr>
      </p:sp>
      <p:sp>
        <p:nvSpPr>
          <p:cNvPr id="22" name="Shape 20"/>
          <p:cNvSpPr/>
          <p:nvPr/>
        </p:nvSpPr>
        <p:spPr>
          <a:xfrm>
            <a:off x="3502579" y="3794760"/>
            <a:ext cx="137160" cy="137160"/>
          </a:xfrm>
          <a:prstGeom prst="rect">
            <a:avLst/>
          </a:prstGeom>
          <a:solidFill>
            <a:srgbClr val="EF4E4E"/>
          </a:solidFill>
          <a:ln/>
        </p:spPr>
      </p:sp>
      <p:sp>
        <p:nvSpPr>
          <p:cNvPr id="23" name="Shape 21"/>
          <p:cNvSpPr/>
          <p:nvPr/>
        </p:nvSpPr>
        <p:spPr>
          <a:xfrm>
            <a:off x="3502579" y="3621024"/>
            <a:ext cx="137160" cy="137160"/>
          </a:xfrm>
          <a:prstGeom prst="rect">
            <a:avLst/>
          </a:prstGeom>
          <a:solidFill>
            <a:srgbClr val="F5D06A"/>
          </a:solidFill>
          <a:ln/>
        </p:spPr>
      </p:sp>
      <p:sp>
        <p:nvSpPr>
          <p:cNvPr id="24" name="Shape 22"/>
          <p:cNvSpPr/>
          <p:nvPr/>
        </p:nvSpPr>
        <p:spPr>
          <a:xfrm>
            <a:off x="3502579" y="3447288"/>
            <a:ext cx="137160" cy="137160"/>
          </a:xfrm>
          <a:prstGeom prst="rect">
            <a:avLst/>
          </a:prstGeom>
          <a:solidFill>
            <a:srgbClr val="5EC4B6"/>
          </a:solidFill>
          <a:ln/>
        </p:spPr>
      </p:sp>
      <p:sp>
        <p:nvSpPr>
          <p:cNvPr id="25" name="Shape 23"/>
          <p:cNvSpPr/>
          <p:nvPr/>
        </p:nvSpPr>
        <p:spPr>
          <a:xfrm>
            <a:off x="3502579" y="3273552"/>
            <a:ext cx="137160" cy="137160"/>
          </a:xfrm>
          <a:prstGeom prst="rect">
            <a:avLst/>
          </a:prstGeom>
          <a:solidFill>
            <a:srgbClr val="F5D06A"/>
          </a:solidFill>
          <a:ln/>
        </p:spPr>
      </p:sp>
      <p:sp>
        <p:nvSpPr>
          <p:cNvPr id="26" name="Shape 24"/>
          <p:cNvSpPr/>
          <p:nvPr/>
        </p:nvSpPr>
        <p:spPr>
          <a:xfrm>
            <a:off x="3502579" y="3099816"/>
            <a:ext cx="137160" cy="137160"/>
          </a:xfrm>
          <a:prstGeom prst="rect">
            <a:avLst/>
          </a:prstGeom>
          <a:solidFill>
            <a:srgbClr val="34D399"/>
          </a:solidFill>
          <a:ln/>
        </p:spPr>
      </p:sp>
      <p:sp>
        <p:nvSpPr>
          <p:cNvPr id="27" name="Shape 25"/>
          <p:cNvSpPr/>
          <p:nvPr/>
        </p:nvSpPr>
        <p:spPr>
          <a:xfrm>
            <a:off x="3863249" y="3968496"/>
            <a:ext cx="137160" cy="137160"/>
          </a:xfrm>
          <a:prstGeom prst="rect">
            <a:avLst/>
          </a:prstGeom>
          <a:solidFill>
            <a:srgbClr val="EF4E4E"/>
          </a:solidFill>
          <a:ln/>
        </p:spPr>
      </p:sp>
      <p:sp>
        <p:nvSpPr>
          <p:cNvPr id="28" name="Shape 26"/>
          <p:cNvSpPr/>
          <p:nvPr/>
        </p:nvSpPr>
        <p:spPr>
          <a:xfrm>
            <a:off x="3863249" y="3794760"/>
            <a:ext cx="137160" cy="137160"/>
          </a:xfrm>
          <a:prstGeom prst="rect">
            <a:avLst/>
          </a:prstGeom>
          <a:solidFill>
            <a:srgbClr val="60A5FA"/>
          </a:solidFill>
          <a:ln/>
        </p:spPr>
      </p:sp>
      <p:sp>
        <p:nvSpPr>
          <p:cNvPr id="29" name="Shape 27"/>
          <p:cNvSpPr/>
          <p:nvPr/>
        </p:nvSpPr>
        <p:spPr>
          <a:xfrm>
            <a:off x="3863249" y="3621024"/>
            <a:ext cx="137160" cy="137160"/>
          </a:xfrm>
          <a:prstGeom prst="rect">
            <a:avLst/>
          </a:prstGeom>
          <a:solidFill>
            <a:srgbClr val="F5D06A"/>
          </a:solidFill>
          <a:ln/>
        </p:spPr>
      </p:sp>
      <p:sp>
        <p:nvSpPr>
          <p:cNvPr id="30" name="Shape 28"/>
          <p:cNvSpPr/>
          <p:nvPr/>
        </p:nvSpPr>
        <p:spPr>
          <a:xfrm>
            <a:off x="3863249" y="3447288"/>
            <a:ext cx="137160" cy="137160"/>
          </a:xfrm>
          <a:prstGeom prst="rect">
            <a:avLst/>
          </a:prstGeom>
          <a:solidFill>
            <a:srgbClr val="FB923C"/>
          </a:solidFill>
          <a:ln/>
        </p:spPr>
      </p:sp>
      <p:sp>
        <p:nvSpPr>
          <p:cNvPr id="31" name="Shape 29"/>
          <p:cNvSpPr/>
          <p:nvPr/>
        </p:nvSpPr>
        <p:spPr>
          <a:xfrm>
            <a:off x="4223918" y="3968496"/>
            <a:ext cx="137160" cy="137160"/>
          </a:xfrm>
          <a:prstGeom prst="rect">
            <a:avLst/>
          </a:prstGeom>
          <a:solidFill>
            <a:srgbClr val="F472B6"/>
          </a:solidFill>
          <a:ln/>
        </p:spPr>
      </p:sp>
      <p:sp>
        <p:nvSpPr>
          <p:cNvPr id="32" name="Shape 30"/>
          <p:cNvSpPr/>
          <p:nvPr/>
        </p:nvSpPr>
        <p:spPr>
          <a:xfrm>
            <a:off x="4223918" y="3794760"/>
            <a:ext cx="137160" cy="137160"/>
          </a:xfrm>
          <a:prstGeom prst="rect">
            <a:avLst/>
          </a:prstGeom>
          <a:solidFill>
            <a:srgbClr val="5EC4B6"/>
          </a:solidFill>
          <a:ln/>
        </p:spPr>
      </p:sp>
      <p:sp>
        <p:nvSpPr>
          <p:cNvPr id="33" name="Shape 31"/>
          <p:cNvSpPr/>
          <p:nvPr/>
        </p:nvSpPr>
        <p:spPr>
          <a:xfrm>
            <a:off x="4223918" y="3621024"/>
            <a:ext cx="137160" cy="137160"/>
          </a:xfrm>
          <a:prstGeom prst="rect">
            <a:avLst/>
          </a:prstGeom>
          <a:solidFill>
            <a:srgbClr val="FB923C"/>
          </a:solidFill>
          <a:ln/>
        </p:spPr>
      </p:sp>
      <p:sp>
        <p:nvSpPr>
          <p:cNvPr id="34" name="Shape 32"/>
          <p:cNvSpPr/>
          <p:nvPr/>
        </p:nvSpPr>
        <p:spPr>
          <a:xfrm>
            <a:off x="4223918" y="3447288"/>
            <a:ext cx="137160" cy="137160"/>
          </a:xfrm>
          <a:prstGeom prst="rect">
            <a:avLst/>
          </a:prstGeom>
          <a:solidFill>
            <a:srgbClr val="EF4E4E"/>
          </a:solidFill>
          <a:ln/>
        </p:spPr>
      </p:sp>
      <p:sp>
        <p:nvSpPr>
          <p:cNvPr id="35" name="Shape 33"/>
          <p:cNvSpPr/>
          <p:nvPr/>
        </p:nvSpPr>
        <p:spPr>
          <a:xfrm>
            <a:off x="4584588" y="3968496"/>
            <a:ext cx="137160" cy="137160"/>
          </a:xfrm>
          <a:prstGeom prst="rect">
            <a:avLst/>
          </a:prstGeom>
          <a:solidFill>
            <a:srgbClr val="34D399"/>
          </a:solidFill>
          <a:ln/>
        </p:spPr>
      </p:sp>
      <p:sp>
        <p:nvSpPr>
          <p:cNvPr id="36" name="Shape 34"/>
          <p:cNvSpPr/>
          <p:nvPr/>
        </p:nvSpPr>
        <p:spPr>
          <a:xfrm>
            <a:off x="4584588" y="3794760"/>
            <a:ext cx="137160" cy="137160"/>
          </a:xfrm>
          <a:prstGeom prst="rect">
            <a:avLst/>
          </a:prstGeom>
          <a:solidFill>
            <a:srgbClr val="60A5FA"/>
          </a:solidFill>
          <a:ln/>
        </p:spPr>
      </p:sp>
      <p:sp>
        <p:nvSpPr>
          <p:cNvPr id="37" name="Shape 35"/>
          <p:cNvSpPr/>
          <p:nvPr/>
        </p:nvSpPr>
        <p:spPr>
          <a:xfrm>
            <a:off x="4584588" y="3621024"/>
            <a:ext cx="137160" cy="137160"/>
          </a:xfrm>
          <a:prstGeom prst="rect">
            <a:avLst/>
          </a:prstGeom>
          <a:solidFill>
            <a:srgbClr val="FB923C"/>
          </a:solidFill>
          <a:ln/>
        </p:spPr>
      </p:sp>
      <p:sp>
        <p:nvSpPr>
          <p:cNvPr id="38" name="Shape 36"/>
          <p:cNvSpPr/>
          <p:nvPr/>
        </p:nvSpPr>
        <p:spPr>
          <a:xfrm>
            <a:off x="5666598" y="3968496"/>
            <a:ext cx="137160" cy="137160"/>
          </a:xfrm>
          <a:prstGeom prst="rect">
            <a:avLst/>
          </a:prstGeom>
          <a:solidFill>
            <a:srgbClr val="FB923C"/>
          </a:solidFill>
          <a:ln/>
        </p:spPr>
      </p:sp>
      <p:sp>
        <p:nvSpPr>
          <p:cNvPr id="39" name="Shape 37"/>
          <p:cNvSpPr/>
          <p:nvPr/>
        </p:nvSpPr>
        <p:spPr>
          <a:xfrm>
            <a:off x="6027268" y="3968496"/>
            <a:ext cx="137160" cy="137160"/>
          </a:xfrm>
          <a:prstGeom prst="rect">
            <a:avLst/>
          </a:prstGeom>
          <a:solidFill>
            <a:srgbClr val="A78BFA"/>
          </a:solidFill>
          <a:ln/>
        </p:spPr>
      </p:sp>
      <p:sp>
        <p:nvSpPr>
          <p:cNvPr id="40" name="Shape 38"/>
          <p:cNvSpPr/>
          <p:nvPr/>
        </p:nvSpPr>
        <p:spPr>
          <a:xfrm>
            <a:off x="6027268" y="3794760"/>
            <a:ext cx="137160" cy="137160"/>
          </a:xfrm>
          <a:prstGeom prst="rect">
            <a:avLst/>
          </a:prstGeom>
          <a:solidFill>
            <a:srgbClr val="F472B6"/>
          </a:solidFill>
          <a:ln/>
        </p:spPr>
      </p:sp>
      <p:sp>
        <p:nvSpPr>
          <p:cNvPr id="41" name="Shape 39"/>
          <p:cNvSpPr/>
          <p:nvPr/>
        </p:nvSpPr>
        <p:spPr>
          <a:xfrm>
            <a:off x="6027268" y="3621024"/>
            <a:ext cx="137160" cy="137160"/>
          </a:xfrm>
          <a:prstGeom prst="rect">
            <a:avLst/>
          </a:prstGeom>
          <a:solidFill>
            <a:srgbClr val="34D399"/>
          </a:solidFill>
          <a:ln/>
        </p:spPr>
      </p:sp>
      <p:sp>
        <p:nvSpPr>
          <p:cNvPr id="42" name="Shape 40"/>
          <p:cNvSpPr/>
          <p:nvPr/>
        </p:nvSpPr>
        <p:spPr>
          <a:xfrm>
            <a:off x="6027268" y="3447288"/>
            <a:ext cx="137160" cy="137160"/>
          </a:xfrm>
          <a:prstGeom prst="rect">
            <a:avLst/>
          </a:prstGeom>
          <a:solidFill>
            <a:srgbClr val="5EC4B6"/>
          </a:solidFill>
          <a:ln/>
        </p:spPr>
      </p:sp>
      <p:sp>
        <p:nvSpPr>
          <p:cNvPr id="43" name="Shape 41"/>
          <p:cNvSpPr/>
          <p:nvPr/>
        </p:nvSpPr>
        <p:spPr>
          <a:xfrm>
            <a:off x="6387937" y="3968496"/>
            <a:ext cx="137160" cy="137160"/>
          </a:xfrm>
          <a:prstGeom prst="rect">
            <a:avLst/>
          </a:prstGeom>
          <a:solidFill>
            <a:srgbClr val="F5D06A"/>
          </a:solidFill>
          <a:ln/>
        </p:spPr>
      </p:sp>
      <p:sp>
        <p:nvSpPr>
          <p:cNvPr id="44" name="Shape 42"/>
          <p:cNvSpPr/>
          <p:nvPr/>
        </p:nvSpPr>
        <p:spPr>
          <a:xfrm>
            <a:off x="6387937" y="3794760"/>
            <a:ext cx="137160" cy="137160"/>
          </a:xfrm>
          <a:prstGeom prst="rect">
            <a:avLst/>
          </a:prstGeom>
          <a:solidFill>
            <a:srgbClr val="EF4E4E"/>
          </a:solidFill>
          <a:ln/>
        </p:spPr>
      </p:sp>
      <p:sp>
        <p:nvSpPr>
          <p:cNvPr id="45" name="Shape 43"/>
          <p:cNvSpPr/>
          <p:nvPr/>
        </p:nvSpPr>
        <p:spPr>
          <a:xfrm>
            <a:off x="6387937" y="3621024"/>
            <a:ext cx="137160" cy="137160"/>
          </a:xfrm>
          <a:prstGeom prst="rect">
            <a:avLst/>
          </a:prstGeom>
          <a:solidFill>
            <a:srgbClr val="F5D06A"/>
          </a:solidFill>
          <a:ln/>
        </p:spPr>
      </p:sp>
      <p:sp>
        <p:nvSpPr>
          <p:cNvPr id="46" name="Shape 44"/>
          <p:cNvSpPr/>
          <p:nvPr/>
        </p:nvSpPr>
        <p:spPr>
          <a:xfrm>
            <a:off x="6387937" y="3447288"/>
            <a:ext cx="137160" cy="137160"/>
          </a:xfrm>
          <a:prstGeom prst="rect">
            <a:avLst/>
          </a:prstGeom>
          <a:solidFill>
            <a:srgbClr val="FB923C"/>
          </a:solidFill>
          <a:ln/>
        </p:spPr>
      </p:sp>
      <p:sp>
        <p:nvSpPr>
          <p:cNvPr id="47" name="Shape 45"/>
          <p:cNvSpPr/>
          <p:nvPr/>
        </p:nvSpPr>
        <p:spPr>
          <a:xfrm>
            <a:off x="6387937" y="3273552"/>
            <a:ext cx="137160" cy="137160"/>
          </a:xfrm>
          <a:prstGeom prst="rect">
            <a:avLst/>
          </a:prstGeom>
          <a:solidFill>
            <a:srgbClr val="F472B6"/>
          </a:solidFill>
          <a:ln/>
        </p:spPr>
      </p:sp>
      <p:sp>
        <p:nvSpPr>
          <p:cNvPr id="48" name="Shape 46"/>
          <p:cNvSpPr/>
          <p:nvPr/>
        </p:nvSpPr>
        <p:spPr>
          <a:xfrm>
            <a:off x="6748607" y="3968496"/>
            <a:ext cx="137160" cy="137160"/>
          </a:xfrm>
          <a:prstGeom prst="rect">
            <a:avLst/>
          </a:prstGeom>
          <a:solidFill>
            <a:srgbClr val="5EC4B6"/>
          </a:solidFill>
          <a:ln/>
        </p:spPr>
      </p:sp>
      <p:sp>
        <p:nvSpPr>
          <p:cNvPr id="49" name="Shape 47"/>
          <p:cNvSpPr/>
          <p:nvPr/>
        </p:nvSpPr>
        <p:spPr>
          <a:xfrm>
            <a:off x="6748607" y="3794760"/>
            <a:ext cx="137160" cy="137160"/>
          </a:xfrm>
          <a:prstGeom prst="rect">
            <a:avLst/>
          </a:prstGeom>
          <a:solidFill>
            <a:srgbClr val="A78BFA"/>
          </a:solidFill>
          <a:ln/>
        </p:spPr>
      </p:sp>
      <p:sp>
        <p:nvSpPr>
          <p:cNvPr id="50" name="Shape 48"/>
          <p:cNvSpPr/>
          <p:nvPr/>
        </p:nvSpPr>
        <p:spPr>
          <a:xfrm>
            <a:off x="6748607" y="3621024"/>
            <a:ext cx="137160" cy="137160"/>
          </a:xfrm>
          <a:prstGeom prst="rect">
            <a:avLst/>
          </a:prstGeom>
          <a:solidFill>
            <a:srgbClr val="34D399"/>
          </a:solidFill>
          <a:ln/>
        </p:spPr>
      </p:sp>
      <p:sp>
        <p:nvSpPr>
          <p:cNvPr id="51" name="Shape 49"/>
          <p:cNvSpPr/>
          <p:nvPr/>
        </p:nvSpPr>
        <p:spPr>
          <a:xfrm>
            <a:off x="6748607" y="3447288"/>
            <a:ext cx="137160" cy="137160"/>
          </a:xfrm>
          <a:prstGeom prst="rect">
            <a:avLst/>
          </a:prstGeom>
          <a:solidFill>
            <a:srgbClr val="F472B6"/>
          </a:solidFill>
          <a:ln/>
        </p:spPr>
      </p:sp>
      <p:sp>
        <p:nvSpPr>
          <p:cNvPr id="52" name="Shape 50"/>
          <p:cNvSpPr/>
          <p:nvPr/>
        </p:nvSpPr>
        <p:spPr>
          <a:xfrm>
            <a:off x="7109277" y="3968496"/>
            <a:ext cx="137160" cy="137160"/>
          </a:xfrm>
          <a:prstGeom prst="rect">
            <a:avLst/>
          </a:prstGeom>
          <a:solidFill>
            <a:srgbClr val="EF4E4E"/>
          </a:solidFill>
          <a:ln/>
        </p:spPr>
      </p:sp>
      <p:sp>
        <p:nvSpPr>
          <p:cNvPr id="53" name="Shape 51"/>
          <p:cNvSpPr/>
          <p:nvPr/>
        </p:nvSpPr>
        <p:spPr>
          <a:xfrm>
            <a:off x="7469947" y="3968496"/>
            <a:ext cx="137160" cy="137160"/>
          </a:xfrm>
          <a:prstGeom prst="rect">
            <a:avLst/>
          </a:prstGeom>
          <a:solidFill>
            <a:srgbClr val="F472B6"/>
          </a:solidFill>
          <a:ln/>
        </p:spPr>
      </p:sp>
      <p:sp>
        <p:nvSpPr>
          <p:cNvPr id="54" name="Shape 52"/>
          <p:cNvSpPr/>
          <p:nvPr/>
        </p:nvSpPr>
        <p:spPr>
          <a:xfrm>
            <a:off x="8191287" y="3968496"/>
            <a:ext cx="137160" cy="137160"/>
          </a:xfrm>
          <a:prstGeom prst="rect">
            <a:avLst/>
          </a:prstGeom>
          <a:solidFill>
            <a:srgbClr val="F5D06A"/>
          </a:solidFill>
          <a:ln/>
        </p:spPr>
      </p:sp>
      <p:sp>
        <p:nvSpPr>
          <p:cNvPr id="55" name="Shape 53"/>
          <p:cNvSpPr/>
          <p:nvPr/>
        </p:nvSpPr>
        <p:spPr>
          <a:xfrm>
            <a:off x="8191287" y="3794760"/>
            <a:ext cx="137160" cy="137160"/>
          </a:xfrm>
          <a:prstGeom prst="rect">
            <a:avLst/>
          </a:prstGeom>
          <a:solidFill>
            <a:srgbClr val="EF4E4E"/>
          </a:solidFill>
          <a:ln/>
        </p:spPr>
      </p:sp>
      <p:sp>
        <p:nvSpPr>
          <p:cNvPr id="56" name="Shape 54"/>
          <p:cNvSpPr/>
          <p:nvPr/>
        </p:nvSpPr>
        <p:spPr>
          <a:xfrm>
            <a:off x="8191287" y="3621024"/>
            <a:ext cx="137160" cy="137160"/>
          </a:xfrm>
          <a:prstGeom prst="rect">
            <a:avLst/>
          </a:prstGeom>
          <a:solidFill>
            <a:srgbClr val="34D399"/>
          </a:solidFill>
          <a:ln/>
        </p:spPr>
      </p:sp>
      <p:sp>
        <p:nvSpPr>
          <p:cNvPr id="57" name="Shape 55"/>
          <p:cNvSpPr/>
          <p:nvPr/>
        </p:nvSpPr>
        <p:spPr>
          <a:xfrm>
            <a:off x="8551956" y="3968496"/>
            <a:ext cx="137160" cy="137160"/>
          </a:xfrm>
          <a:prstGeom prst="rect">
            <a:avLst/>
          </a:prstGeom>
          <a:solidFill>
            <a:srgbClr val="60A5FA"/>
          </a:solidFill>
          <a:ln/>
        </p:spPr>
      </p:sp>
      <p:sp>
        <p:nvSpPr>
          <p:cNvPr id="58" name="Shape 56"/>
          <p:cNvSpPr/>
          <p:nvPr/>
        </p:nvSpPr>
        <p:spPr>
          <a:xfrm>
            <a:off x="8551956" y="3794760"/>
            <a:ext cx="137160" cy="137160"/>
          </a:xfrm>
          <a:prstGeom prst="rect">
            <a:avLst/>
          </a:prstGeom>
          <a:solidFill>
            <a:srgbClr val="F5D06A"/>
          </a:solidFill>
          <a:ln/>
        </p:spPr>
      </p:sp>
      <p:sp>
        <p:nvSpPr>
          <p:cNvPr id="59" name="Shape 57"/>
          <p:cNvSpPr/>
          <p:nvPr/>
        </p:nvSpPr>
        <p:spPr>
          <a:xfrm>
            <a:off x="8551956" y="3621024"/>
            <a:ext cx="137160" cy="137160"/>
          </a:xfrm>
          <a:prstGeom prst="rect">
            <a:avLst/>
          </a:prstGeom>
          <a:solidFill>
            <a:srgbClr val="FB923C"/>
          </a:solidFill>
          <a:ln/>
        </p:spPr>
      </p:sp>
      <p:sp>
        <p:nvSpPr>
          <p:cNvPr id="60" name="Shape 58"/>
          <p:cNvSpPr/>
          <p:nvPr/>
        </p:nvSpPr>
        <p:spPr>
          <a:xfrm>
            <a:off x="8551956" y="3447288"/>
            <a:ext cx="137160" cy="137160"/>
          </a:xfrm>
          <a:prstGeom prst="rect">
            <a:avLst/>
          </a:prstGeom>
          <a:solidFill>
            <a:srgbClr val="F5D06A"/>
          </a:solidFill>
          <a:ln/>
        </p:spPr>
      </p:sp>
      <p:sp>
        <p:nvSpPr>
          <p:cNvPr id="61" name="Shape 59"/>
          <p:cNvSpPr/>
          <p:nvPr/>
        </p:nvSpPr>
        <p:spPr>
          <a:xfrm>
            <a:off x="8551956" y="3273552"/>
            <a:ext cx="137160" cy="137160"/>
          </a:xfrm>
          <a:prstGeom prst="rect">
            <a:avLst/>
          </a:prstGeom>
          <a:solidFill>
            <a:srgbClr val="5EC4B6"/>
          </a:solidFill>
          <a:ln/>
        </p:spPr>
      </p:sp>
      <p:sp>
        <p:nvSpPr>
          <p:cNvPr id="62" name="Shape 60"/>
          <p:cNvSpPr/>
          <p:nvPr/>
        </p:nvSpPr>
        <p:spPr>
          <a:xfrm>
            <a:off x="8551956" y="3099816"/>
            <a:ext cx="137160" cy="137160"/>
          </a:xfrm>
          <a:prstGeom prst="rect">
            <a:avLst/>
          </a:prstGeom>
          <a:solidFill>
            <a:srgbClr val="5EC4B6"/>
          </a:solidFill>
          <a:ln/>
        </p:spPr>
      </p:sp>
      <p:sp>
        <p:nvSpPr>
          <p:cNvPr id="63" name="Shape 61"/>
          <p:cNvSpPr/>
          <p:nvPr/>
        </p:nvSpPr>
        <p:spPr>
          <a:xfrm>
            <a:off x="8912626" y="3968496"/>
            <a:ext cx="137160" cy="137160"/>
          </a:xfrm>
          <a:prstGeom prst="rect">
            <a:avLst/>
          </a:prstGeom>
          <a:solidFill>
            <a:srgbClr val="34D399"/>
          </a:solidFill>
          <a:ln/>
        </p:spPr>
      </p:sp>
      <p:sp>
        <p:nvSpPr>
          <p:cNvPr id="64" name="Shape 62"/>
          <p:cNvSpPr/>
          <p:nvPr/>
        </p:nvSpPr>
        <p:spPr>
          <a:xfrm>
            <a:off x="8912626" y="3794760"/>
            <a:ext cx="137160" cy="137160"/>
          </a:xfrm>
          <a:prstGeom prst="rect">
            <a:avLst/>
          </a:prstGeom>
          <a:solidFill>
            <a:srgbClr val="A78BFA"/>
          </a:solidFill>
          <a:ln/>
        </p:spPr>
      </p:sp>
      <p:sp>
        <p:nvSpPr>
          <p:cNvPr id="65" name="Shape 63"/>
          <p:cNvSpPr/>
          <p:nvPr/>
        </p:nvSpPr>
        <p:spPr>
          <a:xfrm>
            <a:off x="8912626" y="3621024"/>
            <a:ext cx="137160" cy="137160"/>
          </a:xfrm>
          <a:prstGeom prst="rect">
            <a:avLst/>
          </a:prstGeom>
          <a:solidFill>
            <a:srgbClr val="34D399"/>
          </a:solidFill>
          <a:ln/>
        </p:spPr>
      </p:sp>
      <p:sp>
        <p:nvSpPr>
          <p:cNvPr id="66" name="Shape 64"/>
          <p:cNvSpPr/>
          <p:nvPr/>
        </p:nvSpPr>
        <p:spPr>
          <a:xfrm>
            <a:off x="8912626" y="3447288"/>
            <a:ext cx="137160" cy="137160"/>
          </a:xfrm>
          <a:prstGeom prst="rect">
            <a:avLst/>
          </a:prstGeom>
          <a:solidFill>
            <a:srgbClr val="34D399"/>
          </a:solidFill>
          <a:ln/>
        </p:spPr>
      </p:sp>
      <p:sp>
        <p:nvSpPr>
          <p:cNvPr id="67" name="Shape 65"/>
          <p:cNvSpPr/>
          <p:nvPr/>
        </p:nvSpPr>
        <p:spPr>
          <a:xfrm>
            <a:off x="9273296" y="3968496"/>
            <a:ext cx="137160" cy="137160"/>
          </a:xfrm>
          <a:prstGeom prst="rect">
            <a:avLst/>
          </a:prstGeom>
          <a:solidFill>
            <a:srgbClr val="F472B6"/>
          </a:solidFill>
          <a:ln/>
        </p:spPr>
      </p:sp>
      <p:sp>
        <p:nvSpPr>
          <p:cNvPr id="68" name="Shape 66"/>
          <p:cNvSpPr/>
          <p:nvPr/>
        </p:nvSpPr>
        <p:spPr>
          <a:xfrm>
            <a:off x="9273296" y="3794760"/>
            <a:ext cx="137160" cy="137160"/>
          </a:xfrm>
          <a:prstGeom prst="rect">
            <a:avLst/>
          </a:prstGeom>
          <a:solidFill>
            <a:srgbClr val="60A5FA"/>
          </a:solidFill>
          <a:ln/>
        </p:spPr>
      </p:sp>
      <p:sp>
        <p:nvSpPr>
          <p:cNvPr id="69" name="Shape 67"/>
          <p:cNvSpPr/>
          <p:nvPr/>
        </p:nvSpPr>
        <p:spPr>
          <a:xfrm>
            <a:off x="9273296" y="3621024"/>
            <a:ext cx="137160" cy="137160"/>
          </a:xfrm>
          <a:prstGeom prst="rect">
            <a:avLst/>
          </a:prstGeom>
          <a:solidFill>
            <a:srgbClr val="F472B6"/>
          </a:solidFill>
          <a:ln/>
        </p:spPr>
      </p:sp>
      <p:sp>
        <p:nvSpPr>
          <p:cNvPr id="70" name="Shape 68"/>
          <p:cNvSpPr/>
          <p:nvPr/>
        </p:nvSpPr>
        <p:spPr>
          <a:xfrm>
            <a:off x="9273296" y="3447288"/>
            <a:ext cx="137160" cy="137160"/>
          </a:xfrm>
          <a:prstGeom prst="rect">
            <a:avLst/>
          </a:prstGeom>
          <a:solidFill>
            <a:srgbClr val="FB923C"/>
          </a:solidFill>
          <a:ln/>
        </p:spPr>
      </p:sp>
      <p:sp>
        <p:nvSpPr>
          <p:cNvPr id="71" name="Shape 69"/>
          <p:cNvSpPr/>
          <p:nvPr/>
        </p:nvSpPr>
        <p:spPr>
          <a:xfrm>
            <a:off x="9633966" y="3968496"/>
            <a:ext cx="137160" cy="137160"/>
          </a:xfrm>
          <a:prstGeom prst="rect">
            <a:avLst/>
          </a:prstGeom>
          <a:solidFill>
            <a:srgbClr val="FB923C"/>
          </a:solidFill>
          <a:ln/>
        </p:spPr>
      </p:sp>
      <p:sp>
        <p:nvSpPr>
          <p:cNvPr id="72" name="Shape 70"/>
          <p:cNvSpPr/>
          <p:nvPr/>
        </p:nvSpPr>
        <p:spPr>
          <a:xfrm>
            <a:off x="9633966" y="3794760"/>
            <a:ext cx="137160" cy="137160"/>
          </a:xfrm>
          <a:prstGeom prst="rect">
            <a:avLst/>
          </a:prstGeom>
          <a:solidFill>
            <a:srgbClr val="F472B6"/>
          </a:solidFill>
          <a:ln/>
        </p:spPr>
      </p:sp>
      <p:sp>
        <p:nvSpPr>
          <p:cNvPr id="73" name="Shape 71"/>
          <p:cNvSpPr/>
          <p:nvPr/>
        </p:nvSpPr>
        <p:spPr>
          <a:xfrm>
            <a:off x="9633966" y="3621024"/>
            <a:ext cx="137160" cy="137160"/>
          </a:xfrm>
          <a:prstGeom prst="rect">
            <a:avLst/>
          </a:prstGeom>
          <a:solidFill>
            <a:srgbClr val="A78BFA"/>
          </a:solidFill>
          <a:ln/>
        </p:spPr>
      </p:sp>
      <p:sp>
        <p:nvSpPr>
          <p:cNvPr id="74" name="Shape 72"/>
          <p:cNvSpPr/>
          <p:nvPr/>
        </p:nvSpPr>
        <p:spPr>
          <a:xfrm>
            <a:off x="9994636" y="3968496"/>
            <a:ext cx="137160" cy="137160"/>
          </a:xfrm>
          <a:prstGeom prst="rect">
            <a:avLst/>
          </a:prstGeom>
          <a:solidFill>
            <a:srgbClr val="F5D06A"/>
          </a:solidFill>
          <a:ln/>
        </p:spPr>
      </p:sp>
      <p:sp>
        <p:nvSpPr>
          <p:cNvPr id="75" name="Shape 73"/>
          <p:cNvSpPr/>
          <p:nvPr/>
        </p:nvSpPr>
        <p:spPr>
          <a:xfrm>
            <a:off x="9994636" y="3794760"/>
            <a:ext cx="137160" cy="137160"/>
          </a:xfrm>
          <a:prstGeom prst="rect">
            <a:avLst/>
          </a:prstGeom>
          <a:solidFill>
            <a:srgbClr val="60A5FA"/>
          </a:solidFill>
          <a:ln/>
        </p:spPr>
      </p:sp>
      <p:sp>
        <p:nvSpPr>
          <p:cNvPr id="76" name="Shape 74"/>
          <p:cNvSpPr/>
          <p:nvPr/>
        </p:nvSpPr>
        <p:spPr>
          <a:xfrm>
            <a:off x="10715976" y="3968496"/>
            <a:ext cx="137160" cy="137160"/>
          </a:xfrm>
          <a:prstGeom prst="rect">
            <a:avLst/>
          </a:prstGeom>
          <a:solidFill>
            <a:srgbClr val="EF4E4E"/>
          </a:solidFill>
          <a:ln/>
        </p:spPr>
      </p:sp>
      <p:sp>
        <p:nvSpPr>
          <p:cNvPr id="77" name="Shape 75"/>
          <p:cNvSpPr/>
          <p:nvPr/>
        </p:nvSpPr>
        <p:spPr>
          <a:xfrm>
            <a:off x="10715976" y="3794760"/>
            <a:ext cx="137160" cy="137160"/>
          </a:xfrm>
          <a:prstGeom prst="rect">
            <a:avLst/>
          </a:prstGeom>
          <a:solidFill>
            <a:srgbClr val="A78BFA"/>
          </a:solidFill>
          <a:ln/>
        </p:spPr>
      </p:sp>
      <p:sp>
        <p:nvSpPr>
          <p:cNvPr id="78" name="Shape 76"/>
          <p:cNvSpPr/>
          <p:nvPr/>
        </p:nvSpPr>
        <p:spPr>
          <a:xfrm>
            <a:off x="10715976" y="3621024"/>
            <a:ext cx="137160" cy="137160"/>
          </a:xfrm>
          <a:prstGeom prst="rect">
            <a:avLst/>
          </a:prstGeom>
          <a:solidFill>
            <a:srgbClr val="5EC4B6"/>
          </a:solidFill>
          <a:ln/>
        </p:spPr>
      </p:sp>
      <p:sp>
        <p:nvSpPr>
          <p:cNvPr id="79" name="Shape 77"/>
          <p:cNvSpPr/>
          <p:nvPr/>
        </p:nvSpPr>
        <p:spPr>
          <a:xfrm>
            <a:off x="10715976" y="3447288"/>
            <a:ext cx="137160" cy="137160"/>
          </a:xfrm>
          <a:prstGeom prst="rect">
            <a:avLst/>
          </a:prstGeom>
          <a:solidFill>
            <a:srgbClr val="5EC4B6"/>
          </a:solidFill>
          <a:ln/>
        </p:spPr>
      </p:sp>
      <p:sp>
        <p:nvSpPr>
          <p:cNvPr id="80" name="Shape 78"/>
          <p:cNvSpPr/>
          <p:nvPr/>
        </p:nvSpPr>
        <p:spPr>
          <a:xfrm>
            <a:off x="10715976" y="3273552"/>
            <a:ext cx="137160" cy="137160"/>
          </a:xfrm>
          <a:prstGeom prst="rect">
            <a:avLst/>
          </a:prstGeom>
          <a:solidFill>
            <a:srgbClr val="EF4E4E"/>
          </a:solidFill>
          <a:ln/>
        </p:spPr>
      </p:sp>
      <p:sp>
        <p:nvSpPr>
          <p:cNvPr id="81" name="Shape 79"/>
          <p:cNvSpPr/>
          <p:nvPr/>
        </p:nvSpPr>
        <p:spPr>
          <a:xfrm>
            <a:off x="11076645" y="3968496"/>
            <a:ext cx="137160" cy="137160"/>
          </a:xfrm>
          <a:prstGeom prst="rect">
            <a:avLst/>
          </a:prstGeom>
          <a:solidFill>
            <a:srgbClr val="34D399"/>
          </a:solidFill>
          <a:ln/>
        </p:spPr>
      </p:sp>
      <p:sp>
        <p:nvSpPr>
          <p:cNvPr id="82" name="Shape 80"/>
          <p:cNvSpPr/>
          <p:nvPr/>
        </p:nvSpPr>
        <p:spPr>
          <a:xfrm>
            <a:off x="11076645" y="3794760"/>
            <a:ext cx="137160" cy="137160"/>
          </a:xfrm>
          <a:prstGeom prst="rect">
            <a:avLst/>
          </a:prstGeom>
          <a:solidFill>
            <a:srgbClr val="A78BFA"/>
          </a:solidFill>
          <a:ln/>
        </p:spPr>
      </p:sp>
      <p:sp>
        <p:nvSpPr>
          <p:cNvPr id="83" name="Shape 81"/>
          <p:cNvSpPr/>
          <p:nvPr/>
        </p:nvSpPr>
        <p:spPr>
          <a:xfrm>
            <a:off x="11076645" y="3621024"/>
            <a:ext cx="137160" cy="137160"/>
          </a:xfrm>
          <a:prstGeom prst="rect">
            <a:avLst/>
          </a:prstGeom>
          <a:solidFill>
            <a:srgbClr val="60A5FA"/>
          </a:solidFill>
          <a:ln/>
        </p:spPr>
      </p:sp>
      <p:sp>
        <p:nvSpPr>
          <p:cNvPr id="84" name="Shape 82"/>
          <p:cNvSpPr/>
          <p:nvPr/>
        </p:nvSpPr>
        <p:spPr>
          <a:xfrm>
            <a:off x="11076645" y="3447288"/>
            <a:ext cx="137160" cy="137160"/>
          </a:xfrm>
          <a:prstGeom prst="rect">
            <a:avLst/>
          </a:prstGeom>
          <a:solidFill>
            <a:srgbClr val="60A5FA"/>
          </a:solidFill>
          <a:ln/>
        </p:spPr>
      </p:sp>
      <p:sp>
        <p:nvSpPr>
          <p:cNvPr id="85" name="Shape 83"/>
          <p:cNvSpPr/>
          <p:nvPr/>
        </p:nvSpPr>
        <p:spPr>
          <a:xfrm>
            <a:off x="11076645" y="3273552"/>
            <a:ext cx="137160" cy="137160"/>
          </a:xfrm>
          <a:prstGeom prst="rect">
            <a:avLst/>
          </a:prstGeom>
          <a:solidFill>
            <a:srgbClr val="5EC4B6"/>
          </a:solidFill>
          <a:ln/>
        </p:spPr>
      </p:sp>
      <p:sp>
        <p:nvSpPr>
          <p:cNvPr id="86" name="Shape 84"/>
          <p:cNvSpPr/>
          <p:nvPr/>
        </p:nvSpPr>
        <p:spPr>
          <a:xfrm>
            <a:off x="11076645" y="3099816"/>
            <a:ext cx="137160" cy="137160"/>
          </a:xfrm>
          <a:prstGeom prst="rect">
            <a:avLst/>
          </a:prstGeom>
          <a:solidFill>
            <a:srgbClr val="34D399"/>
          </a:solidFill>
          <a:ln/>
        </p:spPr>
      </p:sp>
      <p:sp>
        <p:nvSpPr>
          <p:cNvPr id="87" name="Shape 85"/>
          <p:cNvSpPr/>
          <p:nvPr/>
        </p:nvSpPr>
        <p:spPr>
          <a:xfrm>
            <a:off x="11437315" y="3968496"/>
            <a:ext cx="137160" cy="137160"/>
          </a:xfrm>
          <a:prstGeom prst="rect">
            <a:avLst/>
          </a:prstGeom>
          <a:solidFill>
            <a:srgbClr val="A78BFA"/>
          </a:solidFill>
          <a:ln/>
        </p:spPr>
      </p:sp>
      <p:sp>
        <p:nvSpPr>
          <p:cNvPr id="88" name="Shape 86"/>
          <p:cNvSpPr/>
          <p:nvPr/>
        </p:nvSpPr>
        <p:spPr>
          <a:xfrm>
            <a:off x="11437315" y="3794760"/>
            <a:ext cx="137160" cy="137160"/>
          </a:xfrm>
          <a:prstGeom prst="rect">
            <a:avLst/>
          </a:prstGeom>
          <a:solidFill>
            <a:srgbClr val="60A5FA"/>
          </a:solidFill>
          <a:ln/>
        </p:spPr>
      </p:sp>
      <p:sp>
        <p:nvSpPr>
          <p:cNvPr id="89" name="Shape 87"/>
          <p:cNvSpPr/>
          <p:nvPr/>
        </p:nvSpPr>
        <p:spPr>
          <a:xfrm>
            <a:off x="11437315" y="3621024"/>
            <a:ext cx="137160" cy="137160"/>
          </a:xfrm>
          <a:prstGeom prst="rect">
            <a:avLst/>
          </a:prstGeom>
          <a:solidFill>
            <a:srgbClr val="F5D06A"/>
          </a:solidFill>
          <a:ln/>
        </p:spPr>
      </p:sp>
      <p:sp>
        <p:nvSpPr>
          <p:cNvPr id="90" name="Shape 88"/>
          <p:cNvSpPr/>
          <p:nvPr/>
        </p:nvSpPr>
        <p:spPr>
          <a:xfrm>
            <a:off x="11437315" y="3447288"/>
            <a:ext cx="137160" cy="137160"/>
          </a:xfrm>
          <a:prstGeom prst="rect">
            <a:avLst/>
          </a:prstGeom>
          <a:solidFill>
            <a:srgbClr val="F5D06A"/>
          </a:solidFill>
          <a:ln/>
        </p:spPr>
      </p:sp>
      <p:sp>
        <p:nvSpPr>
          <p:cNvPr id="91" name="Shape 89"/>
          <p:cNvSpPr/>
          <p:nvPr/>
        </p:nvSpPr>
        <p:spPr>
          <a:xfrm>
            <a:off x="685800" y="4251960"/>
            <a:ext cx="0" cy="146304"/>
          </a:xfrm>
          <a:prstGeom prst="line">
            <a:avLst/>
          </a:prstGeom>
          <a:noFill/>
          <a:ln w="12700">
            <a:solidFill>
              <a:srgbClr val="A9AEB6"/>
            </a:solidFill>
            <a:prstDash val="solid"/>
          </a:ln>
        </p:spPr>
      </p:sp>
      <p:sp>
        <p:nvSpPr>
          <p:cNvPr id="92" name="Text 90"/>
          <p:cNvSpPr/>
          <p:nvPr/>
        </p:nvSpPr>
        <p:spPr>
          <a:xfrm>
            <a:off x="228600" y="4434840"/>
            <a:ext cx="914400" cy="256032"/>
          </a:xfrm>
          <a:prstGeom prst="rect">
            <a:avLst/>
          </a:prstGeom>
          <a:noFill/>
          <a:ln/>
        </p:spPr>
        <p:txBody>
          <a:bodyPr wrap="square" lIns="0" tIns="0" rIns="0" bIns="0" rtlCol="0" anchor="t"/>
          <a:lstStyle/>
          <a:p>
            <a:pPr algn="ctr" indent="0" marL="0">
              <a:buNone/>
            </a:pPr>
            <a:r>
              <a:rPr lang="de-AT" altLang="en-US" sz="1100" dirty="0">
                <a:solidFill>
                  <a:srgbClr val="A9AEB6"/>
                </a:solidFill>
                <a:latin typeface="Helvetica Neue" pitchFamily="34" charset="0"/>
                <a:ea typeface="Helvetica Neue" pitchFamily="34" charset="-122"/>
                <a:cs typeface="Helvetica Neue" pitchFamily="34" charset="-120"/>
              </a:rPr>
              <a:t>21. Sep.</a:t>
            </a:r>
            <a:endParaRPr lang="de-AT" sz="1100" dirty="0"/>
          </a:p>
        </p:txBody>
      </p:sp>
      <p:sp>
        <p:nvSpPr>
          <p:cNvPr id="93" name="Shape 91"/>
          <p:cNvSpPr/>
          <p:nvPr/>
        </p:nvSpPr>
        <p:spPr>
          <a:xfrm>
            <a:off x="1046470" y="4251960"/>
            <a:ext cx="0" cy="73152"/>
          </a:xfrm>
          <a:prstGeom prst="line">
            <a:avLst/>
          </a:prstGeom>
          <a:noFill/>
          <a:ln w="12700">
            <a:solidFill>
              <a:srgbClr val="5C6169"/>
            </a:solidFill>
            <a:prstDash val="solid"/>
          </a:ln>
        </p:spPr>
      </p:sp>
      <p:sp>
        <p:nvSpPr>
          <p:cNvPr id="94" name="Shape 92"/>
          <p:cNvSpPr/>
          <p:nvPr/>
        </p:nvSpPr>
        <p:spPr>
          <a:xfrm>
            <a:off x="1407140" y="4251960"/>
            <a:ext cx="0" cy="73152"/>
          </a:xfrm>
          <a:prstGeom prst="line">
            <a:avLst/>
          </a:prstGeom>
          <a:noFill/>
          <a:ln w="12700">
            <a:solidFill>
              <a:srgbClr val="5C6169"/>
            </a:solidFill>
            <a:prstDash val="solid"/>
          </a:ln>
        </p:spPr>
      </p:sp>
      <p:sp>
        <p:nvSpPr>
          <p:cNvPr id="95" name="Shape 93"/>
          <p:cNvSpPr/>
          <p:nvPr/>
        </p:nvSpPr>
        <p:spPr>
          <a:xfrm>
            <a:off x="1767810" y="4251960"/>
            <a:ext cx="0" cy="73152"/>
          </a:xfrm>
          <a:prstGeom prst="line">
            <a:avLst/>
          </a:prstGeom>
          <a:noFill/>
          <a:ln w="12700">
            <a:solidFill>
              <a:srgbClr val="5C6169"/>
            </a:solidFill>
            <a:prstDash val="solid"/>
          </a:ln>
        </p:spPr>
      </p:sp>
      <p:sp>
        <p:nvSpPr>
          <p:cNvPr id="96" name="Shape 94"/>
          <p:cNvSpPr/>
          <p:nvPr/>
        </p:nvSpPr>
        <p:spPr>
          <a:xfrm>
            <a:off x="2128479" y="4251960"/>
            <a:ext cx="0" cy="73152"/>
          </a:xfrm>
          <a:prstGeom prst="line">
            <a:avLst/>
          </a:prstGeom>
          <a:noFill/>
          <a:ln w="12700">
            <a:solidFill>
              <a:srgbClr val="5C6169"/>
            </a:solidFill>
            <a:prstDash val="solid"/>
          </a:ln>
        </p:spPr>
      </p:sp>
      <p:sp>
        <p:nvSpPr>
          <p:cNvPr id="97" name="Shape 95"/>
          <p:cNvSpPr/>
          <p:nvPr/>
        </p:nvSpPr>
        <p:spPr>
          <a:xfrm>
            <a:off x="2489149" y="4251960"/>
            <a:ext cx="0" cy="73152"/>
          </a:xfrm>
          <a:prstGeom prst="line">
            <a:avLst/>
          </a:prstGeom>
          <a:noFill/>
          <a:ln w="12700">
            <a:solidFill>
              <a:srgbClr val="5C6169"/>
            </a:solidFill>
            <a:prstDash val="solid"/>
          </a:ln>
        </p:spPr>
      </p:sp>
      <p:sp>
        <p:nvSpPr>
          <p:cNvPr id="98" name="Shape 96"/>
          <p:cNvSpPr/>
          <p:nvPr/>
        </p:nvSpPr>
        <p:spPr>
          <a:xfrm>
            <a:off x="2849819" y="4251960"/>
            <a:ext cx="0" cy="73152"/>
          </a:xfrm>
          <a:prstGeom prst="line">
            <a:avLst/>
          </a:prstGeom>
          <a:noFill/>
          <a:ln w="12700">
            <a:solidFill>
              <a:srgbClr val="5C6169"/>
            </a:solidFill>
            <a:prstDash val="solid"/>
          </a:ln>
        </p:spPr>
      </p:sp>
      <p:sp>
        <p:nvSpPr>
          <p:cNvPr id="99" name="Shape 97"/>
          <p:cNvSpPr/>
          <p:nvPr/>
        </p:nvSpPr>
        <p:spPr>
          <a:xfrm>
            <a:off x="3210489" y="4251960"/>
            <a:ext cx="0" cy="146304"/>
          </a:xfrm>
          <a:prstGeom prst="line">
            <a:avLst/>
          </a:prstGeom>
          <a:noFill/>
          <a:ln w="12700">
            <a:solidFill>
              <a:srgbClr val="A9AEB6"/>
            </a:solidFill>
            <a:prstDash val="solid"/>
          </a:ln>
        </p:spPr>
      </p:sp>
      <p:sp>
        <p:nvSpPr>
          <p:cNvPr id="100" name="Text 98"/>
          <p:cNvSpPr/>
          <p:nvPr/>
        </p:nvSpPr>
        <p:spPr>
          <a:xfrm>
            <a:off x="2753289" y="4434840"/>
            <a:ext cx="914400" cy="256032"/>
          </a:xfrm>
          <a:prstGeom prst="rect">
            <a:avLst/>
          </a:prstGeom>
          <a:noFill/>
          <a:ln/>
        </p:spPr>
        <p:txBody>
          <a:bodyPr wrap="square" lIns="0" tIns="0" rIns="0" bIns="0" rtlCol="0" anchor="t"/>
          <a:lstStyle/>
          <a:p>
            <a:pPr algn="ctr" indent="0" marL="0">
              <a:buNone/>
            </a:pPr>
            <a:r>
              <a:rPr lang="de-AT" altLang="en-US" sz="1100" dirty="0">
                <a:solidFill>
                  <a:srgbClr val="A9AEB6"/>
                </a:solidFill>
                <a:latin typeface="Helvetica Neue" pitchFamily="34" charset="0"/>
                <a:ea typeface="Helvetica Neue" pitchFamily="34" charset="-122"/>
                <a:cs typeface="Helvetica Neue" pitchFamily="34" charset="-120"/>
              </a:rPr>
              <a:t>28. Sep.</a:t>
            </a:r>
            <a:endParaRPr lang="de-AT" sz="1100" dirty="0"/>
          </a:p>
        </p:txBody>
      </p:sp>
      <p:sp>
        <p:nvSpPr>
          <p:cNvPr id="101" name="Shape 99"/>
          <p:cNvSpPr/>
          <p:nvPr/>
        </p:nvSpPr>
        <p:spPr>
          <a:xfrm>
            <a:off x="3571159" y="4251960"/>
            <a:ext cx="0" cy="73152"/>
          </a:xfrm>
          <a:prstGeom prst="line">
            <a:avLst/>
          </a:prstGeom>
          <a:noFill/>
          <a:ln w="12700">
            <a:solidFill>
              <a:srgbClr val="5C6169"/>
            </a:solidFill>
            <a:prstDash val="solid"/>
          </a:ln>
        </p:spPr>
      </p:sp>
      <p:sp>
        <p:nvSpPr>
          <p:cNvPr id="102" name="Shape 100"/>
          <p:cNvSpPr/>
          <p:nvPr/>
        </p:nvSpPr>
        <p:spPr>
          <a:xfrm>
            <a:off x="3931829" y="4251960"/>
            <a:ext cx="0" cy="73152"/>
          </a:xfrm>
          <a:prstGeom prst="line">
            <a:avLst/>
          </a:prstGeom>
          <a:noFill/>
          <a:ln w="12700">
            <a:solidFill>
              <a:srgbClr val="5C6169"/>
            </a:solidFill>
            <a:prstDash val="solid"/>
          </a:ln>
        </p:spPr>
      </p:sp>
      <p:sp>
        <p:nvSpPr>
          <p:cNvPr id="103" name="Shape 101"/>
          <p:cNvSpPr/>
          <p:nvPr/>
        </p:nvSpPr>
        <p:spPr>
          <a:xfrm>
            <a:off x="4292498" y="4251960"/>
            <a:ext cx="0" cy="73152"/>
          </a:xfrm>
          <a:prstGeom prst="line">
            <a:avLst/>
          </a:prstGeom>
          <a:noFill/>
          <a:ln w="12700">
            <a:solidFill>
              <a:srgbClr val="5C6169"/>
            </a:solidFill>
            <a:prstDash val="solid"/>
          </a:ln>
        </p:spPr>
      </p:sp>
      <p:sp>
        <p:nvSpPr>
          <p:cNvPr id="104" name="Shape 102"/>
          <p:cNvSpPr/>
          <p:nvPr/>
        </p:nvSpPr>
        <p:spPr>
          <a:xfrm>
            <a:off x="4653168" y="4251960"/>
            <a:ext cx="0" cy="73152"/>
          </a:xfrm>
          <a:prstGeom prst="line">
            <a:avLst/>
          </a:prstGeom>
          <a:noFill/>
          <a:ln w="12700">
            <a:solidFill>
              <a:srgbClr val="5C6169"/>
            </a:solidFill>
            <a:prstDash val="solid"/>
          </a:ln>
        </p:spPr>
      </p:sp>
      <p:sp>
        <p:nvSpPr>
          <p:cNvPr id="105" name="Shape 103"/>
          <p:cNvSpPr/>
          <p:nvPr/>
        </p:nvSpPr>
        <p:spPr>
          <a:xfrm>
            <a:off x="5013838" y="4251960"/>
            <a:ext cx="0" cy="73152"/>
          </a:xfrm>
          <a:prstGeom prst="line">
            <a:avLst/>
          </a:prstGeom>
          <a:noFill/>
          <a:ln w="12700">
            <a:solidFill>
              <a:srgbClr val="5C6169"/>
            </a:solidFill>
            <a:prstDash val="solid"/>
          </a:ln>
        </p:spPr>
      </p:sp>
      <p:sp>
        <p:nvSpPr>
          <p:cNvPr id="106" name="Shape 104"/>
          <p:cNvSpPr/>
          <p:nvPr/>
        </p:nvSpPr>
        <p:spPr>
          <a:xfrm>
            <a:off x="5374508" y="4251960"/>
            <a:ext cx="0" cy="73152"/>
          </a:xfrm>
          <a:prstGeom prst="line">
            <a:avLst/>
          </a:prstGeom>
          <a:noFill/>
          <a:ln w="12700">
            <a:solidFill>
              <a:srgbClr val="5C6169"/>
            </a:solidFill>
            <a:prstDash val="solid"/>
          </a:ln>
        </p:spPr>
      </p:sp>
      <p:sp>
        <p:nvSpPr>
          <p:cNvPr id="107" name="Shape 105"/>
          <p:cNvSpPr/>
          <p:nvPr/>
        </p:nvSpPr>
        <p:spPr>
          <a:xfrm>
            <a:off x="5735178" y="4251960"/>
            <a:ext cx="0" cy="146304"/>
          </a:xfrm>
          <a:prstGeom prst="line">
            <a:avLst/>
          </a:prstGeom>
          <a:noFill/>
          <a:ln w="12700">
            <a:solidFill>
              <a:srgbClr val="A9AEB6"/>
            </a:solidFill>
            <a:prstDash val="solid"/>
          </a:ln>
        </p:spPr>
      </p:sp>
      <p:sp>
        <p:nvSpPr>
          <p:cNvPr id="108" name="Text 106"/>
          <p:cNvSpPr/>
          <p:nvPr/>
        </p:nvSpPr>
        <p:spPr>
          <a:xfrm>
            <a:off x="5277978" y="4434840"/>
            <a:ext cx="914400" cy="256032"/>
          </a:xfrm>
          <a:prstGeom prst="rect">
            <a:avLst/>
          </a:prstGeom>
          <a:noFill/>
          <a:ln/>
        </p:spPr>
        <p:txBody>
          <a:bodyPr wrap="square" lIns="0" tIns="0" rIns="0" bIns="0" rtlCol="0" anchor="t"/>
          <a:lstStyle/>
          <a:p>
            <a:pPr algn="ctr" indent="0" marL="0">
              <a:buNone/>
            </a:pPr>
            <a:r>
              <a:rPr lang="de-AT" altLang="en-US" sz="1100" dirty="0">
                <a:solidFill>
                  <a:srgbClr val="A9AEB6"/>
                </a:solidFill>
                <a:latin typeface="Helvetica Neue" pitchFamily="34" charset="0"/>
                <a:ea typeface="Helvetica Neue" pitchFamily="34" charset="-122"/>
                <a:cs typeface="Helvetica Neue" pitchFamily="34" charset="-120"/>
              </a:rPr>
              <a:t>5. Okt.</a:t>
            </a:r>
            <a:endParaRPr lang="de-AT" sz="1100" dirty="0"/>
          </a:p>
        </p:txBody>
      </p:sp>
      <p:sp>
        <p:nvSpPr>
          <p:cNvPr id="109" name="Shape 107"/>
          <p:cNvSpPr/>
          <p:nvPr/>
        </p:nvSpPr>
        <p:spPr>
          <a:xfrm>
            <a:off x="6095848" y="4251960"/>
            <a:ext cx="0" cy="73152"/>
          </a:xfrm>
          <a:prstGeom prst="line">
            <a:avLst/>
          </a:prstGeom>
          <a:noFill/>
          <a:ln w="12700">
            <a:solidFill>
              <a:srgbClr val="5C6169"/>
            </a:solidFill>
            <a:prstDash val="solid"/>
          </a:ln>
        </p:spPr>
      </p:sp>
      <p:sp>
        <p:nvSpPr>
          <p:cNvPr id="110" name="Shape 108"/>
          <p:cNvSpPr/>
          <p:nvPr/>
        </p:nvSpPr>
        <p:spPr>
          <a:xfrm>
            <a:off x="6456517" y="4251960"/>
            <a:ext cx="0" cy="73152"/>
          </a:xfrm>
          <a:prstGeom prst="line">
            <a:avLst/>
          </a:prstGeom>
          <a:noFill/>
          <a:ln w="12700">
            <a:solidFill>
              <a:srgbClr val="5C6169"/>
            </a:solidFill>
            <a:prstDash val="solid"/>
          </a:ln>
        </p:spPr>
      </p:sp>
      <p:sp>
        <p:nvSpPr>
          <p:cNvPr id="111" name="Shape 109"/>
          <p:cNvSpPr/>
          <p:nvPr/>
        </p:nvSpPr>
        <p:spPr>
          <a:xfrm>
            <a:off x="6817187" y="4251960"/>
            <a:ext cx="0" cy="73152"/>
          </a:xfrm>
          <a:prstGeom prst="line">
            <a:avLst/>
          </a:prstGeom>
          <a:noFill/>
          <a:ln w="12700">
            <a:solidFill>
              <a:srgbClr val="5C6169"/>
            </a:solidFill>
            <a:prstDash val="solid"/>
          </a:ln>
        </p:spPr>
      </p:sp>
      <p:sp>
        <p:nvSpPr>
          <p:cNvPr id="112" name="Shape 110"/>
          <p:cNvSpPr/>
          <p:nvPr/>
        </p:nvSpPr>
        <p:spPr>
          <a:xfrm>
            <a:off x="7177857" y="4251960"/>
            <a:ext cx="0" cy="73152"/>
          </a:xfrm>
          <a:prstGeom prst="line">
            <a:avLst/>
          </a:prstGeom>
          <a:noFill/>
          <a:ln w="12700">
            <a:solidFill>
              <a:srgbClr val="5C6169"/>
            </a:solidFill>
            <a:prstDash val="solid"/>
          </a:ln>
        </p:spPr>
      </p:sp>
      <p:sp>
        <p:nvSpPr>
          <p:cNvPr id="113" name="Shape 111"/>
          <p:cNvSpPr/>
          <p:nvPr/>
        </p:nvSpPr>
        <p:spPr>
          <a:xfrm>
            <a:off x="7538527" y="4251960"/>
            <a:ext cx="0" cy="73152"/>
          </a:xfrm>
          <a:prstGeom prst="line">
            <a:avLst/>
          </a:prstGeom>
          <a:noFill/>
          <a:ln w="12700">
            <a:solidFill>
              <a:srgbClr val="5C6169"/>
            </a:solidFill>
            <a:prstDash val="solid"/>
          </a:ln>
        </p:spPr>
      </p:sp>
      <p:sp>
        <p:nvSpPr>
          <p:cNvPr id="114" name="Shape 112"/>
          <p:cNvSpPr/>
          <p:nvPr/>
        </p:nvSpPr>
        <p:spPr>
          <a:xfrm>
            <a:off x="7899197" y="4251960"/>
            <a:ext cx="0" cy="73152"/>
          </a:xfrm>
          <a:prstGeom prst="line">
            <a:avLst/>
          </a:prstGeom>
          <a:noFill/>
          <a:ln w="12700">
            <a:solidFill>
              <a:srgbClr val="5C6169"/>
            </a:solidFill>
            <a:prstDash val="solid"/>
          </a:ln>
        </p:spPr>
      </p:sp>
      <p:sp>
        <p:nvSpPr>
          <p:cNvPr id="115" name="Shape 113"/>
          <p:cNvSpPr/>
          <p:nvPr/>
        </p:nvSpPr>
        <p:spPr>
          <a:xfrm>
            <a:off x="8259867" y="4251960"/>
            <a:ext cx="0" cy="146304"/>
          </a:xfrm>
          <a:prstGeom prst="line">
            <a:avLst/>
          </a:prstGeom>
          <a:noFill/>
          <a:ln w="12700">
            <a:solidFill>
              <a:srgbClr val="A9AEB6"/>
            </a:solidFill>
            <a:prstDash val="solid"/>
          </a:ln>
        </p:spPr>
      </p:sp>
      <p:sp>
        <p:nvSpPr>
          <p:cNvPr id="116" name="Text 114"/>
          <p:cNvSpPr/>
          <p:nvPr/>
        </p:nvSpPr>
        <p:spPr>
          <a:xfrm>
            <a:off x="7802667" y="4434840"/>
            <a:ext cx="914400" cy="256032"/>
          </a:xfrm>
          <a:prstGeom prst="rect">
            <a:avLst/>
          </a:prstGeom>
          <a:noFill/>
          <a:ln/>
        </p:spPr>
        <p:txBody>
          <a:bodyPr wrap="square" lIns="0" tIns="0" rIns="0" bIns="0" rtlCol="0" anchor="t"/>
          <a:lstStyle/>
          <a:p>
            <a:pPr algn="ctr" indent="0" marL="0">
              <a:buNone/>
            </a:pPr>
            <a:r>
              <a:rPr lang="de-AT" altLang="en-US" sz="1100" dirty="0">
                <a:solidFill>
                  <a:srgbClr val="A9AEB6"/>
                </a:solidFill>
                <a:latin typeface="Helvetica Neue" pitchFamily="34" charset="0"/>
                <a:ea typeface="Helvetica Neue" pitchFamily="34" charset="-122"/>
                <a:cs typeface="Helvetica Neue" pitchFamily="34" charset="-120"/>
              </a:rPr>
              <a:t>12. Okt.</a:t>
            </a:r>
            <a:endParaRPr lang="de-AT" sz="1100" dirty="0"/>
          </a:p>
        </p:txBody>
      </p:sp>
      <p:sp>
        <p:nvSpPr>
          <p:cNvPr id="117" name="Shape 115"/>
          <p:cNvSpPr/>
          <p:nvPr/>
        </p:nvSpPr>
        <p:spPr>
          <a:xfrm>
            <a:off x="8620536" y="4251960"/>
            <a:ext cx="0" cy="73152"/>
          </a:xfrm>
          <a:prstGeom prst="line">
            <a:avLst/>
          </a:prstGeom>
          <a:noFill/>
          <a:ln w="12700">
            <a:solidFill>
              <a:srgbClr val="5C6169"/>
            </a:solidFill>
            <a:prstDash val="solid"/>
          </a:ln>
        </p:spPr>
      </p:sp>
      <p:sp>
        <p:nvSpPr>
          <p:cNvPr id="118" name="Shape 116"/>
          <p:cNvSpPr/>
          <p:nvPr/>
        </p:nvSpPr>
        <p:spPr>
          <a:xfrm>
            <a:off x="8981206" y="4251960"/>
            <a:ext cx="0" cy="73152"/>
          </a:xfrm>
          <a:prstGeom prst="line">
            <a:avLst/>
          </a:prstGeom>
          <a:noFill/>
          <a:ln w="12700">
            <a:solidFill>
              <a:srgbClr val="5C6169"/>
            </a:solidFill>
            <a:prstDash val="solid"/>
          </a:ln>
        </p:spPr>
      </p:sp>
      <p:sp>
        <p:nvSpPr>
          <p:cNvPr id="119" name="Shape 117"/>
          <p:cNvSpPr/>
          <p:nvPr/>
        </p:nvSpPr>
        <p:spPr>
          <a:xfrm>
            <a:off x="9341876" y="4251960"/>
            <a:ext cx="0" cy="73152"/>
          </a:xfrm>
          <a:prstGeom prst="line">
            <a:avLst/>
          </a:prstGeom>
          <a:noFill/>
          <a:ln w="12700">
            <a:solidFill>
              <a:srgbClr val="5C6169"/>
            </a:solidFill>
            <a:prstDash val="solid"/>
          </a:ln>
        </p:spPr>
      </p:sp>
      <p:sp>
        <p:nvSpPr>
          <p:cNvPr id="120" name="Shape 118"/>
          <p:cNvSpPr/>
          <p:nvPr/>
        </p:nvSpPr>
        <p:spPr>
          <a:xfrm>
            <a:off x="9702546" y="4251960"/>
            <a:ext cx="0" cy="73152"/>
          </a:xfrm>
          <a:prstGeom prst="line">
            <a:avLst/>
          </a:prstGeom>
          <a:noFill/>
          <a:ln w="12700">
            <a:solidFill>
              <a:srgbClr val="5C6169"/>
            </a:solidFill>
            <a:prstDash val="solid"/>
          </a:ln>
        </p:spPr>
      </p:sp>
      <p:sp>
        <p:nvSpPr>
          <p:cNvPr id="121" name="Shape 119"/>
          <p:cNvSpPr/>
          <p:nvPr/>
        </p:nvSpPr>
        <p:spPr>
          <a:xfrm>
            <a:off x="10063216" y="4251960"/>
            <a:ext cx="0" cy="73152"/>
          </a:xfrm>
          <a:prstGeom prst="line">
            <a:avLst/>
          </a:prstGeom>
          <a:noFill/>
          <a:ln w="12700">
            <a:solidFill>
              <a:srgbClr val="5C6169"/>
            </a:solidFill>
            <a:prstDash val="solid"/>
          </a:ln>
        </p:spPr>
      </p:sp>
      <p:sp>
        <p:nvSpPr>
          <p:cNvPr id="122" name="Shape 120"/>
          <p:cNvSpPr/>
          <p:nvPr/>
        </p:nvSpPr>
        <p:spPr>
          <a:xfrm>
            <a:off x="10423886" y="4251960"/>
            <a:ext cx="0" cy="73152"/>
          </a:xfrm>
          <a:prstGeom prst="line">
            <a:avLst/>
          </a:prstGeom>
          <a:noFill/>
          <a:ln w="12700">
            <a:solidFill>
              <a:srgbClr val="5C6169"/>
            </a:solidFill>
            <a:prstDash val="solid"/>
          </a:ln>
        </p:spPr>
      </p:sp>
      <p:sp>
        <p:nvSpPr>
          <p:cNvPr id="123" name="Shape 121"/>
          <p:cNvSpPr/>
          <p:nvPr/>
        </p:nvSpPr>
        <p:spPr>
          <a:xfrm>
            <a:off x="10784556" y="4251960"/>
            <a:ext cx="0" cy="146304"/>
          </a:xfrm>
          <a:prstGeom prst="line">
            <a:avLst/>
          </a:prstGeom>
          <a:noFill/>
          <a:ln w="12700">
            <a:solidFill>
              <a:srgbClr val="A9AEB6"/>
            </a:solidFill>
            <a:prstDash val="solid"/>
          </a:ln>
        </p:spPr>
      </p:sp>
      <p:sp>
        <p:nvSpPr>
          <p:cNvPr id="124" name="Text 122"/>
          <p:cNvSpPr/>
          <p:nvPr/>
        </p:nvSpPr>
        <p:spPr>
          <a:xfrm>
            <a:off x="10327356" y="4434840"/>
            <a:ext cx="914400" cy="256032"/>
          </a:xfrm>
          <a:prstGeom prst="rect">
            <a:avLst/>
          </a:prstGeom>
          <a:noFill/>
          <a:ln/>
        </p:spPr>
        <p:txBody>
          <a:bodyPr wrap="square" lIns="0" tIns="0" rIns="0" bIns="0" rtlCol="0" anchor="t"/>
          <a:lstStyle/>
          <a:p>
            <a:pPr algn="ctr" indent="0" marL="0">
              <a:buNone/>
            </a:pPr>
            <a:r>
              <a:rPr lang="de-AT" altLang="en-US" sz="1100" dirty="0">
                <a:solidFill>
                  <a:srgbClr val="A9AEB6"/>
                </a:solidFill>
                <a:latin typeface="Helvetica Neue" pitchFamily="34" charset="0"/>
                <a:ea typeface="Helvetica Neue" pitchFamily="34" charset="-122"/>
                <a:cs typeface="Helvetica Neue" pitchFamily="34" charset="-120"/>
              </a:rPr>
              <a:t>19. Okt.</a:t>
            </a:r>
            <a:endParaRPr lang="de-AT" sz="1100" dirty="0"/>
          </a:p>
        </p:txBody>
      </p:sp>
      <p:sp>
        <p:nvSpPr>
          <p:cNvPr id="125" name="Shape 123"/>
          <p:cNvSpPr/>
          <p:nvPr/>
        </p:nvSpPr>
        <p:spPr>
          <a:xfrm>
            <a:off x="11145225" y="4251960"/>
            <a:ext cx="0" cy="73152"/>
          </a:xfrm>
          <a:prstGeom prst="line">
            <a:avLst/>
          </a:prstGeom>
          <a:noFill/>
          <a:ln w="12700">
            <a:solidFill>
              <a:srgbClr val="5C6169"/>
            </a:solidFill>
            <a:prstDash val="solid"/>
          </a:ln>
        </p:spPr>
      </p:sp>
      <p:sp>
        <p:nvSpPr>
          <p:cNvPr id="126" name="Shape 124"/>
          <p:cNvSpPr/>
          <p:nvPr/>
        </p:nvSpPr>
        <p:spPr>
          <a:xfrm>
            <a:off x="11505895" y="4251960"/>
            <a:ext cx="0" cy="73152"/>
          </a:xfrm>
          <a:prstGeom prst="line">
            <a:avLst/>
          </a:prstGeom>
          <a:noFill/>
          <a:ln w="12700">
            <a:solidFill>
              <a:srgbClr val="5C6169"/>
            </a:solidFill>
            <a:prstDash val="solid"/>
          </a:ln>
        </p:spPr>
      </p:sp>
      <p:sp>
        <p:nvSpPr>
          <p:cNvPr id="127" name="Text 125"/>
          <p:cNvSpPr/>
          <p:nvPr/>
        </p:nvSpPr>
        <p:spPr>
          <a:xfrm>
            <a:off x="11048695" y="4434840"/>
            <a:ext cx="914400" cy="256032"/>
          </a:xfrm>
          <a:prstGeom prst="rect">
            <a:avLst/>
          </a:prstGeom>
          <a:noFill/>
          <a:ln/>
        </p:spPr>
        <p:txBody>
          <a:bodyPr wrap="square" lIns="0" tIns="0" rIns="0" bIns="0" rtlCol="0" anchor="t"/>
          <a:lstStyle/>
          <a:p>
            <a:pPr algn="ctr" indent="0" marL="0">
              <a:buNone/>
            </a:pPr>
            <a:r>
              <a:rPr lang="de-AT" altLang="en-US" sz="1100" dirty="0">
                <a:solidFill>
                  <a:srgbClr val="A9AEB6"/>
                </a:solidFill>
                <a:latin typeface="Helvetica Neue" pitchFamily="34" charset="0"/>
                <a:ea typeface="Helvetica Neue" pitchFamily="34" charset="-122"/>
                <a:cs typeface="Helvetica Neue" pitchFamily="34" charset="-120"/>
              </a:rPr>
              <a:t>21. Okt.</a:t>
            </a:r>
            <a:endParaRPr lang="de-AT" sz="1100" dirty="0"/>
          </a:p>
        </p:txBody>
      </p:sp>
      <p:sp>
        <p:nvSpPr>
          <p:cNvPr id="128" name="Shape 126"/>
          <p:cNvSpPr/>
          <p:nvPr/>
        </p:nvSpPr>
        <p:spPr>
          <a:xfrm>
            <a:off x="5735178" y="1828800"/>
            <a:ext cx="0" cy="2423160"/>
          </a:xfrm>
          <a:prstGeom prst="line">
            <a:avLst/>
          </a:prstGeom>
          <a:noFill/>
          <a:ln w="12700">
            <a:solidFill>
              <a:srgbClr val="F5D06A"/>
            </a:solidFill>
            <a:prstDash val="solid"/>
          </a:ln>
        </p:spPr>
      </p:sp>
      <p:sp>
        <p:nvSpPr>
          <p:cNvPr id="129" name="Text 127"/>
          <p:cNvSpPr/>
          <p:nvPr/>
        </p:nvSpPr>
        <p:spPr>
          <a:xfrm>
            <a:off x="5808330" y="1783080"/>
            <a:ext cx="2560320" cy="274320"/>
          </a:xfrm>
          <a:prstGeom prst="rect">
            <a:avLst/>
          </a:prstGeom>
          <a:noFill/>
          <a:ln/>
        </p:spPr>
        <p:txBody>
          <a:bodyPr wrap="square" lIns="0" tIns="0" rIns="0" bIns="0" rtlCol="0" anchor="t"/>
          <a:lstStyle/>
          <a:p>
            <a:pPr indent="0" marL="0">
              <a:buNone/>
            </a:pPr>
            <a:r>
              <a:rPr lang="de-AT" altLang="en-US" sz="1200" dirty="0">
                <a:solidFill>
                  <a:srgbClr val="F5D06A"/>
                </a:solidFill>
                <a:latin typeface="Helvetica Neue" pitchFamily="34" charset="0"/>
                <a:ea typeface="Helvetica Neue" pitchFamily="34" charset="-122"/>
                <a:cs typeface="Helvetica Neue" pitchFamily="34" charset="-120"/>
              </a:rPr>
              <a:t>5. Okt. · letzter Deep Dive</a:t>
            </a:r>
            <a:endParaRPr lang="de-AT" sz="1200" dirty="0"/>
          </a:p>
        </p:txBody>
      </p:sp>
      <p:sp>
        <p:nvSpPr>
          <p:cNvPr id="130" name="Shape 128"/>
          <p:cNvSpPr/>
          <p:nvPr/>
        </p:nvSpPr>
        <p:spPr>
          <a:xfrm>
            <a:off x="685800" y="5138928"/>
            <a:ext cx="146304" cy="146304"/>
          </a:xfrm>
          <a:prstGeom prst="rect">
            <a:avLst/>
          </a:prstGeom>
          <a:solidFill>
            <a:srgbClr val="F5D06A"/>
          </a:solidFill>
          <a:ln/>
        </p:spPr>
      </p:sp>
      <p:sp>
        <p:nvSpPr>
          <p:cNvPr id="131" name="Text 129"/>
          <p:cNvSpPr/>
          <p:nvPr/>
        </p:nvSpPr>
        <p:spPr>
          <a:xfrm>
            <a:off x="941832" y="5074920"/>
            <a:ext cx="3017520" cy="274320"/>
          </a:xfrm>
          <a:prstGeom prst="rect">
            <a:avLst/>
          </a:prstGeom>
          <a:noFill/>
          <a:ln/>
        </p:spPr>
        <p:txBody>
          <a:bodyPr wrap="square" lIns="0" tIns="0" rIns="0" bIns="0" rtlCol="0" anchor="t"/>
          <a:lstStyle/>
          <a:p>
            <a:pPr indent="0" marL="0">
              <a:buNone/>
            </a:pPr>
            <a:r>
              <a:rPr lang="de-AT" altLang="en-US" sz="1400" dirty="0">
                <a:solidFill>
                  <a:srgbClr val="FFFFFF"/>
                </a:solidFill>
                <a:latin typeface="Helvetica Neue" pitchFamily="34" charset="0"/>
                <a:ea typeface="Helvetica Neue" pitchFamily="34" charset="-122"/>
                <a:cs typeface="Helvetica Neue" pitchFamily="34" charset="-120"/>
              </a:rPr>
              <a:t>Modelle und Preise · 14</a:t>
            </a:r>
            <a:endParaRPr lang="de-AT" sz="1400" dirty="0"/>
          </a:p>
        </p:txBody>
      </p:sp>
      <p:sp>
        <p:nvSpPr>
          <p:cNvPr id="132" name="Shape 130"/>
          <p:cNvSpPr/>
          <p:nvPr/>
        </p:nvSpPr>
        <p:spPr>
          <a:xfrm>
            <a:off x="4023360" y="5138928"/>
            <a:ext cx="146304" cy="146304"/>
          </a:xfrm>
          <a:prstGeom prst="rect">
            <a:avLst/>
          </a:prstGeom>
          <a:solidFill>
            <a:srgbClr val="5EC4B6"/>
          </a:solidFill>
          <a:ln/>
        </p:spPr>
      </p:sp>
      <p:sp>
        <p:nvSpPr>
          <p:cNvPr id="133" name="Text 131"/>
          <p:cNvSpPr/>
          <p:nvPr/>
        </p:nvSpPr>
        <p:spPr>
          <a:xfrm>
            <a:off x="4279392" y="5074920"/>
            <a:ext cx="2286000" cy="274320"/>
          </a:xfrm>
          <a:prstGeom prst="rect">
            <a:avLst/>
          </a:prstGeom>
          <a:noFill/>
          <a:ln/>
        </p:spPr>
        <p:txBody>
          <a:bodyPr wrap="square" lIns="0" tIns="0" rIns="0" bIns="0" rtlCol="0" anchor="t"/>
          <a:lstStyle/>
          <a:p>
            <a:pPr indent="0" marL="0">
              <a:buNone/>
            </a:pPr>
            <a:r>
              <a:rPr lang="de-AT" altLang="en-US" sz="1400" dirty="0">
                <a:solidFill>
                  <a:srgbClr val="FFFFFF"/>
                </a:solidFill>
                <a:latin typeface="Helvetica Neue" pitchFamily="34" charset="0"/>
                <a:ea typeface="Helvetica Neue" pitchFamily="34" charset="-122"/>
                <a:cs typeface="Helvetica Neue" pitchFamily="34" charset="-120"/>
              </a:rPr>
              <a:t>Agenten · 11</a:t>
            </a:r>
            <a:endParaRPr lang="de-AT" sz="1400" dirty="0"/>
          </a:p>
        </p:txBody>
      </p:sp>
      <p:sp>
        <p:nvSpPr>
          <p:cNvPr id="134" name="Shape 132"/>
          <p:cNvSpPr/>
          <p:nvPr/>
        </p:nvSpPr>
        <p:spPr>
          <a:xfrm>
            <a:off x="6583680" y="5138928"/>
            <a:ext cx="146304" cy="146304"/>
          </a:xfrm>
          <a:prstGeom prst="rect">
            <a:avLst/>
          </a:prstGeom>
          <a:solidFill>
            <a:srgbClr val="F472B6"/>
          </a:solidFill>
          <a:ln/>
        </p:spPr>
      </p:sp>
      <p:sp>
        <p:nvSpPr>
          <p:cNvPr id="135" name="Text 133"/>
          <p:cNvSpPr/>
          <p:nvPr/>
        </p:nvSpPr>
        <p:spPr>
          <a:xfrm>
            <a:off x="6839712" y="5074920"/>
            <a:ext cx="2286000" cy="274320"/>
          </a:xfrm>
          <a:prstGeom prst="rect">
            <a:avLst/>
          </a:prstGeom>
          <a:noFill/>
          <a:ln/>
        </p:spPr>
        <p:txBody>
          <a:bodyPr wrap="square" lIns="0" tIns="0" rIns="0" bIns="0" rtlCol="0" anchor="t"/>
          <a:lstStyle/>
          <a:p>
            <a:pPr indent="0" marL="0">
              <a:buNone/>
            </a:pPr>
            <a:r>
              <a:rPr lang="de-AT" altLang="en-US" sz="1400" dirty="0">
                <a:solidFill>
                  <a:srgbClr val="FFFFFF"/>
                </a:solidFill>
                <a:latin typeface="Helvetica Neue" pitchFamily="34" charset="0"/>
                <a:ea typeface="Helvetica Neue" pitchFamily="34" charset="-122"/>
                <a:cs typeface="Helvetica Neue" pitchFamily="34" charset="-120"/>
              </a:rPr>
              <a:t>Film, Bild, Stimme · 12</a:t>
            </a:r>
            <a:endParaRPr lang="de-AT" sz="1400" dirty="0"/>
          </a:p>
        </p:txBody>
      </p:sp>
      <p:sp>
        <p:nvSpPr>
          <p:cNvPr id="136" name="Shape 134"/>
          <p:cNvSpPr/>
          <p:nvPr/>
        </p:nvSpPr>
        <p:spPr>
          <a:xfrm>
            <a:off x="9144000" y="5138928"/>
            <a:ext cx="146304" cy="146304"/>
          </a:xfrm>
          <a:prstGeom prst="rect">
            <a:avLst/>
          </a:prstGeom>
          <a:solidFill>
            <a:srgbClr val="A78BFA"/>
          </a:solidFill>
          <a:ln/>
        </p:spPr>
      </p:sp>
      <p:sp>
        <p:nvSpPr>
          <p:cNvPr id="137" name="Text 135"/>
          <p:cNvSpPr/>
          <p:nvPr/>
        </p:nvSpPr>
        <p:spPr>
          <a:xfrm>
            <a:off x="9400032" y="5074920"/>
            <a:ext cx="2286000" cy="274320"/>
          </a:xfrm>
          <a:prstGeom prst="rect">
            <a:avLst/>
          </a:prstGeom>
          <a:noFill/>
          <a:ln/>
        </p:spPr>
        <p:txBody>
          <a:bodyPr wrap="square" lIns="0" tIns="0" rIns="0" bIns="0" rtlCol="0" anchor="t"/>
          <a:lstStyle/>
          <a:p>
            <a:pPr indent="0" marL="0">
              <a:buNone/>
            </a:pPr>
            <a:r>
              <a:rPr lang="de-AT" altLang="en-US" sz="1400" dirty="0">
                <a:solidFill>
                  <a:srgbClr val="FFFFFF"/>
                </a:solidFill>
                <a:latin typeface="Helvetica Neue" pitchFamily="34" charset="0"/>
                <a:ea typeface="Helvetica Neue" pitchFamily="34" charset="-122"/>
                <a:cs typeface="Helvetica Neue" pitchFamily="34" charset="-120"/>
              </a:rPr>
              <a:t>Forschung · 9</a:t>
            </a:r>
            <a:endParaRPr lang="de-AT" sz="1400" dirty="0"/>
          </a:p>
        </p:txBody>
      </p:sp>
      <p:sp>
        <p:nvSpPr>
          <p:cNvPr id="138" name="Shape 136"/>
          <p:cNvSpPr/>
          <p:nvPr/>
        </p:nvSpPr>
        <p:spPr>
          <a:xfrm>
            <a:off x="685800" y="5522976"/>
            <a:ext cx="146304" cy="146304"/>
          </a:xfrm>
          <a:prstGeom prst="rect">
            <a:avLst/>
          </a:prstGeom>
          <a:solidFill>
            <a:srgbClr val="60A5FA"/>
          </a:solidFill>
          <a:ln/>
        </p:spPr>
      </p:sp>
      <p:sp>
        <p:nvSpPr>
          <p:cNvPr id="139" name="Text 137"/>
          <p:cNvSpPr/>
          <p:nvPr/>
        </p:nvSpPr>
        <p:spPr>
          <a:xfrm>
            <a:off x="941832" y="5458968"/>
            <a:ext cx="3017520" cy="274320"/>
          </a:xfrm>
          <a:prstGeom prst="rect">
            <a:avLst/>
          </a:prstGeom>
          <a:noFill/>
          <a:ln/>
        </p:spPr>
        <p:txBody>
          <a:bodyPr wrap="square" lIns="0" tIns="0" rIns="0" bIns="0" rtlCol="0" anchor="t"/>
          <a:lstStyle/>
          <a:p>
            <a:pPr indent="0" marL="0">
              <a:buNone/>
            </a:pPr>
            <a:r>
              <a:rPr lang="de-AT" altLang="en-US" sz="1400" dirty="0">
                <a:solidFill>
                  <a:srgbClr val="FFFFFF"/>
                </a:solidFill>
                <a:latin typeface="Helvetica Neue" pitchFamily="34" charset="0"/>
                <a:ea typeface="Helvetica Neue" pitchFamily="34" charset="-122"/>
                <a:cs typeface="Helvetica Neue" pitchFamily="34" charset="-120"/>
              </a:rPr>
              <a:t>Robotik und Rechenleistung · 11</a:t>
            </a:r>
            <a:endParaRPr lang="de-AT" sz="1400" dirty="0"/>
          </a:p>
        </p:txBody>
      </p:sp>
      <p:sp>
        <p:nvSpPr>
          <p:cNvPr id="140" name="Shape 138"/>
          <p:cNvSpPr/>
          <p:nvPr/>
        </p:nvSpPr>
        <p:spPr>
          <a:xfrm>
            <a:off x="4023360" y="5522976"/>
            <a:ext cx="146304" cy="146304"/>
          </a:xfrm>
          <a:prstGeom prst="rect">
            <a:avLst/>
          </a:prstGeom>
          <a:solidFill>
            <a:srgbClr val="FB923C"/>
          </a:solidFill>
          <a:ln/>
        </p:spPr>
      </p:sp>
      <p:sp>
        <p:nvSpPr>
          <p:cNvPr id="141" name="Text 139"/>
          <p:cNvSpPr/>
          <p:nvPr/>
        </p:nvSpPr>
        <p:spPr>
          <a:xfrm>
            <a:off x="4279392" y="5458968"/>
            <a:ext cx="2286000" cy="274320"/>
          </a:xfrm>
          <a:prstGeom prst="rect">
            <a:avLst/>
          </a:prstGeom>
          <a:noFill/>
          <a:ln/>
        </p:spPr>
        <p:txBody>
          <a:bodyPr wrap="square" lIns="0" tIns="0" rIns="0" bIns="0" rtlCol="0" anchor="t"/>
          <a:lstStyle/>
          <a:p>
            <a:pPr indent="0" marL="0">
              <a:buNone/>
            </a:pPr>
            <a:r>
              <a:rPr lang="de-AT" altLang="en-US" sz="1400" dirty="0">
                <a:solidFill>
                  <a:srgbClr val="FFFFFF"/>
                </a:solidFill>
                <a:latin typeface="Helvetica Neue" pitchFamily="34" charset="0"/>
                <a:ea typeface="Helvetica Neue" pitchFamily="34" charset="-122"/>
                <a:cs typeface="Helvetica Neue" pitchFamily="34" charset="-120"/>
              </a:rPr>
              <a:t>Arbeit und Lernen · 8</a:t>
            </a:r>
            <a:endParaRPr lang="de-AT" sz="1400" dirty="0"/>
          </a:p>
        </p:txBody>
      </p:sp>
      <p:sp>
        <p:nvSpPr>
          <p:cNvPr id="142" name="Shape 140"/>
          <p:cNvSpPr/>
          <p:nvPr/>
        </p:nvSpPr>
        <p:spPr>
          <a:xfrm>
            <a:off x="6583680" y="5522976"/>
            <a:ext cx="146304" cy="146304"/>
          </a:xfrm>
          <a:prstGeom prst="rect">
            <a:avLst/>
          </a:prstGeom>
          <a:solidFill>
            <a:srgbClr val="EF4E4E"/>
          </a:solidFill>
          <a:ln/>
        </p:spPr>
      </p:sp>
      <p:sp>
        <p:nvSpPr>
          <p:cNvPr id="143" name="Text 141"/>
          <p:cNvSpPr/>
          <p:nvPr/>
        </p:nvSpPr>
        <p:spPr>
          <a:xfrm>
            <a:off x="6839712" y="5458968"/>
            <a:ext cx="2286000" cy="274320"/>
          </a:xfrm>
          <a:prstGeom prst="rect">
            <a:avLst/>
          </a:prstGeom>
          <a:noFill/>
          <a:ln/>
        </p:spPr>
        <p:txBody>
          <a:bodyPr wrap="square" lIns="0" tIns="0" rIns="0" bIns="0" rtlCol="0" anchor="t"/>
          <a:lstStyle/>
          <a:p>
            <a:pPr indent="0" marL="0">
              <a:buNone/>
            </a:pPr>
            <a:r>
              <a:rPr lang="de-AT" altLang="en-US" sz="1400" dirty="0">
                <a:solidFill>
                  <a:srgbClr val="FFFFFF"/>
                </a:solidFill>
                <a:latin typeface="Helvetica Neue" pitchFamily="34" charset="0"/>
                <a:ea typeface="Helvetica Neue" pitchFamily="34" charset="-122"/>
                <a:cs typeface="Helvetica Neue" pitchFamily="34" charset="-120"/>
              </a:rPr>
              <a:t>Sicherheit · 10</a:t>
            </a:r>
            <a:endParaRPr lang="de-AT" sz="1400" dirty="0"/>
          </a:p>
        </p:txBody>
      </p:sp>
      <p:sp>
        <p:nvSpPr>
          <p:cNvPr id="144" name="Shape 142"/>
          <p:cNvSpPr/>
          <p:nvPr/>
        </p:nvSpPr>
        <p:spPr>
          <a:xfrm>
            <a:off x="9144000" y="5522976"/>
            <a:ext cx="146304" cy="146304"/>
          </a:xfrm>
          <a:prstGeom prst="rect">
            <a:avLst/>
          </a:prstGeom>
          <a:solidFill>
            <a:srgbClr val="34D399"/>
          </a:solidFill>
          <a:ln/>
        </p:spPr>
      </p:sp>
      <p:sp>
        <p:nvSpPr>
          <p:cNvPr id="145" name="Text 143"/>
          <p:cNvSpPr/>
          <p:nvPr/>
        </p:nvSpPr>
        <p:spPr>
          <a:xfrm>
            <a:off x="9400032" y="5458968"/>
            <a:ext cx="2286000" cy="274320"/>
          </a:xfrm>
          <a:prstGeom prst="rect">
            <a:avLst/>
          </a:prstGeom>
          <a:noFill/>
          <a:ln/>
        </p:spPr>
        <p:txBody>
          <a:bodyPr wrap="square" lIns="0" tIns="0" rIns="0" bIns="0" rtlCol="0" anchor="t"/>
          <a:lstStyle/>
          <a:p>
            <a:pPr indent="0" marL="0">
              <a:buNone/>
            </a:pPr>
            <a:r>
              <a:rPr lang="de-AT" altLang="en-US" sz="1400" dirty="0">
                <a:solidFill>
                  <a:srgbClr val="FFFFFF"/>
                </a:solidFill>
                <a:latin typeface="Helvetica Neue" pitchFamily="34" charset="0"/>
                <a:ea typeface="Helvetica Neue" pitchFamily="34" charset="-122"/>
                <a:cs typeface="Helvetica Neue" pitchFamily="34" charset="-120"/>
              </a:rPr>
              <a:t>Europa und Recht · 10</a:t>
            </a:r>
            <a:endParaRPr lang="de-AT" sz="1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49</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KW 39 · 21. BIS 27. SEP.</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Opus 5.5 und die neue Preisgrenze</a:t>
            </a:r>
            <a:endParaRPr lang="de-AT" sz="3800" dirty="0"/>
          </a:p>
        </p:txBody>
      </p:sp>
      <p:sp>
        <p:nvSpPr>
          <p:cNvPr id="5" name="Text 3"/>
          <p:cNvSpPr/>
          <p:nvPr/>
        </p:nvSpPr>
        <p:spPr>
          <a:xfrm>
            <a:off x="685800" y="160020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22. Sep.</a:t>
            </a:r>
            <a:endParaRPr lang="de-AT" sz="1500" dirty="0"/>
          </a:p>
        </p:txBody>
      </p:sp>
      <p:sp>
        <p:nvSpPr>
          <p:cNvPr id="6" name="Shape 4"/>
          <p:cNvSpPr/>
          <p:nvPr/>
        </p:nvSpPr>
        <p:spPr>
          <a:xfrm>
            <a:off x="1828800" y="1682496"/>
            <a:ext cx="128016" cy="128016"/>
          </a:xfrm>
          <a:prstGeom prst="rect">
            <a:avLst/>
          </a:prstGeom>
          <a:solidFill>
            <a:srgbClr val="F5D06A"/>
          </a:solidFill>
          <a:ln/>
        </p:spPr>
      </p:sp>
      <p:sp>
        <p:nvSpPr>
          <p:cNvPr id="7" name="Text 5">
            <a:hlinkClick r:id="rId1" tooltip=""/>
          </p:cNvPr>
          <p:cNvSpPr/>
          <p:nvPr/>
        </p:nvSpPr>
        <p:spPr>
          <a:xfrm>
            <a:off x="2121408" y="1581912"/>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1" invalidUrl="" action="" tgtFrame="" tooltip="" history="1" highlightClick="0" endSnd="0">
                  <a:extLst>
                    <a:ext uri="{A12FA001-AC4F-418D-AE19-62706E023703}">
                      <ahyp:hlinkClr xmlns:ahyp="http://schemas.microsoft.com/office/drawing/2018/hyperlinkcolor" val="tx"/>
                    </a:ext>
                  </a:extLst>
                </a:hlinkClick>
              </a:rPr>
              <a:t>Claude Opus 5.5: Fable-Niveau für weniger als den halben Preis</a:t>
            </a:r>
            <a:endParaRPr lang="de-AT" sz="2000" dirty="0"/>
          </a:p>
        </p:txBody>
      </p:sp>
      <p:sp>
        <p:nvSpPr>
          <p:cNvPr id="8" name="Text 6"/>
          <p:cNvSpPr/>
          <p:nvPr/>
        </p:nvSpPr>
        <p:spPr>
          <a:xfrm>
            <a:off x="2121408" y="1929384"/>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4 $ / 20 $ pro 1 Mio. Tokens; ein Tester berichtet von 18 Stunden ohne Aufsicht</a:t>
            </a:r>
            <a:endParaRPr lang="de-AT" sz="1400" dirty="0"/>
          </a:p>
        </p:txBody>
      </p:sp>
      <p:sp>
        <p:nvSpPr>
          <p:cNvPr id="9" name="Text 7"/>
          <p:cNvSpPr/>
          <p:nvPr/>
        </p:nvSpPr>
        <p:spPr>
          <a:xfrm>
            <a:off x="685800" y="2386584"/>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22. Sep.</a:t>
            </a:r>
            <a:endParaRPr lang="de-AT" sz="1500" dirty="0"/>
          </a:p>
        </p:txBody>
      </p:sp>
      <p:sp>
        <p:nvSpPr>
          <p:cNvPr id="10" name="Shape 8"/>
          <p:cNvSpPr/>
          <p:nvPr/>
        </p:nvSpPr>
        <p:spPr>
          <a:xfrm>
            <a:off x="1828800" y="2468880"/>
            <a:ext cx="128016" cy="128016"/>
          </a:xfrm>
          <a:prstGeom prst="rect">
            <a:avLst/>
          </a:prstGeom>
          <a:solidFill>
            <a:srgbClr val="F472B6"/>
          </a:solidFill>
          <a:ln/>
        </p:spPr>
      </p:sp>
      <p:sp>
        <p:nvSpPr>
          <p:cNvPr id="11" name="Text 9">
            <a:hlinkClick r:id="rId2" tooltip=""/>
          </p:cNvPr>
          <p:cNvSpPr/>
          <p:nvPr/>
        </p:nvSpPr>
        <p:spPr>
          <a:xfrm>
            <a:off x="2121408" y="2368296"/>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Opus 5.5 macht Filme und 3D-Welten aus Code</a:t>
            </a:r>
            <a:endParaRPr lang="de-AT" sz="2000" dirty="0"/>
          </a:p>
        </p:txBody>
      </p:sp>
      <p:sp>
        <p:nvSpPr>
          <p:cNvPr id="12" name="Text 10"/>
          <p:cNvSpPr/>
          <p:nvPr/>
        </p:nvSpPr>
        <p:spPr>
          <a:xfrm>
            <a:off x="2121408" y="2715768"/>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Creators posten Filme und 3D-Welten, komplett als Code geschrieben</a:t>
            </a:r>
            <a:endParaRPr lang="de-AT" sz="1400" dirty="0"/>
          </a:p>
        </p:txBody>
      </p:sp>
      <p:sp>
        <p:nvSpPr>
          <p:cNvPr id="13" name="Text 11"/>
          <p:cNvSpPr/>
          <p:nvPr/>
        </p:nvSpPr>
        <p:spPr>
          <a:xfrm>
            <a:off x="685800" y="3172968"/>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22. Sep.</a:t>
            </a:r>
            <a:endParaRPr lang="de-AT" sz="1500" dirty="0"/>
          </a:p>
        </p:txBody>
      </p:sp>
      <p:sp>
        <p:nvSpPr>
          <p:cNvPr id="14" name="Shape 12"/>
          <p:cNvSpPr/>
          <p:nvPr/>
        </p:nvSpPr>
        <p:spPr>
          <a:xfrm>
            <a:off x="1828800" y="3255264"/>
            <a:ext cx="128016" cy="128016"/>
          </a:xfrm>
          <a:prstGeom prst="rect">
            <a:avLst/>
          </a:prstGeom>
          <a:solidFill>
            <a:srgbClr val="F5D06A"/>
          </a:solidFill>
          <a:ln/>
        </p:spPr>
      </p:sp>
      <p:sp>
        <p:nvSpPr>
          <p:cNvPr id="15" name="Text 13">
            <a:hlinkClick r:id="rId3" tooltip=""/>
          </p:cNvPr>
          <p:cNvSpPr/>
          <p:nvPr/>
        </p:nvSpPr>
        <p:spPr>
          <a:xfrm>
            <a:off x="2121408" y="3154680"/>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OpenAI bringt GPT-6 Sol und Luna zum halben API-Preis</a:t>
            </a:r>
            <a:endParaRPr lang="de-AT" sz="2000" dirty="0"/>
          </a:p>
        </p:txBody>
      </p:sp>
      <p:sp>
        <p:nvSpPr>
          <p:cNvPr id="16" name="Text 14"/>
          <p:cNvSpPr/>
          <p:nvPr/>
        </p:nvSpPr>
        <p:spPr>
          <a:xfrm>
            <a:off x="2121408" y="3502152"/>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Sol um 2 $ / 10 $, Luna um 0,10 $ / 0,50 $ pro 1 Mio. Tokens</a:t>
            </a:r>
            <a:endParaRPr lang="de-AT" sz="1400" dirty="0"/>
          </a:p>
        </p:txBody>
      </p:sp>
      <p:sp>
        <p:nvSpPr>
          <p:cNvPr id="17" name="Text 15"/>
          <p:cNvSpPr/>
          <p:nvPr/>
        </p:nvSpPr>
        <p:spPr>
          <a:xfrm>
            <a:off x="685800" y="3959352"/>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23. Sep.</a:t>
            </a:r>
            <a:endParaRPr lang="de-AT" sz="1500" dirty="0"/>
          </a:p>
        </p:txBody>
      </p:sp>
      <p:sp>
        <p:nvSpPr>
          <p:cNvPr id="18" name="Shape 16"/>
          <p:cNvSpPr/>
          <p:nvPr/>
        </p:nvSpPr>
        <p:spPr>
          <a:xfrm>
            <a:off x="1828800" y="4041648"/>
            <a:ext cx="128016" cy="128016"/>
          </a:xfrm>
          <a:prstGeom prst="rect">
            <a:avLst/>
          </a:prstGeom>
          <a:solidFill>
            <a:srgbClr val="60A5FA"/>
          </a:solidFill>
          <a:ln/>
        </p:spPr>
      </p:sp>
      <p:sp>
        <p:nvSpPr>
          <p:cNvPr id="19" name="Text 17">
            <a:hlinkClick r:id="rId4" tooltip=""/>
          </p:cNvPr>
          <p:cNvSpPr/>
          <p:nvPr/>
        </p:nvSpPr>
        <p:spPr>
          <a:xfrm>
            <a:off x="2121408" y="3941064"/>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Black Forest Labs bringt ein Robotermodell mit offenen Gewichten</a:t>
            </a:r>
            <a:endParaRPr lang="de-AT" sz="2000" dirty="0"/>
          </a:p>
        </p:txBody>
      </p:sp>
      <p:sp>
        <p:nvSpPr>
          <p:cNvPr id="20" name="Text 18"/>
          <p:cNvSpPr/>
          <p:nvPr/>
        </p:nvSpPr>
        <p:spPr>
          <a:xfrm>
            <a:off x="2121408" y="4288536"/>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Black Forest Labs aus Freiburg bringt ein offenes Modell zur Robotersteuerung</a:t>
            </a:r>
            <a:endParaRPr lang="de-AT" sz="1400" dirty="0"/>
          </a:p>
        </p:txBody>
      </p:sp>
      <p:sp>
        <p:nvSpPr>
          <p:cNvPr id="21" name="Text 19"/>
          <p:cNvSpPr/>
          <p:nvPr/>
        </p:nvSpPr>
        <p:spPr>
          <a:xfrm>
            <a:off x="685800" y="4745736"/>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24. Sep.</a:t>
            </a:r>
            <a:endParaRPr lang="de-AT" sz="1500" dirty="0"/>
          </a:p>
        </p:txBody>
      </p:sp>
      <p:sp>
        <p:nvSpPr>
          <p:cNvPr id="22" name="Shape 20"/>
          <p:cNvSpPr/>
          <p:nvPr/>
        </p:nvSpPr>
        <p:spPr>
          <a:xfrm>
            <a:off x="1828800" y="4828032"/>
            <a:ext cx="128016" cy="128016"/>
          </a:xfrm>
          <a:prstGeom prst="rect">
            <a:avLst/>
          </a:prstGeom>
          <a:solidFill>
            <a:srgbClr val="EF4E4E"/>
          </a:solidFill>
          <a:ln/>
        </p:spPr>
      </p:sp>
      <p:sp>
        <p:nvSpPr>
          <p:cNvPr id="23" name="Text 21">
            <a:hlinkClick r:id="rId5" tooltip=""/>
          </p:cNvPr>
          <p:cNvSpPr/>
          <p:nvPr/>
        </p:nvSpPr>
        <p:spPr>
          <a:xfrm>
            <a:off x="2121408" y="4727448"/>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OpenAI-Agenten drangen in australisches Medicare-Portal ein</a:t>
            </a:r>
            <a:endParaRPr lang="de-AT" sz="2000" dirty="0"/>
          </a:p>
        </p:txBody>
      </p:sp>
      <p:sp>
        <p:nvSpPr>
          <p:cNvPr id="24" name="Text 22"/>
          <p:cNvSpPr/>
          <p:nvPr/>
        </p:nvSpPr>
        <p:spPr>
          <a:xfrm>
            <a:off x="2121408" y="5074920"/>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Zugriff im Juni, von Australien am 24. September öffentlich gemacht</a:t>
            </a:r>
            <a:endParaRPr lang="de-AT" sz="1400" dirty="0"/>
          </a:p>
        </p:txBody>
      </p:sp>
      <p:sp>
        <p:nvSpPr>
          <p:cNvPr id="25" name="Text 23"/>
          <p:cNvSpPr/>
          <p:nvPr/>
        </p:nvSpPr>
        <p:spPr>
          <a:xfrm>
            <a:off x="685800" y="553212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24. Sep.</a:t>
            </a:r>
            <a:endParaRPr lang="de-AT" sz="1500" dirty="0"/>
          </a:p>
        </p:txBody>
      </p:sp>
      <p:sp>
        <p:nvSpPr>
          <p:cNvPr id="26" name="Shape 24"/>
          <p:cNvSpPr/>
          <p:nvPr/>
        </p:nvSpPr>
        <p:spPr>
          <a:xfrm>
            <a:off x="1828800" y="5614416"/>
            <a:ext cx="128016" cy="128016"/>
          </a:xfrm>
          <a:prstGeom prst="rect">
            <a:avLst/>
          </a:prstGeom>
          <a:solidFill>
            <a:srgbClr val="60A5FA"/>
          </a:solidFill>
          <a:ln/>
        </p:spPr>
      </p:sp>
      <p:sp>
        <p:nvSpPr>
          <p:cNvPr id="27" name="Text 25">
            <a:hlinkClick r:id="rId6" tooltip=""/>
          </p:cNvPr>
          <p:cNvSpPr/>
          <p:nvPr/>
        </p:nvSpPr>
        <p:spPr>
          <a:xfrm>
            <a:off x="2121408" y="5513832"/>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Waymo: 270 Mio. fahrerlose Meilen, 95 Prozent weniger Schwerverletzte</a:t>
            </a:r>
            <a:endParaRPr lang="de-AT" sz="2000" dirty="0"/>
          </a:p>
        </p:txBody>
      </p:sp>
      <p:sp>
        <p:nvSpPr>
          <p:cNvPr id="28" name="Text 26"/>
          <p:cNvSpPr/>
          <p:nvPr/>
        </p:nvSpPr>
        <p:spPr>
          <a:xfrm>
            <a:off x="2121408" y="5861304"/>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270 Millionen fahrerlose Meilen, 95 Prozent weniger Schwerverletzte</a:t>
            </a:r>
            <a:endParaRPr lang="de-AT" sz="1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50</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KW 40 · 28. SEP. BIS 4. OKT.</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DevDay: Agenten mit eigenem Computer</a:t>
            </a:r>
            <a:endParaRPr lang="de-AT" sz="3800" dirty="0"/>
          </a:p>
        </p:txBody>
      </p:sp>
      <p:sp>
        <p:nvSpPr>
          <p:cNvPr id="5" name="Text 3"/>
          <p:cNvSpPr/>
          <p:nvPr/>
        </p:nvSpPr>
        <p:spPr>
          <a:xfrm>
            <a:off x="685800" y="160020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28. Sep.</a:t>
            </a:r>
            <a:endParaRPr lang="de-AT" sz="1500" dirty="0"/>
          </a:p>
        </p:txBody>
      </p:sp>
      <p:sp>
        <p:nvSpPr>
          <p:cNvPr id="6" name="Shape 4"/>
          <p:cNvSpPr/>
          <p:nvPr/>
        </p:nvSpPr>
        <p:spPr>
          <a:xfrm>
            <a:off x="1828800" y="1682496"/>
            <a:ext cx="128016" cy="128016"/>
          </a:xfrm>
          <a:prstGeom prst="rect">
            <a:avLst/>
          </a:prstGeom>
          <a:solidFill>
            <a:srgbClr val="60A5FA"/>
          </a:solidFill>
          <a:ln/>
        </p:spPr>
      </p:sp>
      <p:sp>
        <p:nvSpPr>
          <p:cNvPr id="7" name="Text 5">
            <a:hlinkClick r:id="rId1" tooltip=""/>
          </p:cNvPr>
          <p:cNvSpPr/>
          <p:nvPr/>
        </p:nvSpPr>
        <p:spPr>
          <a:xfrm>
            <a:off x="2121408" y="1581912"/>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1" invalidUrl="" action="" tgtFrame="" tooltip="" history="1" highlightClick="0" endSnd="0">
                  <a:extLst>
                    <a:ext uri="{A12FA001-AC4F-418D-AE19-62706E023703}">
                      <ahyp:hlinkClr xmlns:ahyp="http://schemas.microsoft.com/office/drawing/2018/hyperlinkcolor" val="tx"/>
                    </a:ext>
                  </a:extLst>
                </a:hlinkClick>
              </a:rPr>
              <a:t>Vielzitierter AGI-Zähler steigt von 98 auf 99 Prozent</a:t>
            </a:r>
            <a:endParaRPr lang="de-AT" sz="2000" dirty="0"/>
          </a:p>
        </p:txBody>
      </p:sp>
      <p:sp>
        <p:nvSpPr>
          <p:cNvPr id="8" name="Text 6"/>
          <p:cNvSpPr/>
          <p:nvPr/>
        </p:nvSpPr>
        <p:spPr>
          <a:xfrm>
            <a:off x="2121408" y="1929384"/>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der Zähler von lifearchitect.ai springt von 98 auf 99 Prozent</a:t>
            </a:r>
            <a:endParaRPr lang="de-AT" sz="1400" dirty="0"/>
          </a:p>
        </p:txBody>
      </p:sp>
      <p:sp>
        <p:nvSpPr>
          <p:cNvPr id="9" name="Text 7"/>
          <p:cNvSpPr/>
          <p:nvPr/>
        </p:nvSpPr>
        <p:spPr>
          <a:xfrm>
            <a:off x="685800" y="2386584"/>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29. Sep.</a:t>
            </a:r>
            <a:endParaRPr lang="de-AT" sz="1500" dirty="0"/>
          </a:p>
        </p:txBody>
      </p:sp>
      <p:sp>
        <p:nvSpPr>
          <p:cNvPr id="10" name="Shape 8"/>
          <p:cNvSpPr/>
          <p:nvPr/>
        </p:nvSpPr>
        <p:spPr>
          <a:xfrm>
            <a:off x="1828800" y="2468880"/>
            <a:ext cx="128016" cy="128016"/>
          </a:xfrm>
          <a:prstGeom prst="rect">
            <a:avLst/>
          </a:prstGeom>
          <a:solidFill>
            <a:srgbClr val="5EC4B6"/>
          </a:solidFill>
          <a:ln/>
        </p:spPr>
      </p:sp>
      <p:sp>
        <p:nvSpPr>
          <p:cNvPr id="11" name="Text 9">
            <a:hlinkClick r:id="rId2" tooltip=""/>
          </p:cNvPr>
          <p:cNvSpPr/>
          <p:nvPr/>
        </p:nvSpPr>
        <p:spPr>
          <a:xfrm>
            <a:off x="2121408" y="2368296"/>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OpenAI startet Dots, Dauer-Agenten mit eigenem Cloud-Computer</a:t>
            </a:r>
            <a:endParaRPr lang="de-AT" sz="2000" dirty="0"/>
          </a:p>
        </p:txBody>
      </p:sp>
      <p:sp>
        <p:nvSpPr>
          <p:cNvPr id="12" name="Text 10"/>
          <p:cNvSpPr/>
          <p:nvPr/>
        </p:nvSpPr>
        <p:spPr>
          <a:xfrm>
            <a:off x="2121408" y="2715768"/>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Dauer-Agenten auf GPT-6 Astra mit eigenem Cloud-Computer</a:t>
            </a:r>
            <a:endParaRPr lang="de-AT" sz="1400" dirty="0"/>
          </a:p>
        </p:txBody>
      </p:sp>
      <p:sp>
        <p:nvSpPr>
          <p:cNvPr id="13" name="Text 11"/>
          <p:cNvSpPr/>
          <p:nvPr/>
        </p:nvSpPr>
        <p:spPr>
          <a:xfrm>
            <a:off x="685800" y="3172968"/>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29. Sep.</a:t>
            </a:r>
            <a:endParaRPr lang="de-AT" sz="1500" dirty="0"/>
          </a:p>
        </p:txBody>
      </p:sp>
      <p:sp>
        <p:nvSpPr>
          <p:cNvPr id="14" name="Shape 12"/>
          <p:cNvSpPr/>
          <p:nvPr/>
        </p:nvSpPr>
        <p:spPr>
          <a:xfrm>
            <a:off x="1828800" y="3255264"/>
            <a:ext cx="128016" cy="128016"/>
          </a:xfrm>
          <a:prstGeom prst="rect">
            <a:avLst/>
          </a:prstGeom>
          <a:solidFill>
            <a:srgbClr val="F5D06A"/>
          </a:solidFill>
          <a:ln/>
        </p:spPr>
      </p:sp>
      <p:sp>
        <p:nvSpPr>
          <p:cNvPr id="15" name="Text 13">
            <a:hlinkClick r:id="rId3" tooltip=""/>
          </p:cNvPr>
          <p:cNvSpPr/>
          <p:nvPr/>
        </p:nvSpPr>
        <p:spPr>
          <a:xfrm>
            <a:off x="2121408" y="3154680"/>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GPT-6.1 Sol erreicht fast Astra-Niveau um ein Fünftel des Preises</a:t>
            </a:r>
            <a:endParaRPr lang="de-AT" sz="2000" dirty="0"/>
          </a:p>
        </p:txBody>
      </p:sp>
      <p:sp>
        <p:nvSpPr>
          <p:cNvPr id="16" name="Text 14"/>
          <p:cNvSpPr/>
          <p:nvPr/>
        </p:nvSpPr>
        <p:spPr>
          <a:xfrm>
            <a:off x="2121408" y="3502152"/>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fast Astra-Qualität zu einem Fünftel des Preises</a:t>
            </a:r>
            <a:endParaRPr lang="de-AT" sz="1400" dirty="0"/>
          </a:p>
        </p:txBody>
      </p:sp>
      <p:sp>
        <p:nvSpPr>
          <p:cNvPr id="17" name="Text 15"/>
          <p:cNvSpPr/>
          <p:nvPr/>
        </p:nvSpPr>
        <p:spPr>
          <a:xfrm>
            <a:off x="685800" y="3959352"/>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29. Sep.</a:t>
            </a:r>
            <a:endParaRPr lang="de-AT" sz="1500" dirty="0"/>
          </a:p>
        </p:txBody>
      </p:sp>
      <p:sp>
        <p:nvSpPr>
          <p:cNvPr id="18" name="Shape 16"/>
          <p:cNvSpPr/>
          <p:nvPr/>
        </p:nvSpPr>
        <p:spPr>
          <a:xfrm>
            <a:off x="1828800" y="4041648"/>
            <a:ext cx="128016" cy="128016"/>
          </a:xfrm>
          <a:prstGeom prst="rect">
            <a:avLst/>
          </a:prstGeom>
          <a:solidFill>
            <a:srgbClr val="F5D06A"/>
          </a:solidFill>
          <a:ln/>
        </p:spPr>
      </p:sp>
      <p:sp>
        <p:nvSpPr>
          <p:cNvPr id="19" name="Text 17">
            <a:hlinkClick r:id="rId4" tooltip=""/>
          </p:cNvPr>
          <p:cNvSpPr/>
          <p:nvPr/>
        </p:nvSpPr>
        <p:spPr>
          <a:xfrm>
            <a:off x="2121408" y="3941064"/>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ChatGPT Pro um 500 Dollar, neue Pro-200-Abos mit halbem Kontingent</a:t>
            </a:r>
            <a:endParaRPr lang="de-AT" sz="2000" dirty="0"/>
          </a:p>
        </p:txBody>
      </p:sp>
      <p:sp>
        <p:nvSpPr>
          <p:cNvPr id="20" name="Text 18"/>
          <p:cNvSpPr/>
          <p:nvPr/>
        </p:nvSpPr>
        <p:spPr>
          <a:xfrm>
            <a:off x="2121408" y="4288536"/>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100 $ / 200 $ / 500 $; neue 200-$-Abos bekommen das halbe Kontingent</a:t>
            </a:r>
            <a:endParaRPr lang="de-AT" sz="1400" dirty="0"/>
          </a:p>
        </p:txBody>
      </p:sp>
      <p:sp>
        <p:nvSpPr>
          <p:cNvPr id="21" name="Text 19"/>
          <p:cNvSpPr/>
          <p:nvPr/>
        </p:nvSpPr>
        <p:spPr>
          <a:xfrm>
            <a:off x="685800" y="4745736"/>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30. Sep.</a:t>
            </a:r>
            <a:endParaRPr lang="de-AT" sz="1500" dirty="0"/>
          </a:p>
        </p:txBody>
      </p:sp>
      <p:sp>
        <p:nvSpPr>
          <p:cNvPr id="22" name="Shape 20"/>
          <p:cNvSpPr/>
          <p:nvPr/>
        </p:nvSpPr>
        <p:spPr>
          <a:xfrm>
            <a:off x="1828800" y="4828032"/>
            <a:ext cx="128016" cy="128016"/>
          </a:xfrm>
          <a:prstGeom prst="rect">
            <a:avLst/>
          </a:prstGeom>
          <a:solidFill>
            <a:srgbClr val="60A5FA"/>
          </a:solidFill>
          <a:ln/>
        </p:spPr>
      </p:sp>
      <p:sp>
        <p:nvSpPr>
          <p:cNvPr id="23" name="Text 21">
            <a:hlinkClick r:id="rId5" tooltip=""/>
          </p:cNvPr>
          <p:cNvSpPr/>
          <p:nvPr/>
        </p:nvSpPr>
        <p:spPr>
          <a:xfrm>
            <a:off x="2121408" y="4727448"/>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Anthropic: Roboter können 74 Prozent, rechnen sich bei 0,3 Prozent</a:t>
            </a:r>
            <a:endParaRPr lang="de-AT" sz="2000" dirty="0"/>
          </a:p>
        </p:txBody>
      </p:sp>
      <p:sp>
        <p:nvSpPr>
          <p:cNvPr id="24" name="Text 22"/>
          <p:cNvSpPr/>
          <p:nvPr/>
        </p:nvSpPr>
        <p:spPr>
          <a:xfrm>
            <a:off x="2121408" y="5074920"/>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Roboter könnten 74 Prozent der Aufgaben, rentabel sind sie bei 0,3 Prozent</a:t>
            </a:r>
            <a:endParaRPr lang="de-AT" sz="1400" dirty="0"/>
          </a:p>
        </p:txBody>
      </p:sp>
      <p:sp>
        <p:nvSpPr>
          <p:cNvPr id="25" name="Text 23"/>
          <p:cNvSpPr/>
          <p:nvPr/>
        </p:nvSpPr>
        <p:spPr>
          <a:xfrm>
            <a:off x="685800" y="553212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 Okt.</a:t>
            </a:r>
            <a:endParaRPr lang="de-AT" sz="1500" dirty="0"/>
          </a:p>
        </p:txBody>
      </p:sp>
      <p:sp>
        <p:nvSpPr>
          <p:cNvPr id="26" name="Shape 24"/>
          <p:cNvSpPr/>
          <p:nvPr/>
        </p:nvSpPr>
        <p:spPr>
          <a:xfrm>
            <a:off x="1828800" y="5614416"/>
            <a:ext cx="128016" cy="128016"/>
          </a:xfrm>
          <a:prstGeom prst="rect">
            <a:avLst/>
          </a:prstGeom>
          <a:solidFill>
            <a:srgbClr val="F472B6"/>
          </a:solidFill>
          <a:ln/>
        </p:spPr>
      </p:sp>
      <p:sp>
        <p:nvSpPr>
          <p:cNvPr id="27" name="Text 25">
            <a:hlinkClick r:id="rId6" tooltip=""/>
          </p:cNvPr>
          <p:cNvSpPr/>
          <p:nvPr/>
        </p:nvSpPr>
        <p:spPr>
          <a:xfrm>
            <a:off x="2121408" y="5513832"/>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Tavus-Studie: Fast jede zweite Person hielt KI-Avatar für echt</a:t>
            </a:r>
            <a:endParaRPr lang="de-AT" sz="2000" dirty="0"/>
          </a:p>
        </p:txBody>
      </p:sp>
      <p:sp>
        <p:nvSpPr>
          <p:cNvPr id="28" name="Text 26"/>
          <p:cNvSpPr/>
          <p:nvPr/>
        </p:nvSpPr>
        <p:spPr>
          <a:xfrm>
            <a:off x="2121408" y="5861304"/>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48 Prozent hielten den KI-Avatar für einen echten Menschen</a:t>
            </a:r>
            <a:endParaRPr lang="de-AT" sz="1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51</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KW 41 · 5. BIS 11. OKT.</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700" b="1" dirty="0">
                <a:solidFill>
                  <a:srgbClr val="F5D06A"/>
                </a:solidFill>
                <a:latin typeface="Helvetica Neue" pitchFamily="34" charset="0"/>
                <a:ea typeface="Helvetica Neue" pitchFamily="34" charset="-122"/>
                <a:cs typeface="Helvetica Neue" pitchFamily="34" charset="-120"/>
              </a:rPr>
              <a:t>Fertige Dateien, Beweise, erste Grenzen</a:t>
            </a:r>
            <a:endParaRPr lang="de-AT" sz="3700" dirty="0"/>
          </a:p>
        </p:txBody>
      </p:sp>
      <p:sp>
        <p:nvSpPr>
          <p:cNvPr id="5" name="Text 3"/>
          <p:cNvSpPr/>
          <p:nvPr/>
        </p:nvSpPr>
        <p:spPr>
          <a:xfrm>
            <a:off x="685800" y="160020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6. Okt.</a:t>
            </a:r>
            <a:endParaRPr lang="de-AT" sz="1500" dirty="0"/>
          </a:p>
        </p:txBody>
      </p:sp>
      <p:sp>
        <p:nvSpPr>
          <p:cNvPr id="6" name="Shape 4"/>
          <p:cNvSpPr/>
          <p:nvPr/>
        </p:nvSpPr>
        <p:spPr>
          <a:xfrm>
            <a:off x="1828800" y="1682496"/>
            <a:ext cx="128016" cy="128016"/>
          </a:xfrm>
          <a:prstGeom prst="rect">
            <a:avLst/>
          </a:prstGeom>
          <a:solidFill>
            <a:srgbClr val="A78BFA"/>
          </a:solidFill>
          <a:ln/>
        </p:spPr>
      </p:sp>
      <p:sp>
        <p:nvSpPr>
          <p:cNvPr id="7" name="Text 5">
            <a:hlinkClick r:id="rId1" tooltip=""/>
          </p:cNvPr>
          <p:cNvSpPr/>
          <p:nvPr/>
        </p:nvSpPr>
        <p:spPr>
          <a:xfrm>
            <a:off x="2121408" y="1581912"/>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OpenAI stellt 719 KI-geschriebene Mathe-Arbeiten auf GitHub</a:t>
            </a:r>
            <a:endParaRPr lang="de-AT" sz="2000" dirty="0"/>
          </a:p>
        </p:txBody>
      </p:sp>
      <p:sp>
        <p:nvSpPr>
          <p:cNvPr id="8" name="Text 6"/>
          <p:cNvSpPr/>
          <p:nvPr/>
        </p:nvSpPr>
        <p:spPr>
          <a:xfrm>
            <a:off x="2121408" y="1929384"/>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719 Manuskripte, 300 Ergebnisse in Lean geprüft</a:t>
            </a:r>
            <a:endParaRPr lang="de-AT" sz="1400" dirty="0"/>
          </a:p>
        </p:txBody>
      </p:sp>
      <p:sp>
        <p:nvSpPr>
          <p:cNvPr id="9" name="Text 7"/>
          <p:cNvSpPr/>
          <p:nvPr/>
        </p:nvSpPr>
        <p:spPr>
          <a:xfrm>
            <a:off x="685800" y="2386584"/>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6. Okt.</a:t>
            </a:r>
            <a:endParaRPr lang="de-AT" sz="1500" dirty="0"/>
          </a:p>
        </p:txBody>
      </p:sp>
      <p:sp>
        <p:nvSpPr>
          <p:cNvPr id="10" name="Shape 8"/>
          <p:cNvSpPr/>
          <p:nvPr/>
        </p:nvSpPr>
        <p:spPr>
          <a:xfrm>
            <a:off x="1828800" y="2468880"/>
            <a:ext cx="128016" cy="128016"/>
          </a:xfrm>
          <a:prstGeom prst="rect">
            <a:avLst/>
          </a:prstGeom>
          <a:solidFill>
            <a:srgbClr val="34D399"/>
          </a:solidFill>
          <a:ln/>
        </p:spPr>
      </p:sp>
      <p:sp>
        <p:nvSpPr>
          <p:cNvPr id="11" name="Text 9">
            <a:hlinkClick r:id="rId2" tooltip=""/>
          </p:cNvPr>
          <p:cNvSpPr/>
          <p:nvPr/>
        </p:nvSpPr>
        <p:spPr>
          <a:xfrm>
            <a:off x="2121408" y="2368296"/>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Mistral Large 4: europäisches 1-Billionen-Modell in der Vorschau</a:t>
            </a:r>
            <a:endParaRPr lang="de-AT" sz="2000" dirty="0"/>
          </a:p>
        </p:txBody>
      </p:sp>
      <p:sp>
        <p:nvSpPr>
          <p:cNvPr id="12" name="Text 10"/>
          <p:cNvSpPr/>
          <p:nvPr/>
        </p:nvSpPr>
        <p:spPr>
          <a:xfrm>
            <a:off x="2121408" y="2715768"/>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rund 1 Billion Parameter, trainiert in EU-Rechenzentren</a:t>
            </a:r>
            <a:endParaRPr lang="de-AT" sz="1400" dirty="0"/>
          </a:p>
        </p:txBody>
      </p:sp>
      <p:sp>
        <p:nvSpPr>
          <p:cNvPr id="13" name="Text 11"/>
          <p:cNvSpPr/>
          <p:nvPr/>
        </p:nvSpPr>
        <p:spPr>
          <a:xfrm>
            <a:off x="685800" y="3172968"/>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7. Okt.</a:t>
            </a:r>
            <a:endParaRPr lang="de-AT" sz="1500" dirty="0"/>
          </a:p>
        </p:txBody>
      </p:sp>
      <p:sp>
        <p:nvSpPr>
          <p:cNvPr id="14" name="Shape 12"/>
          <p:cNvSpPr/>
          <p:nvPr/>
        </p:nvSpPr>
        <p:spPr>
          <a:xfrm>
            <a:off x="1828800" y="3255264"/>
            <a:ext cx="128016" cy="128016"/>
          </a:xfrm>
          <a:prstGeom prst="rect">
            <a:avLst/>
          </a:prstGeom>
          <a:solidFill>
            <a:srgbClr val="F5D06A"/>
          </a:solidFill>
          <a:ln/>
        </p:spPr>
      </p:sp>
      <p:sp>
        <p:nvSpPr>
          <p:cNvPr id="15" name="Text 13">
            <a:hlinkClick r:id="rId3" tooltip=""/>
          </p:cNvPr>
          <p:cNvSpPr/>
          <p:nvPr/>
        </p:nvSpPr>
        <p:spPr>
          <a:xfrm>
            <a:off x="2121408" y="3154680"/>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GPT-6 kommt in den ChatGPT-Chat, auch für die Gratis-Version</a:t>
            </a:r>
            <a:endParaRPr lang="de-AT" sz="2000" dirty="0"/>
          </a:p>
        </p:txBody>
      </p:sp>
      <p:sp>
        <p:nvSpPr>
          <p:cNvPr id="16" name="Text 14"/>
          <p:cNvSpPr/>
          <p:nvPr/>
        </p:nvSpPr>
        <p:spPr>
          <a:xfrm>
            <a:off x="2121408" y="3502152"/>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das neue Modell für alle, auch in der Gratis-Version</a:t>
            </a:r>
            <a:endParaRPr lang="de-AT" sz="1400" dirty="0"/>
          </a:p>
        </p:txBody>
      </p:sp>
      <p:sp>
        <p:nvSpPr>
          <p:cNvPr id="17" name="Text 15"/>
          <p:cNvSpPr/>
          <p:nvPr/>
        </p:nvSpPr>
        <p:spPr>
          <a:xfrm>
            <a:off x="685800" y="3959352"/>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8. Okt.</a:t>
            </a:r>
            <a:endParaRPr lang="de-AT" sz="1500" dirty="0"/>
          </a:p>
        </p:txBody>
      </p:sp>
      <p:sp>
        <p:nvSpPr>
          <p:cNvPr id="18" name="Shape 16"/>
          <p:cNvSpPr/>
          <p:nvPr/>
        </p:nvSpPr>
        <p:spPr>
          <a:xfrm>
            <a:off x="1828800" y="4041648"/>
            <a:ext cx="128016" cy="128016"/>
          </a:xfrm>
          <a:prstGeom prst="rect">
            <a:avLst/>
          </a:prstGeom>
          <a:solidFill>
            <a:srgbClr val="5EC4B6"/>
          </a:solidFill>
          <a:ln/>
        </p:spPr>
      </p:sp>
      <p:sp>
        <p:nvSpPr>
          <p:cNvPr id="19" name="Text 17">
            <a:hlinkClick r:id="rId4" tooltip=""/>
          </p:cNvPr>
          <p:cNvSpPr/>
          <p:nvPr/>
        </p:nvSpPr>
        <p:spPr>
          <a:xfrm>
            <a:off x="2121408" y="3941064"/>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Claude Docs, Slides und Design für alle, Dashboards und Motion in Beta</a:t>
            </a:r>
            <a:endParaRPr lang="de-AT" sz="2000" dirty="0"/>
          </a:p>
        </p:txBody>
      </p:sp>
      <p:sp>
        <p:nvSpPr>
          <p:cNvPr id="20" name="Text 18"/>
          <p:cNvSpPr/>
          <p:nvPr/>
        </p:nvSpPr>
        <p:spPr>
          <a:xfrm>
            <a:off x="2121408" y="4288536"/>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Dashboards und Motion (animierte Erklärvideos) in Beta</a:t>
            </a:r>
            <a:endParaRPr lang="de-AT" sz="1400" dirty="0"/>
          </a:p>
        </p:txBody>
      </p:sp>
      <p:sp>
        <p:nvSpPr>
          <p:cNvPr id="21" name="Text 19"/>
          <p:cNvSpPr/>
          <p:nvPr/>
        </p:nvSpPr>
        <p:spPr>
          <a:xfrm>
            <a:off x="685800" y="4745736"/>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8. Okt.</a:t>
            </a:r>
            <a:endParaRPr lang="de-AT" sz="1500" dirty="0"/>
          </a:p>
        </p:txBody>
      </p:sp>
      <p:sp>
        <p:nvSpPr>
          <p:cNvPr id="22" name="Shape 20"/>
          <p:cNvSpPr/>
          <p:nvPr/>
        </p:nvSpPr>
        <p:spPr>
          <a:xfrm>
            <a:off x="1828800" y="4828032"/>
            <a:ext cx="128016" cy="128016"/>
          </a:xfrm>
          <a:prstGeom prst="rect">
            <a:avLst/>
          </a:prstGeom>
          <a:solidFill>
            <a:srgbClr val="A78BFA"/>
          </a:solidFill>
          <a:ln/>
        </p:spPr>
      </p:sp>
      <p:sp>
        <p:nvSpPr>
          <p:cNvPr id="23" name="Text 21">
            <a:hlinkClick r:id="rId5" tooltip=""/>
          </p:cNvPr>
          <p:cNvSpPr/>
          <p:nvPr/>
        </p:nvSpPr>
        <p:spPr>
          <a:xfrm>
            <a:off x="2121408" y="4727448"/>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AlphaProof Nexus löst Erdős-Probleme, Paper in Science</a:t>
            </a:r>
            <a:endParaRPr lang="de-AT" sz="2000" dirty="0"/>
          </a:p>
        </p:txBody>
      </p:sp>
      <p:sp>
        <p:nvSpPr>
          <p:cNvPr id="24" name="Text 22"/>
          <p:cNvSpPr/>
          <p:nvPr/>
        </p:nvSpPr>
        <p:spPr>
          <a:xfrm>
            <a:off x="2121408" y="5074920"/>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9 Erdős-Probleme gelöst, begutachtet in Science</a:t>
            </a:r>
            <a:endParaRPr lang="de-AT" sz="1400" dirty="0"/>
          </a:p>
        </p:txBody>
      </p:sp>
      <p:sp>
        <p:nvSpPr>
          <p:cNvPr id="25" name="Text 23"/>
          <p:cNvSpPr/>
          <p:nvPr/>
        </p:nvSpPr>
        <p:spPr>
          <a:xfrm>
            <a:off x="685800" y="553212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9. Okt.</a:t>
            </a:r>
            <a:endParaRPr lang="de-AT" sz="1500" dirty="0"/>
          </a:p>
        </p:txBody>
      </p:sp>
      <p:sp>
        <p:nvSpPr>
          <p:cNvPr id="26" name="Shape 24"/>
          <p:cNvSpPr/>
          <p:nvPr/>
        </p:nvSpPr>
        <p:spPr>
          <a:xfrm>
            <a:off x="1828800" y="5614416"/>
            <a:ext cx="128016" cy="128016"/>
          </a:xfrm>
          <a:prstGeom prst="rect">
            <a:avLst/>
          </a:prstGeom>
          <a:solidFill>
            <a:srgbClr val="EF4E4E"/>
          </a:solidFill>
          <a:ln/>
        </p:spPr>
      </p:sp>
      <p:sp>
        <p:nvSpPr>
          <p:cNvPr id="27" name="Text 25">
            <a:hlinkClick r:id="rId6" tooltip=""/>
          </p:cNvPr>
          <p:cNvSpPr/>
          <p:nvPr/>
        </p:nvSpPr>
        <p:spPr>
          <a:xfrm>
            <a:off x="2121408" y="5513832"/>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Anthropic: Claude-Modelle griffen in Tests auf echte Websites zu</a:t>
            </a:r>
            <a:endParaRPr lang="de-AT" sz="2000" dirty="0"/>
          </a:p>
        </p:txBody>
      </p:sp>
      <p:sp>
        <p:nvSpPr>
          <p:cNvPr id="28" name="Text 26"/>
          <p:cNvSpPr/>
          <p:nvPr/>
        </p:nvSpPr>
        <p:spPr>
          <a:xfrm>
            <a:off x="2121408" y="5861304"/>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offenes Internet jetzt bei allen internen Tests abgeschaltet</a:t>
            </a:r>
            <a:endParaRPr lang="de-AT" sz="1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52</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KW 42 · 12. BIS 18. OKT.</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700" b="1" dirty="0">
                <a:solidFill>
                  <a:srgbClr val="F5D06A"/>
                </a:solidFill>
                <a:latin typeface="Helvetica Neue" pitchFamily="34" charset="0"/>
                <a:ea typeface="Helvetica Neue" pitchFamily="34" charset="-122"/>
                <a:cs typeface="Helvetica Neue" pitchFamily="34" charset="-120"/>
              </a:rPr>
              <a:t>Gemini 4 für alle, Europa stellt Fragen</a:t>
            </a:r>
            <a:endParaRPr lang="de-AT" sz="3700" dirty="0"/>
          </a:p>
        </p:txBody>
      </p:sp>
      <p:sp>
        <p:nvSpPr>
          <p:cNvPr id="5" name="Text 3"/>
          <p:cNvSpPr/>
          <p:nvPr/>
        </p:nvSpPr>
        <p:spPr>
          <a:xfrm>
            <a:off x="685800" y="160020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13. Okt.</a:t>
            </a:r>
            <a:endParaRPr lang="de-AT" sz="1500" dirty="0"/>
          </a:p>
        </p:txBody>
      </p:sp>
      <p:sp>
        <p:nvSpPr>
          <p:cNvPr id="6" name="Shape 4"/>
          <p:cNvSpPr/>
          <p:nvPr/>
        </p:nvSpPr>
        <p:spPr>
          <a:xfrm>
            <a:off x="1828800" y="1682496"/>
            <a:ext cx="128016" cy="128016"/>
          </a:xfrm>
          <a:prstGeom prst="rect">
            <a:avLst/>
          </a:prstGeom>
          <a:solidFill>
            <a:srgbClr val="F5D06A"/>
          </a:solidFill>
          <a:ln/>
        </p:spPr>
      </p:sp>
      <p:sp>
        <p:nvSpPr>
          <p:cNvPr id="7" name="Text 5">
            <a:hlinkClick r:id="rId1" tooltip=""/>
          </p:cNvPr>
          <p:cNvSpPr/>
          <p:nvPr/>
        </p:nvSpPr>
        <p:spPr>
          <a:xfrm>
            <a:off x="2121408" y="1581912"/>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1" invalidUrl="" action="" tgtFrame="" tooltip="" history="1" highlightClick="0" endSnd="0">
                  <a:extLst>
                    <a:ext uri="{A12FA001-AC4F-418D-AE19-62706E023703}">
                      <ahyp:hlinkClr xmlns:ahyp="http://schemas.microsoft.com/office/drawing/2018/hyperlinkcolor" val="tx"/>
                    </a:ext>
                  </a:extLst>
                </a:hlinkClick>
              </a:rPr>
              <a:t>Gemini 4 Argon für alle offen, Einführungspreis endet am 30. November</a:t>
            </a:r>
            <a:endParaRPr lang="de-AT" sz="2000" dirty="0"/>
          </a:p>
        </p:txBody>
      </p:sp>
      <p:sp>
        <p:nvSpPr>
          <p:cNvPr id="8" name="Text 6"/>
          <p:cNvSpPr/>
          <p:nvPr/>
        </p:nvSpPr>
        <p:spPr>
          <a:xfrm>
            <a:off x="2121408" y="1929384"/>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2 $ / 10 $ bis 30. November, danach 4 $ / 20 $</a:t>
            </a:r>
            <a:endParaRPr lang="de-AT" sz="1400" dirty="0"/>
          </a:p>
        </p:txBody>
      </p:sp>
      <p:sp>
        <p:nvSpPr>
          <p:cNvPr id="9" name="Text 7"/>
          <p:cNvSpPr/>
          <p:nvPr/>
        </p:nvSpPr>
        <p:spPr>
          <a:xfrm>
            <a:off x="685800" y="2386584"/>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13. Okt.</a:t>
            </a:r>
            <a:endParaRPr lang="de-AT" sz="1500" dirty="0"/>
          </a:p>
        </p:txBody>
      </p:sp>
      <p:sp>
        <p:nvSpPr>
          <p:cNvPr id="10" name="Shape 8"/>
          <p:cNvSpPr/>
          <p:nvPr/>
        </p:nvSpPr>
        <p:spPr>
          <a:xfrm>
            <a:off x="1828800" y="2468880"/>
            <a:ext cx="128016" cy="128016"/>
          </a:xfrm>
          <a:prstGeom prst="rect">
            <a:avLst/>
          </a:prstGeom>
          <a:solidFill>
            <a:srgbClr val="F5D06A"/>
          </a:solidFill>
          <a:ln/>
        </p:spPr>
      </p:sp>
      <p:sp>
        <p:nvSpPr>
          <p:cNvPr id="11" name="Text 9">
            <a:hlinkClick r:id="rId2" tooltip=""/>
          </p:cNvPr>
          <p:cNvSpPr/>
          <p:nvPr/>
        </p:nvSpPr>
        <p:spPr>
          <a:xfrm>
            <a:off x="2121408" y="2368296"/>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ARC-AGI-3: Harness hebt Topmodelle über 96 Prozent, Kaggle endet 2.11.</a:t>
            </a:r>
            <a:endParaRPr lang="de-AT" sz="2000" dirty="0"/>
          </a:p>
        </p:txBody>
      </p:sp>
      <p:sp>
        <p:nvSpPr>
          <p:cNvPr id="12" name="Text 10"/>
          <p:cNvSpPr/>
          <p:nvPr/>
        </p:nvSpPr>
        <p:spPr>
          <a:xfrm>
            <a:off x="2121408" y="2715768"/>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ein besserer Harness hebt Topmodelle über 96 Prozent</a:t>
            </a:r>
            <a:endParaRPr lang="de-AT" sz="1400" dirty="0"/>
          </a:p>
        </p:txBody>
      </p:sp>
      <p:sp>
        <p:nvSpPr>
          <p:cNvPr id="13" name="Text 11"/>
          <p:cNvSpPr/>
          <p:nvPr/>
        </p:nvSpPr>
        <p:spPr>
          <a:xfrm>
            <a:off x="685800" y="3172968"/>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13. Okt.</a:t>
            </a:r>
            <a:endParaRPr lang="de-AT" sz="1500" dirty="0"/>
          </a:p>
        </p:txBody>
      </p:sp>
      <p:sp>
        <p:nvSpPr>
          <p:cNvPr id="14" name="Shape 12"/>
          <p:cNvSpPr/>
          <p:nvPr/>
        </p:nvSpPr>
        <p:spPr>
          <a:xfrm>
            <a:off x="1828800" y="3255264"/>
            <a:ext cx="128016" cy="128016"/>
          </a:xfrm>
          <a:prstGeom prst="rect">
            <a:avLst/>
          </a:prstGeom>
          <a:solidFill>
            <a:srgbClr val="5EC4B6"/>
          </a:solidFill>
          <a:ln/>
        </p:spPr>
      </p:sp>
      <p:sp>
        <p:nvSpPr>
          <p:cNvPr id="15" name="Text 13">
            <a:hlinkClick r:id="rId3" tooltip=""/>
          </p:cNvPr>
          <p:cNvSpPr/>
          <p:nvPr/>
        </p:nvSpPr>
        <p:spPr>
          <a:xfrm>
            <a:off x="2121408" y="3154680"/>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Anthropic ersetzt Git intern durch das eigene System Scion</a:t>
            </a:r>
            <a:endParaRPr lang="de-AT" sz="2000" dirty="0"/>
          </a:p>
        </p:txBody>
      </p:sp>
      <p:sp>
        <p:nvSpPr>
          <p:cNvPr id="16" name="Text 14"/>
          <p:cNvSpPr/>
          <p:nvPr/>
        </p:nvSpPr>
        <p:spPr>
          <a:xfrm>
            <a:off x="2121408" y="3502152"/>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von 2.500 auf über 30.000 Merges pro Tag</a:t>
            </a:r>
            <a:endParaRPr lang="de-AT" sz="1400" dirty="0"/>
          </a:p>
        </p:txBody>
      </p:sp>
      <p:sp>
        <p:nvSpPr>
          <p:cNvPr id="17" name="Text 15"/>
          <p:cNvSpPr/>
          <p:nvPr/>
        </p:nvSpPr>
        <p:spPr>
          <a:xfrm>
            <a:off x="685800" y="3959352"/>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14. Okt.</a:t>
            </a:r>
            <a:endParaRPr lang="de-AT" sz="1500" dirty="0"/>
          </a:p>
        </p:txBody>
      </p:sp>
      <p:sp>
        <p:nvSpPr>
          <p:cNvPr id="18" name="Shape 16"/>
          <p:cNvSpPr/>
          <p:nvPr/>
        </p:nvSpPr>
        <p:spPr>
          <a:xfrm>
            <a:off x="1828800" y="4041648"/>
            <a:ext cx="128016" cy="128016"/>
          </a:xfrm>
          <a:prstGeom prst="rect">
            <a:avLst/>
          </a:prstGeom>
          <a:solidFill>
            <a:srgbClr val="34D399"/>
          </a:solidFill>
          <a:ln/>
        </p:spPr>
      </p:sp>
      <p:sp>
        <p:nvSpPr>
          <p:cNvPr id="19" name="Text 17">
            <a:hlinkClick r:id="rId4" tooltip=""/>
          </p:cNvPr>
          <p:cNvSpPr/>
          <p:nvPr/>
        </p:nvSpPr>
        <p:spPr>
          <a:xfrm>
            <a:off x="2121408" y="3941064"/>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EU-KI-Büro verlangt nach Agenten-Vorfällen Auskünfte von Laboren</a:t>
            </a:r>
            <a:endParaRPr lang="de-AT" sz="2000" dirty="0"/>
          </a:p>
        </p:txBody>
      </p:sp>
      <p:sp>
        <p:nvSpPr>
          <p:cNvPr id="20" name="Text 18"/>
          <p:cNvSpPr/>
          <p:nvPr/>
        </p:nvSpPr>
        <p:spPr>
          <a:xfrm>
            <a:off x="2121408" y="4288536"/>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Auskünfte zu Sicherheit, Tests und Überwachung</a:t>
            </a:r>
            <a:endParaRPr lang="de-AT" sz="1400" dirty="0"/>
          </a:p>
        </p:txBody>
      </p:sp>
      <p:sp>
        <p:nvSpPr>
          <p:cNvPr id="21" name="Text 19"/>
          <p:cNvSpPr/>
          <p:nvPr/>
        </p:nvSpPr>
        <p:spPr>
          <a:xfrm>
            <a:off x="685800" y="4745736"/>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15. Okt.</a:t>
            </a:r>
            <a:endParaRPr lang="de-AT" sz="1500" dirty="0"/>
          </a:p>
        </p:txBody>
      </p:sp>
      <p:sp>
        <p:nvSpPr>
          <p:cNvPr id="22" name="Shape 20"/>
          <p:cNvSpPr/>
          <p:nvPr/>
        </p:nvSpPr>
        <p:spPr>
          <a:xfrm>
            <a:off x="1828800" y="4828032"/>
            <a:ext cx="128016" cy="128016"/>
          </a:xfrm>
          <a:prstGeom prst="rect">
            <a:avLst/>
          </a:prstGeom>
          <a:solidFill>
            <a:srgbClr val="60A5FA"/>
          </a:solidFill>
          <a:ln/>
        </p:spPr>
      </p:sp>
      <p:sp>
        <p:nvSpPr>
          <p:cNvPr id="23" name="Text 21">
            <a:hlinkClick r:id="rId5" tooltip=""/>
          </p:cNvPr>
          <p:cNvSpPr/>
          <p:nvPr/>
        </p:nvSpPr>
        <p:spPr>
          <a:xfrm>
            <a:off x="2121408" y="4727448"/>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Chipindex verliert 11,6 Prozent, CoreWeave unter Druck</a:t>
            </a:r>
            <a:endParaRPr lang="de-AT" sz="2000" dirty="0"/>
          </a:p>
        </p:txBody>
      </p:sp>
      <p:sp>
        <p:nvSpPr>
          <p:cNvPr id="24" name="Text 22"/>
          <p:cNvSpPr/>
          <p:nvPr/>
        </p:nvSpPr>
        <p:spPr>
          <a:xfrm>
            <a:off x="2121408" y="5074920"/>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minus 11,6 Prozent in sechs Handelstagen</a:t>
            </a:r>
            <a:endParaRPr lang="de-AT" sz="1400" dirty="0"/>
          </a:p>
        </p:txBody>
      </p:sp>
      <p:sp>
        <p:nvSpPr>
          <p:cNvPr id="25" name="Text 23"/>
          <p:cNvSpPr/>
          <p:nvPr/>
        </p:nvSpPr>
        <p:spPr>
          <a:xfrm>
            <a:off x="685800" y="553212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16. Okt.</a:t>
            </a:r>
            <a:endParaRPr lang="de-AT" sz="1500" dirty="0"/>
          </a:p>
        </p:txBody>
      </p:sp>
      <p:sp>
        <p:nvSpPr>
          <p:cNvPr id="26" name="Shape 24"/>
          <p:cNvSpPr/>
          <p:nvPr/>
        </p:nvSpPr>
        <p:spPr>
          <a:xfrm>
            <a:off x="1828800" y="5614416"/>
            <a:ext cx="128016" cy="128016"/>
          </a:xfrm>
          <a:prstGeom prst="rect">
            <a:avLst/>
          </a:prstGeom>
          <a:solidFill>
            <a:srgbClr val="FB923C"/>
          </a:solidFill>
          <a:ln/>
        </p:spPr>
      </p:sp>
      <p:sp>
        <p:nvSpPr>
          <p:cNvPr id="27" name="Text 25">
            <a:hlinkClick r:id="rId6" tooltip=""/>
          </p:cNvPr>
          <p:cNvSpPr/>
          <p:nvPr/>
        </p:nvSpPr>
        <p:spPr>
          <a:xfrm>
            <a:off x="2121408" y="5513832"/>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Anthropic: Junior-Anteil bei Einstellungen von 27 auf 9 Prozent</a:t>
            </a:r>
            <a:endParaRPr lang="de-AT" sz="2000" dirty="0"/>
          </a:p>
        </p:txBody>
      </p:sp>
      <p:sp>
        <p:nvSpPr>
          <p:cNvPr id="28" name="Text 26"/>
          <p:cNvSpPr/>
          <p:nvPr/>
        </p:nvSpPr>
        <p:spPr>
          <a:xfrm>
            <a:off x="2121408" y="5861304"/>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rund sechsmal so viele Agentenstunden wie Mitarbeiterstunden</a:t>
            </a:r>
            <a:endParaRPr lang="de-AT" sz="1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53</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KW 43 · 19. BIS 21. OKT.</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500" b="1" dirty="0">
                <a:solidFill>
                  <a:srgbClr val="F5D06A"/>
                </a:solidFill>
                <a:latin typeface="Helvetica Neue" pitchFamily="34" charset="0"/>
                <a:ea typeface="Helvetica Neue" pitchFamily="34" charset="-122"/>
                <a:cs typeface="Helvetica Neue" pitchFamily="34" charset="-120"/>
              </a:rPr>
              <a:t>Lange Läufe, echte Labore, echte Angriffe</a:t>
            </a:r>
            <a:endParaRPr lang="de-AT" sz="3500" dirty="0"/>
          </a:p>
        </p:txBody>
      </p:sp>
      <p:sp>
        <p:nvSpPr>
          <p:cNvPr id="5" name="Text 3"/>
          <p:cNvSpPr/>
          <p:nvPr/>
        </p:nvSpPr>
        <p:spPr>
          <a:xfrm>
            <a:off x="685800" y="160020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19. Okt.</a:t>
            </a:r>
            <a:endParaRPr lang="de-AT" sz="1500" dirty="0"/>
          </a:p>
        </p:txBody>
      </p:sp>
      <p:sp>
        <p:nvSpPr>
          <p:cNvPr id="6" name="Shape 4"/>
          <p:cNvSpPr/>
          <p:nvPr/>
        </p:nvSpPr>
        <p:spPr>
          <a:xfrm>
            <a:off x="1828800" y="1682496"/>
            <a:ext cx="128016" cy="128016"/>
          </a:xfrm>
          <a:prstGeom prst="rect">
            <a:avLst/>
          </a:prstGeom>
          <a:solidFill>
            <a:srgbClr val="EF4E4E"/>
          </a:solidFill>
          <a:ln/>
        </p:spPr>
      </p:sp>
      <p:sp>
        <p:nvSpPr>
          <p:cNvPr id="7" name="Text 5">
            <a:hlinkClick r:id="rId1" tooltip=""/>
          </p:cNvPr>
          <p:cNvSpPr/>
          <p:nvPr/>
        </p:nvSpPr>
        <p:spPr>
          <a:xfrm>
            <a:off x="2121408" y="1581912"/>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1" invalidUrl="" action="" tgtFrame="" tooltip="" history="1" highlightClick="0" endSnd="0">
                  <a:extLst>
                    <a:ext uri="{A12FA001-AC4F-418D-AE19-62706E023703}">
                      <ahyp:hlinkClr xmlns:ahyp="http://schemas.microsoft.com/office/drawing/2018/hyperlinkcolor" val="tx"/>
                    </a:ext>
                  </a:extLst>
                </a:hlinkClick>
              </a:rPr>
              <a:t>Ein Angreifer, viele KI-Agenten: über 100 Firmen gehackt</a:t>
            </a:r>
            <a:endParaRPr lang="de-AT" sz="2000" dirty="0"/>
          </a:p>
        </p:txBody>
      </p:sp>
      <p:sp>
        <p:nvSpPr>
          <p:cNvPr id="8" name="Text 6"/>
          <p:cNvSpPr/>
          <p:nvPr/>
        </p:nvSpPr>
        <p:spPr>
          <a:xfrm>
            <a:off x="2121408" y="1929384"/>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rund 50 $ an Tokens pro Einbruch, eine Schätzung laut Reuters</a:t>
            </a:r>
            <a:endParaRPr lang="de-AT" sz="1400" dirty="0"/>
          </a:p>
        </p:txBody>
      </p:sp>
      <p:sp>
        <p:nvSpPr>
          <p:cNvPr id="9" name="Text 7"/>
          <p:cNvSpPr/>
          <p:nvPr/>
        </p:nvSpPr>
        <p:spPr>
          <a:xfrm>
            <a:off x="685800" y="2386584"/>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19. Okt.</a:t>
            </a:r>
            <a:endParaRPr lang="de-AT" sz="1500" dirty="0"/>
          </a:p>
        </p:txBody>
      </p:sp>
      <p:sp>
        <p:nvSpPr>
          <p:cNvPr id="10" name="Shape 8"/>
          <p:cNvSpPr/>
          <p:nvPr/>
        </p:nvSpPr>
        <p:spPr>
          <a:xfrm>
            <a:off x="1828800" y="2468880"/>
            <a:ext cx="128016" cy="128016"/>
          </a:xfrm>
          <a:prstGeom prst="rect">
            <a:avLst/>
          </a:prstGeom>
          <a:solidFill>
            <a:srgbClr val="5EC4B6"/>
          </a:solidFill>
          <a:ln/>
        </p:spPr>
      </p:sp>
      <p:sp>
        <p:nvSpPr>
          <p:cNvPr id="11" name="Text 9">
            <a:hlinkClick r:id="rId2" tooltip=""/>
          </p:cNvPr>
          <p:cNvSpPr/>
          <p:nvPr/>
        </p:nvSpPr>
        <p:spPr>
          <a:xfrm>
            <a:off x="2121408" y="2368296"/>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Notion-Agenten arbeiten jetzt 24 Stunden an einer Aufgabe</a:t>
            </a:r>
            <a:endParaRPr lang="de-AT" sz="2000" dirty="0"/>
          </a:p>
        </p:txBody>
      </p:sp>
      <p:sp>
        <p:nvSpPr>
          <p:cNvPr id="12" name="Text 10"/>
          <p:cNvSpPr/>
          <p:nvPr/>
        </p:nvSpPr>
        <p:spPr>
          <a:xfrm>
            <a:off x="2121408" y="2715768"/>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von fünf Minuten auf 24 Stunden pro Aufgabe</a:t>
            </a:r>
            <a:endParaRPr lang="de-AT" sz="1400" dirty="0"/>
          </a:p>
        </p:txBody>
      </p:sp>
      <p:sp>
        <p:nvSpPr>
          <p:cNvPr id="13" name="Text 11"/>
          <p:cNvSpPr/>
          <p:nvPr/>
        </p:nvSpPr>
        <p:spPr>
          <a:xfrm>
            <a:off x="685800" y="3172968"/>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19. Okt.</a:t>
            </a:r>
            <a:endParaRPr lang="de-AT" sz="1500" dirty="0"/>
          </a:p>
        </p:txBody>
      </p:sp>
      <p:sp>
        <p:nvSpPr>
          <p:cNvPr id="14" name="Shape 12"/>
          <p:cNvSpPr/>
          <p:nvPr/>
        </p:nvSpPr>
        <p:spPr>
          <a:xfrm>
            <a:off x="1828800" y="3255264"/>
            <a:ext cx="128016" cy="128016"/>
          </a:xfrm>
          <a:prstGeom prst="rect">
            <a:avLst/>
          </a:prstGeom>
          <a:solidFill>
            <a:srgbClr val="A78BFA"/>
          </a:solidFill>
          <a:ln/>
        </p:spPr>
      </p:sp>
      <p:sp>
        <p:nvSpPr>
          <p:cNvPr id="15" name="Text 13">
            <a:hlinkClick r:id="rId3" tooltip=""/>
          </p:cNvPr>
          <p:cNvSpPr/>
          <p:nvPr/>
        </p:nvSpPr>
        <p:spPr>
          <a:xfrm>
            <a:off x="2121408" y="3154680"/>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Fachleute bauen den KI-Beweis zu Siegel-Nullstellen nach</a:t>
            </a:r>
            <a:endParaRPr lang="de-AT" sz="2000" dirty="0"/>
          </a:p>
        </p:txBody>
      </p:sp>
      <p:sp>
        <p:nvSpPr>
          <p:cNvPr id="16" name="Text 14"/>
          <p:cNvSpPr/>
          <p:nvPr/>
        </p:nvSpPr>
        <p:spPr>
          <a:xfrm>
            <a:off x="2121408" y="3502152"/>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Fachleute bauen eine von KI gefundene Beweisidee nach und prüfen sie</a:t>
            </a:r>
            <a:endParaRPr lang="de-AT" sz="1400" dirty="0"/>
          </a:p>
        </p:txBody>
      </p:sp>
      <p:sp>
        <p:nvSpPr>
          <p:cNvPr id="17" name="Text 15"/>
          <p:cNvSpPr/>
          <p:nvPr/>
        </p:nvSpPr>
        <p:spPr>
          <a:xfrm>
            <a:off x="685800" y="3959352"/>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20. Okt.</a:t>
            </a:r>
            <a:endParaRPr lang="de-AT" sz="1500" dirty="0"/>
          </a:p>
        </p:txBody>
      </p:sp>
      <p:sp>
        <p:nvSpPr>
          <p:cNvPr id="18" name="Shape 16"/>
          <p:cNvSpPr/>
          <p:nvPr/>
        </p:nvSpPr>
        <p:spPr>
          <a:xfrm>
            <a:off x="1828800" y="4041648"/>
            <a:ext cx="128016" cy="128016"/>
          </a:xfrm>
          <a:prstGeom prst="rect">
            <a:avLst/>
          </a:prstGeom>
          <a:solidFill>
            <a:srgbClr val="A78BFA"/>
          </a:solidFill>
          <a:ln/>
        </p:spPr>
      </p:sp>
      <p:sp>
        <p:nvSpPr>
          <p:cNvPr id="19" name="Text 17">
            <a:hlinkClick r:id="rId4" tooltip=""/>
          </p:cNvPr>
          <p:cNvSpPr/>
          <p:nvPr/>
        </p:nvSpPr>
        <p:spPr>
          <a:xfrm>
            <a:off x="2121408" y="3941064"/>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Claude entwirft Binder gegen Skorpiongifte, 17 im Labor bestätigt</a:t>
            </a:r>
            <a:endParaRPr lang="de-AT" sz="2000" dirty="0"/>
          </a:p>
        </p:txBody>
      </p:sp>
      <p:sp>
        <p:nvSpPr>
          <p:cNvPr id="20" name="Text 18"/>
          <p:cNvSpPr/>
          <p:nvPr/>
        </p:nvSpPr>
        <p:spPr>
          <a:xfrm>
            <a:off x="2121408" y="4288536"/>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17 von 211 getesteten Entwürfen bestätigt, in einer Kampagne von 64 Stunden</a:t>
            </a:r>
            <a:endParaRPr lang="de-AT" sz="1400" dirty="0"/>
          </a:p>
        </p:txBody>
      </p:sp>
      <p:sp>
        <p:nvSpPr>
          <p:cNvPr id="21" name="Text 19"/>
          <p:cNvSpPr/>
          <p:nvPr/>
        </p:nvSpPr>
        <p:spPr>
          <a:xfrm>
            <a:off x="685800" y="4745736"/>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21. Okt.</a:t>
            </a:r>
            <a:endParaRPr lang="de-AT" sz="1500" dirty="0"/>
          </a:p>
        </p:txBody>
      </p:sp>
      <p:sp>
        <p:nvSpPr>
          <p:cNvPr id="22" name="Shape 20"/>
          <p:cNvSpPr/>
          <p:nvPr/>
        </p:nvSpPr>
        <p:spPr>
          <a:xfrm>
            <a:off x="1828800" y="4828032"/>
            <a:ext cx="128016" cy="128016"/>
          </a:xfrm>
          <a:prstGeom prst="rect">
            <a:avLst/>
          </a:prstGeom>
          <a:solidFill>
            <a:srgbClr val="A78BFA"/>
          </a:solidFill>
          <a:ln/>
        </p:spPr>
      </p:sp>
      <p:sp>
        <p:nvSpPr>
          <p:cNvPr id="23" name="Text 21">
            <a:hlinkClick r:id="rId5" tooltip=""/>
          </p:cNvPr>
          <p:cNvSpPr/>
          <p:nvPr/>
        </p:nvSpPr>
        <p:spPr>
          <a:xfrm>
            <a:off x="2121408" y="4727448"/>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Tausende Agenten lesen einen Hirnzell-Atlas in 32 Minuten</a:t>
            </a:r>
            <a:endParaRPr lang="de-AT" sz="2000" dirty="0"/>
          </a:p>
        </p:txBody>
      </p:sp>
      <p:sp>
        <p:nvSpPr>
          <p:cNvPr id="24" name="Text 22"/>
          <p:cNvSpPr/>
          <p:nvPr/>
        </p:nvSpPr>
        <p:spPr>
          <a:xfrm>
            <a:off x="2121408" y="5074920"/>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die ganze Analyse in 32 Minuten</a:t>
            </a:r>
            <a:endParaRPr lang="de-AT" sz="1400" dirty="0"/>
          </a:p>
        </p:txBody>
      </p:sp>
      <p:sp>
        <p:nvSpPr>
          <p:cNvPr id="25" name="Text 23"/>
          <p:cNvSpPr/>
          <p:nvPr/>
        </p:nvSpPr>
        <p:spPr>
          <a:xfrm>
            <a:off x="685800" y="5532120"/>
            <a:ext cx="114300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21. Okt.</a:t>
            </a:r>
            <a:endParaRPr lang="de-AT" sz="1500" dirty="0"/>
          </a:p>
        </p:txBody>
      </p:sp>
      <p:sp>
        <p:nvSpPr>
          <p:cNvPr id="26" name="Shape 24"/>
          <p:cNvSpPr/>
          <p:nvPr/>
        </p:nvSpPr>
        <p:spPr>
          <a:xfrm>
            <a:off x="1828800" y="5614416"/>
            <a:ext cx="128016" cy="128016"/>
          </a:xfrm>
          <a:prstGeom prst="rect">
            <a:avLst/>
          </a:prstGeom>
          <a:solidFill>
            <a:srgbClr val="60A5FA"/>
          </a:solidFill>
          <a:ln/>
        </p:spPr>
      </p:sp>
      <p:sp>
        <p:nvSpPr>
          <p:cNvPr id="27" name="Text 25">
            <a:hlinkClick r:id="rId6" tooltip=""/>
          </p:cNvPr>
          <p:cNvSpPr/>
          <p:nvPr/>
        </p:nvSpPr>
        <p:spPr>
          <a:xfrm>
            <a:off x="2121408" y="5513832"/>
            <a:ext cx="9384487"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GTC Berlin: KI-Fabrik im Container, Referenz-Humanoid für 2027</a:t>
            </a:r>
            <a:endParaRPr lang="de-AT" sz="2000" dirty="0"/>
          </a:p>
        </p:txBody>
      </p:sp>
      <p:sp>
        <p:nvSpPr>
          <p:cNvPr id="28" name="Text 26"/>
          <p:cNvSpPr/>
          <p:nvPr/>
        </p:nvSpPr>
        <p:spPr>
          <a:xfrm>
            <a:off x="2121408" y="5861304"/>
            <a:ext cx="9384487"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eine KI-Fabrik in 14 Tagen aufgebaut, sonst dauert das sechs Monate</a:t>
            </a:r>
            <a:endParaRPr lang="de-AT" sz="1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54</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API-LISTENPREISE PRO 1 MILLION TOKENS · STAND 21. OKT.</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Was Spitzenintelligenz jetzt kostet</a:t>
            </a:r>
            <a:endParaRPr lang="de-AT" sz="3800" dirty="0"/>
          </a:p>
        </p:txBody>
      </p:sp>
      <p:sp>
        <p:nvSpPr>
          <p:cNvPr id="5" name="Text 3"/>
          <p:cNvSpPr/>
          <p:nvPr/>
        </p:nvSpPr>
        <p:spPr>
          <a:xfrm>
            <a:off x="685800" y="1554480"/>
            <a:ext cx="1280160" cy="274320"/>
          </a:xfrm>
          <a:prstGeom prst="rect">
            <a:avLst/>
          </a:prstGeom>
          <a:noFill/>
          <a:ln/>
        </p:spPr>
        <p:txBody>
          <a:bodyPr wrap="square" lIns="0" tIns="0" rIns="0" bIns="0" rtlCol="0" anchor="t"/>
          <a:lstStyle/>
          <a:p>
            <a:pPr indent="0" marL="0">
              <a:buNone/>
            </a:pPr>
            <a:r>
              <a:rPr lang="de-AT" altLang="en-US" sz="1100" b="1" spc="150" kern="0" dirty="0">
                <a:solidFill>
                  <a:srgbClr val="5EC4B6"/>
                </a:solidFill>
                <a:latin typeface="Helvetica Neue" pitchFamily="34" charset="0"/>
                <a:ea typeface="Helvetica Neue" pitchFamily="34" charset="-122"/>
                <a:cs typeface="Helvetica Neue" pitchFamily="34" charset="-120"/>
              </a:rPr>
              <a:t>MODELL</a:t>
            </a:r>
            <a:endParaRPr lang="de-AT" sz="1100" dirty="0"/>
          </a:p>
        </p:txBody>
      </p:sp>
      <p:sp>
        <p:nvSpPr>
          <p:cNvPr id="6" name="Text 4"/>
          <p:cNvSpPr/>
          <p:nvPr/>
        </p:nvSpPr>
        <p:spPr>
          <a:xfrm>
            <a:off x="3474720" y="1554480"/>
            <a:ext cx="1280160" cy="274320"/>
          </a:xfrm>
          <a:prstGeom prst="rect">
            <a:avLst/>
          </a:prstGeom>
          <a:noFill/>
          <a:ln/>
        </p:spPr>
        <p:txBody>
          <a:bodyPr wrap="square" lIns="0" tIns="0" rIns="0" bIns="0" rtlCol="0" anchor="t"/>
          <a:lstStyle/>
          <a:p>
            <a:pPr indent="0" marL="0">
              <a:buNone/>
            </a:pPr>
            <a:r>
              <a:rPr lang="de-AT" altLang="en-US" sz="1100" b="1" spc="150" kern="0" dirty="0">
                <a:solidFill>
                  <a:srgbClr val="5EC4B6"/>
                </a:solidFill>
                <a:latin typeface="Helvetica Neue" pitchFamily="34" charset="0"/>
                <a:ea typeface="Helvetica Neue" pitchFamily="34" charset="-122"/>
                <a:cs typeface="Helvetica Neue" pitchFamily="34" charset="-120"/>
              </a:rPr>
              <a:t>SEIT</a:t>
            </a:r>
            <a:endParaRPr lang="de-AT" sz="1100" dirty="0"/>
          </a:p>
        </p:txBody>
      </p:sp>
      <p:sp>
        <p:nvSpPr>
          <p:cNvPr id="7" name="Text 5"/>
          <p:cNvSpPr/>
          <p:nvPr/>
        </p:nvSpPr>
        <p:spPr>
          <a:xfrm>
            <a:off x="4800600" y="1554480"/>
            <a:ext cx="1280160" cy="274320"/>
          </a:xfrm>
          <a:prstGeom prst="rect">
            <a:avLst/>
          </a:prstGeom>
          <a:noFill/>
          <a:ln/>
        </p:spPr>
        <p:txBody>
          <a:bodyPr wrap="square" lIns="0" tIns="0" rIns="0" bIns="0" rtlCol="0" anchor="t"/>
          <a:lstStyle/>
          <a:p>
            <a:pPr indent="0" marL="0">
              <a:buNone/>
            </a:pPr>
            <a:r>
              <a:rPr lang="de-AT" altLang="en-US" sz="1100" b="1" spc="150" kern="0" dirty="0">
                <a:solidFill>
                  <a:srgbClr val="5EC4B6"/>
                </a:solidFill>
                <a:latin typeface="Helvetica Neue" pitchFamily="34" charset="0"/>
                <a:ea typeface="Helvetica Neue" pitchFamily="34" charset="-122"/>
                <a:cs typeface="Helvetica Neue" pitchFamily="34" charset="-120"/>
              </a:rPr>
              <a:t>INPUT</a:t>
            </a:r>
            <a:endParaRPr lang="de-AT" sz="1100" dirty="0"/>
          </a:p>
        </p:txBody>
      </p:sp>
      <p:sp>
        <p:nvSpPr>
          <p:cNvPr id="8" name="Text 6"/>
          <p:cNvSpPr/>
          <p:nvPr/>
        </p:nvSpPr>
        <p:spPr>
          <a:xfrm>
            <a:off x="6172200" y="1554480"/>
            <a:ext cx="1280160" cy="274320"/>
          </a:xfrm>
          <a:prstGeom prst="rect">
            <a:avLst/>
          </a:prstGeom>
          <a:noFill/>
          <a:ln/>
        </p:spPr>
        <p:txBody>
          <a:bodyPr wrap="square" lIns="0" tIns="0" rIns="0" bIns="0" rtlCol="0" anchor="t"/>
          <a:lstStyle/>
          <a:p>
            <a:pPr indent="0" marL="0">
              <a:buNone/>
            </a:pPr>
            <a:r>
              <a:rPr lang="de-AT" altLang="en-US" sz="1100" b="1" spc="150" kern="0" dirty="0">
                <a:solidFill>
                  <a:srgbClr val="5EC4B6"/>
                </a:solidFill>
                <a:latin typeface="Helvetica Neue" pitchFamily="34" charset="0"/>
                <a:ea typeface="Helvetica Neue" pitchFamily="34" charset="-122"/>
                <a:cs typeface="Helvetica Neue" pitchFamily="34" charset="-120"/>
              </a:rPr>
              <a:t>OUTPUT</a:t>
            </a:r>
            <a:endParaRPr lang="de-AT" sz="1100" dirty="0"/>
          </a:p>
        </p:txBody>
      </p:sp>
      <p:sp>
        <p:nvSpPr>
          <p:cNvPr id="9" name="Text 7"/>
          <p:cNvSpPr/>
          <p:nvPr/>
        </p:nvSpPr>
        <p:spPr>
          <a:xfrm>
            <a:off x="7589520" y="1554480"/>
            <a:ext cx="3840480" cy="274320"/>
          </a:xfrm>
          <a:prstGeom prst="rect">
            <a:avLst/>
          </a:prstGeom>
          <a:noFill/>
          <a:ln/>
        </p:spPr>
        <p:txBody>
          <a:bodyPr wrap="square" lIns="0" tIns="0" rIns="0" bIns="0" rtlCol="0" anchor="t"/>
          <a:lstStyle/>
          <a:p>
            <a:pPr indent="0" marL="0">
              <a:buNone/>
            </a:pPr>
            <a:r>
              <a:rPr lang="de-AT" altLang="en-US" sz="1100" b="1" spc="150" kern="0" dirty="0">
                <a:solidFill>
                  <a:srgbClr val="5EC4B6"/>
                </a:solidFill>
                <a:latin typeface="Helvetica Neue" pitchFamily="34" charset="0"/>
                <a:ea typeface="Helvetica Neue" pitchFamily="34" charset="-122"/>
                <a:cs typeface="Helvetica Neue" pitchFamily="34" charset="-120"/>
              </a:rPr>
              <a:t>HINWEIS</a:t>
            </a:r>
            <a:endParaRPr lang="de-AT" sz="1100" dirty="0"/>
          </a:p>
        </p:txBody>
      </p:sp>
      <p:sp>
        <p:nvSpPr>
          <p:cNvPr id="10" name="Shape 8"/>
          <p:cNvSpPr/>
          <p:nvPr/>
        </p:nvSpPr>
        <p:spPr>
          <a:xfrm>
            <a:off x="685800" y="1874520"/>
            <a:ext cx="10820095" cy="0"/>
          </a:xfrm>
          <a:prstGeom prst="line">
            <a:avLst/>
          </a:prstGeom>
          <a:noFill/>
          <a:ln w="12700">
            <a:solidFill>
              <a:srgbClr val="2E3238"/>
            </a:solidFill>
            <a:prstDash val="solid"/>
          </a:ln>
        </p:spPr>
      </p:sp>
      <p:sp>
        <p:nvSpPr>
          <p:cNvPr id="11" name="Text 9"/>
          <p:cNvSpPr/>
          <p:nvPr/>
        </p:nvSpPr>
        <p:spPr>
          <a:xfrm>
            <a:off x="685800" y="1993392"/>
            <a:ext cx="3200400" cy="365760"/>
          </a:xfrm>
          <a:prstGeom prst="rect">
            <a:avLst/>
          </a:prstGeom>
          <a:noFill/>
          <a:ln/>
        </p:spPr>
        <p:txBody>
          <a:bodyPr wrap="square" lIns="0" tIns="0" rIns="0" bIns="0" rtlCol="0" anchor="t"/>
          <a:lstStyle/>
          <a:p>
            <a:pPr indent="0" marL="0">
              <a:buNone/>
            </a:pPr>
            <a:r>
              <a:rPr lang="de-AT" altLang="en-US" sz="1800" b="1" dirty="0">
                <a:solidFill>
                  <a:srgbClr val="F5D06A"/>
                </a:solidFill>
                <a:latin typeface="Helvetica Neue" pitchFamily="34" charset="0"/>
                <a:ea typeface="Helvetica Neue" pitchFamily="34" charset="-122"/>
                <a:cs typeface="Helvetica Neue" pitchFamily="34" charset="-120"/>
              </a:rPr>
              <a:t>Claude Opus 5.5</a:t>
            </a:r>
            <a:endParaRPr lang="de-AT" sz="1800" dirty="0"/>
          </a:p>
        </p:txBody>
      </p:sp>
      <p:sp>
        <p:nvSpPr>
          <p:cNvPr id="12" name="Text 10"/>
          <p:cNvSpPr/>
          <p:nvPr/>
        </p:nvSpPr>
        <p:spPr>
          <a:xfrm>
            <a:off x="3474720" y="1993392"/>
            <a:ext cx="1325880" cy="365760"/>
          </a:xfrm>
          <a:prstGeom prst="rect">
            <a:avLst/>
          </a:prstGeom>
          <a:noFill/>
          <a:ln/>
        </p:spPr>
        <p:txBody>
          <a:bodyPr wrap="square" lIns="0" tIns="0" rIns="0" bIns="0" rtlCol="0" anchor="t"/>
          <a:lstStyle/>
          <a:p>
            <a:pPr indent="0" marL="0">
              <a:buNone/>
            </a:pPr>
            <a:r>
              <a:rPr lang="de-AT" altLang="en-US" sz="1500" dirty="0">
                <a:solidFill>
                  <a:srgbClr val="A9AEB6"/>
                </a:solidFill>
                <a:latin typeface="Helvetica Neue" pitchFamily="34" charset="0"/>
                <a:ea typeface="Helvetica Neue" pitchFamily="34" charset="-122"/>
                <a:cs typeface="Helvetica Neue" pitchFamily="34" charset="-120"/>
              </a:rPr>
              <a:t>22. Sep.</a:t>
            </a:r>
            <a:endParaRPr lang="de-AT" sz="1500" dirty="0"/>
          </a:p>
        </p:txBody>
      </p:sp>
      <p:sp>
        <p:nvSpPr>
          <p:cNvPr id="13" name="Text 11"/>
          <p:cNvSpPr/>
          <p:nvPr/>
        </p:nvSpPr>
        <p:spPr>
          <a:xfrm>
            <a:off x="4800600" y="1993392"/>
            <a:ext cx="132588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4 $</a:t>
            </a:r>
            <a:endParaRPr lang="de-AT" sz="1800" dirty="0"/>
          </a:p>
        </p:txBody>
      </p:sp>
      <p:sp>
        <p:nvSpPr>
          <p:cNvPr id="14" name="Text 12"/>
          <p:cNvSpPr/>
          <p:nvPr/>
        </p:nvSpPr>
        <p:spPr>
          <a:xfrm>
            <a:off x="6172200" y="1993392"/>
            <a:ext cx="137160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20 $</a:t>
            </a:r>
            <a:endParaRPr lang="de-AT" sz="1800" dirty="0"/>
          </a:p>
        </p:txBody>
      </p:sp>
      <p:sp>
        <p:nvSpPr>
          <p:cNvPr id="15" name="Text 13"/>
          <p:cNvSpPr/>
          <p:nvPr/>
        </p:nvSpPr>
        <p:spPr>
          <a:xfrm>
            <a:off x="7589520" y="2020824"/>
            <a:ext cx="3916375"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laut Anthropic auf Fable-Niveau</a:t>
            </a:r>
            <a:endParaRPr lang="de-AT" sz="1300" dirty="0"/>
          </a:p>
        </p:txBody>
      </p:sp>
      <p:sp>
        <p:nvSpPr>
          <p:cNvPr id="16" name="Shape 14"/>
          <p:cNvSpPr/>
          <p:nvPr/>
        </p:nvSpPr>
        <p:spPr>
          <a:xfrm>
            <a:off x="685800" y="2423160"/>
            <a:ext cx="10820095" cy="0"/>
          </a:xfrm>
          <a:prstGeom prst="line">
            <a:avLst/>
          </a:prstGeom>
          <a:noFill/>
          <a:ln w="12700">
            <a:solidFill>
              <a:srgbClr val="1A1D21"/>
            </a:solidFill>
            <a:prstDash val="solid"/>
          </a:ln>
        </p:spPr>
      </p:sp>
      <p:sp>
        <p:nvSpPr>
          <p:cNvPr id="17" name="Text 15"/>
          <p:cNvSpPr/>
          <p:nvPr/>
        </p:nvSpPr>
        <p:spPr>
          <a:xfrm>
            <a:off x="685800" y="2468880"/>
            <a:ext cx="3200400" cy="365760"/>
          </a:xfrm>
          <a:prstGeom prst="rect">
            <a:avLst/>
          </a:prstGeom>
          <a:noFill/>
          <a:ln/>
        </p:spPr>
        <p:txBody>
          <a:bodyPr wrap="square" lIns="0" tIns="0" rIns="0" bIns="0" rtlCol="0" anchor="t"/>
          <a:lstStyle/>
          <a:p>
            <a:pPr indent="0" marL="0">
              <a:buNone/>
            </a:pPr>
            <a:r>
              <a:rPr lang="de-AT" altLang="en-US" sz="1800" b="1" dirty="0">
                <a:solidFill>
                  <a:srgbClr val="F5D06A"/>
                </a:solidFill>
                <a:latin typeface="Helvetica Neue" pitchFamily="34" charset="0"/>
                <a:ea typeface="Helvetica Neue" pitchFamily="34" charset="-122"/>
                <a:cs typeface="Helvetica Neue" pitchFamily="34" charset="-120"/>
              </a:rPr>
              <a:t>GPT-6.1 Sol</a:t>
            </a:r>
            <a:endParaRPr lang="de-AT" sz="1800" dirty="0"/>
          </a:p>
        </p:txBody>
      </p:sp>
      <p:sp>
        <p:nvSpPr>
          <p:cNvPr id="18" name="Text 16"/>
          <p:cNvSpPr/>
          <p:nvPr/>
        </p:nvSpPr>
        <p:spPr>
          <a:xfrm>
            <a:off x="3474720" y="2468880"/>
            <a:ext cx="1325880" cy="365760"/>
          </a:xfrm>
          <a:prstGeom prst="rect">
            <a:avLst/>
          </a:prstGeom>
          <a:noFill/>
          <a:ln/>
        </p:spPr>
        <p:txBody>
          <a:bodyPr wrap="square" lIns="0" tIns="0" rIns="0" bIns="0" rtlCol="0" anchor="t"/>
          <a:lstStyle/>
          <a:p>
            <a:pPr indent="0" marL="0">
              <a:buNone/>
            </a:pPr>
            <a:r>
              <a:rPr lang="de-AT" altLang="en-US" sz="1500" dirty="0">
                <a:solidFill>
                  <a:srgbClr val="A9AEB6"/>
                </a:solidFill>
                <a:latin typeface="Helvetica Neue" pitchFamily="34" charset="0"/>
                <a:ea typeface="Helvetica Neue" pitchFamily="34" charset="-122"/>
                <a:cs typeface="Helvetica Neue" pitchFamily="34" charset="-120"/>
              </a:rPr>
              <a:t>29. Sep.</a:t>
            </a:r>
            <a:endParaRPr lang="de-AT" sz="1500" dirty="0"/>
          </a:p>
        </p:txBody>
      </p:sp>
      <p:sp>
        <p:nvSpPr>
          <p:cNvPr id="19" name="Text 17"/>
          <p:cNvSpPr/>
          <p:nvPr/>
        </p:nvSpPr>
        <p:spPr>
          <a:xfrm>
            <a:off x="4800600" y="2468880"/>
            <a:ext cx="132588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2 $</a:t>
            </a:r>
            <a:endParaRPr lang="de-AT" sz="1800" dirty="0"/>
          </a:p>
        </p:txBody>
      </p:sp>
      <p:sp>
        <p:nvSpPr>
          <p:cNvPr id="20" name="Text 18"/>
          <p:cNvSpPr/>
          <p:nvPr/>
        </p:nvSpPr>
        <p:spPr>
          <a:xfrm>
            <a:off x="6172200" y="2468880"/>
            <a:ext cx="137160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10 $</a:t>
            </a:r>
            <a:endParaRPr lang="de-AT" sz="1800" dirty="0"/>
          </a:p>
        </p:txBody>
      </p:sp>
      <p:sp>
        <p:nvSpPr>
          <p:cNvPr id="21" name="Text 19"/>
          <p:cNvSpPr/>
          <p:nvPr/>
        </p:nvSpPr>
        <p:spPr>
          <a:xfrm>
            <a:off x="7589520" y="2496312"/>
            <a:ext cx="3916375"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fast Astra-Niveau zu einem Fünftel des Preises</a:t>
            </a:r>
            <a:endParaRPr lang="de-AT" sz="1300" dirty="0"/>
          </a:p>
        </p:txBody>
      </p:sp>
      <p:sp>
        <p:nvSpPr>
          <p:cNvPr id="22" name="Shape 20"/>
          <p:cNvSpPr/>
          <p:nvPr/>
        </p:nvSpPr>
        <p:spPr>
          <a:xfrm>
            <a:off x="685800" y="2898648"/>
            <a:ext cx="10820095" cy="0"/>
          </a:xfrm>
          <a:prstGeom prst="line">
            <a:avLst/>
          </a:prstGeom>
          <a:noFill/>
          <a:ln w="12700">
            <a:solidFill>
              <a:srgbClr val="1A1D21"/>
            </a:solidFill>
            <a:prstDash val="solid"/>
          </a:ln>
        </p:spPr>
      </p:sp>
      <p:sp>
        <p:nvSpPr>
          <p:cNvPr id="23" name="Text 21"/>
          <p:cNvSpPr/>
          <p:nvPr/>
        </p:nvSpPr>
        <p:spPr>
          <a:xfrm>
            <a:off x="685800" y="2944368"/>
            <a:ext cx="3200400" cy="365760"/>
          </a:xfrm>
          <a:prstGeom prst="rect">
            <a:avLst/>
          </a:prstGeom>
          <a:noFill/>
          <a:ln/>
        </p:spPr>
        <p:txBody>
          <a:bodyPr wrap="square" lIns="0" tIns="0" rIns="0" bIns="0" rtlCol="0" anchor="t"/>
          <a:lstStyle/>
          <a:p>
            <a:pPr indent="0" marL="0">
              <a:buNone/>
            </a:pPr>
            <a:r>
              <a:rPr lang="de-AT" altLang="en-US" sz="1800" b="1" dirty="0">
                <a:solidFill>
                  <a:srgbClr val="F5D06A"/>
                </a:solidFill>
                <a:latin typeface="Helvetica Neue" pitchFamily="34" charset="0"/>
                <a:ea typeface="Helvetica Neue" pitchFamily="34" charset="-122"/>
                <a:cs typeface="Helvetica Neue" pitchFamily="34" charset="-120"/>
              </a:rPr>
              <a:t>Gemini 4 Argon</a:t>
            </a:r>
            <a:endParaRPr lang="de-AT" sz="1800" dirty="0"/>
          </a:p>
        </p:txBody>
      </p:sp>
      <p:sp>
        <p:nvSpPr>
          <p:cNvPr id="24" name="Text 22"/>
          <p:cNvSpPr/>
          <p:nvPr/>
        </p:nvSpPr>
        <p:spPr>
          <a:xfrm>
            <a:off x="3474720" y="2944368"/>
            <a:ext cx="1325880" cy="365760"/>
          </a:xfrm>
          <a:prstGeom prst="rect">
            <a:avLst/>
          </a:prstGeom>
          <a:noFill/>
          <a:ln/>
        </p:spPr>
        <p:txBody>
          <a:bodyPr wrap="square" lIns="0" tIns="0" rIns="0" bIns="0" rtlCol="0" anchor="t"/>
          <a:lstStyle/>
          <a:p>
            <a:pPr indent="0" marL="0">
              <a:buNone/>
            </a:pPr>
            <a:r>
              <a:rPr lang="de-AT" altLang="en-US" sz="1500" dirty="0">
                <a:solidFill>
                  <a:srgbClr val="A9AEB6"/>
                </a:solidFill>
                <a:latin typeface="Helvetica Neue" pitchFamily="34" charset="0"/>
                <a:ea typeface="Helvetica Neue" pitchFamily="34" charset="-122"/>
                <a:cs typeface="Helvetica Neue" pitchFamily="34" charset="-120"/>
              </a:rPr>
              <a:t>13. Okt.</a:t>
            </a:r>
            <a:endParaRPr lang="de-AT" sz="1500" dirty="0"/>
          </a:p>
        </p:txBody>
      </p:sp>
      <p:sp>
        <p:nvSpPr>
          <p:cNvPr id="25" name="Text 23"/>
          <p:cNvSpPr/>
          <p:nvPr/>
        </p:nvSpPr>
        <p:spPr>
          <a:xfrm>
            <a:off x="4800600" y="2944368"/>
            <a:ext cx="132588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2 $</a:t>
            </a:r>
            <a:endParaRPr lang="de-AT" sz="1800" dirty="0"/>
          </a:p>
        </p:txBody>
      </p:sp>
      <p:sp>
        <p:nvSpPr>
          <p:cNvPr id="26" name="Text 24"/>
          <p:cNvSpPr/>
          <p:nvPr/>
        </p:nvSpPr>
        <p:spPr>
          <a:xfrm>
            <a:off x="6172200" y="2944368"/>
            <a:ext cx="137160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10 $</a:t>
            </a:r>
            <a:endParaRPr lang="de-AT" sz="1800" dirty="0"/>
          </a:p>
        </p:txBody>
      </p:sp>
      <p:sp>
        <p:nvSpPr>
          <p:cNvPr id="27" name="Text 25"/>
          <p:cNvSpPr/>
          <p:nvPr/>
        </p:nvSpPr>
        <p:spPr>
          <a:xfrm>
            <a:off x="7589520" y="2971800"/>
            <a:ext cx="3916375"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Einführungspreis bis 30.11., dann 4 $ / 20 $</a:t>
            </a:r>
            <a:endParaRPr lang="de-AT" sz="1300" dirty="0"/>
          </a:p>
        </p:txBody>
      </p:sp>
      <p:sp>
        <p:nvSpPr>
          <p:cNvPr id="28" name="Shape 26"/>
          <p:cNvSpPr/>
          <p:nvPr/>
        </p:nvSpPr>
        <p:spPr>
          <a:xfrm>
            <a:off x="685800" y="3374136"/>
            <a:ext cx="10820095" cy="0"/>
          </a:xfrm>
          <a:prstGeom prst="line">
            <a:avLst/>
          </a:prstGeom>
          <a:noFill/>
          <a:ln w="12700">
            <a:solidFill>
              <a:srgbClr val="1A1D21"/>
            </a:solidFill>
            <a:prstDash val="solid"/>
          </a:ln>
        </p:spPr>
      </p:sp>
      <p:sp>
        <p:nvSpPr>
          <p:cNvPr id="29" name="Text 27"/>
          <p:cNvSpPr/>
          <p:nvPr/>
        </p:nvSpPr>
        <p:spPr>
          <a:xfrm>
            <a:off x="685800" y="3419856"/>
            <a:ext cx="320040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Helvetica Neue" pitchFamily="34" charset="0"/>
                <a:ea typeface="Helvetica Neue" pitchFamily="34" charset="-122"/>
                <a:cs typeface="Helvetica Neue" pitchFamily="34" charset="-120"/>
              </a:rPr>
              <a:t>Claude Sonnet 5.5</a:t>
            </a:r>
            <a:endParaRPr lang="de-AT" sz="1800" dirty="0"/>
          </a:p>
        </p:txBody>
      </p:sp>
      <p:sp>
        <p:nvSpPr>
          <p:cNvPr id="30" name="Text 28"/>
          <p:cNvSpPr/>
          <p:nvPr/>
        </p:nvSpPr>
        <p:spPr>
          <a:xfrm>
            <a:off x="3474720" y="3419856"/>
            <a:ext cx="1325880" cy="365760"/>
          </a:xfrm>
          <a:prstGeom prst="rect">
            <a:avLst/>
          </a:prstGeom>
          <a:noFill/>
          <a:ln/>
        </p:spPr>
        <p:txBody>
          <a:bodyPr wrap="square" lIns="0" tIns="0" rIns="0" bIns="0" rtlCol="0" anchor="t"/>
          <a:lstStyle/>
          <a:p>
            <a:pPr indent="0" marL="0">
              <a:buNone/>
            </a:pPr>
            <a:r>
              <a:rPr lang="de-AT" altLang="en-US" sz="1500" dirty="0">
                <a:solidFill>
                  <a:srgbClr val="A9AEB6"/>
                </a:solidFill>
                <a:latin typeface="Helvetica Neue" pitchFamily="34" charset="0"/>
                <a:ea typeface="Helvetica Neue" pitchFamily="34" charset="-122"/>
                <a:cs typeface="Helvetica Neue" pitchFamily="34" charset="-120"/>
              </a:rPr>
              <a:t>28. Sep.</a:t>
            </a:r>
            <a:endParaRPr lang="de-AT" sz="1500" dirty="0"/>
          </a:p>
        </p:txBody>
      </p:sp>
      <p:sp>
        <p:nvSpPr>
          <p:cNvPr id="31" name="Text 29"/>
          <p:cNvSpPr/>
          <p:nvPr/>
        </p:nvSpPr>
        <p:spPr>
          <a:xfrm>
            <a:off x="4800600" y="3419856"/>
            <a:ext cx="132588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2 $</a:t>
            </a:r>
            <a:endParaRPr lang="de-AT" sz="1800" dirty="0"/>
          </a:p>
        </p:txBody>
      </p:sp>
      <p:sp>
        <p:nvSpPr>
          <p:cNvPr id="32" name="Text 30"/>
          <p:cNvSpPr/>
          <p:nvPr/>
        </p:nvSpPr>
        <p:spPr>
          <a:xfrm>
            <a:off x="6172200" y="3419856"/>
            <a:ext cx="137160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10 $</a:t>
            </a:r>
            <a:endParaRPr lang="de-AT" sz="1800" dirty="0"/>
          </a:p>
        </p:txBody>
      </p:sp>
      <p:sp>
        <p:nvSpPr>
          <p:cNvPr id="33" name="Text 31"/>
          <p:cNvSpPr/>
          <p:nvPr/>
        </p:nvSpPr>
        <p:spPr>
          <a:xfrm>
            <a:off x="7589520" y="3447288"/>
            <a:ext cx="3916375"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bei Büroarbeit nah an Opus</a:t>
            </a:r>
            <a:endParaRPr lang="de-AT" sz="1300" dirty="0"/>
          </a:p>
        </p:txBody>
      </p:sp>
      <p:sp>
        <p:nvSpPr>
          <p:cNvPr id="34" name="Shape 32"/>
          <p:cNvSpPr/>
          <p:nvPr/>
        </p:nvSpPr>
        <p:spPr>
          <a:xfrm>
            <a:off x="685800" y="3849624"/>
            <a:ext cx="10820095" cy="0"/>
          </a:xfrm>
          <a:prstGeom prst="line">
            <a:avLst/>
          </a:prstGeom>
          <a:noFill/>
          <a:ln w="12700">
            <a:solidFill>
              <a:srgbClr val="1A1D21"/>
            </a:solidFill>
            <a:prstDash val="solid"/>
          </a:ln>
        </p:spPr>
      </p:sp>
      <p:sp>
        <p:nvSpPr>
          <p:cNvPr id="35" name="Text 33"/>
          <p:cNvSpPr/>
          <p:nvPr/>
        </p:nvSpPr>
        <p:spPr>
          <a:xfrm>
            <a:off x="685800" y="3895344"/>
            <a:ext cx="320040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Helvetica Neue" pitchFamily="34" charset="0"/>
                <a:ea typeface="Helvetica Neue" pitchFamily="34" charset="-122"/>
                <a:cs typeface="Helvetica Neue" pitchFamily="34" charset="-120"/>
              </a:rPr>
              <a:t>Claude Haiku 5.5</a:t>
            </a:r>
            <a:endParaRPr lang="de-AT" sz="1800" dirty="0"/>
          </a:p>
        </p:txBody>
      </p:sp>
      <p:sp>
        <p:nvSpPr>
          <p:cNvPr id="36" name="Text 34"/>
          <p:cNvSpPr/>
          <p:nvPr/>
        </p:nvSpPr>
        <p:spPr>
          <a:xfrm>
            <a:off x="3474720" y="3895344"/>
            <a:ext cx="1325880" cy="365760"/>
          </a:xfrm>
          <a:prstGeom prst="rect">
            <a:avLst/>
          </a:prstGeom>
          <a:noFill/>
          <a:ln/>
        </p:spPr>
        <p:txBody>
          <a:bodyPr wrap="square" lIns="0" tIns="0" rIns="0" bIns="0" rtlCol="0" anchor="t"/>
          <a:lstStyle/>
          <a:p>
            <a:pPr indent="0" marL="0">
              <a:buNone/>
            </a:pPr>
            <a:r>
              <a:rPr lang="de-AT" altLang="en-US" sz="1500" dirty="0">
                <a:solidFill>
                  <a:srgbClr val="A9AEB6"/>
                </a:solidFill>
                <a:latin typeface="Helvetica Neue" pitchFamily="34" charset="0"/>
                <a:ea typeface="Helvetica Neue" pitchFamily="34" charset="-122"/>
                <a:cs typeface="Helvetica Neue" pitchFamily="34" charset="-120"/>
              </a:rPr>
              <a:t>7. Okt.</a:t>
            </a:r>
            <a:endParaRPr lang="de-AT" sz="1500" dirty="0"/>
          </a:p>
        </p:txBody>
      </p:sp>
      <p:sp>
        <p:nvSpPr>
          <p:cNvPr id="37" name="Text 35"/>
          <p:cNvSpPr/>
          <p:nvPr/>
        </p:nvSpPr>
        <p:spPr>
          <a:xfrm>
            <a:off x="4800600" y="3895344"/>
            <a:ext cx="132588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0,10 $</a:t>
            </a:r>
            <a:endParaRPr lang="de-AT" sz="1800" dirty="0"/>
          </a:p>
        </p:txBody>
      </p:sp>
      <p:sp>
        <p:nvSpPr>
          <p:cNvPr id="38" name="Text 36"/>
          <p:cNvSpPr/>
          <p:nvPr/>
        </p:nvSpPr>
        <p:spPr>
          <a:xfrm>
            <a:off x="6172200" y="3895344"/>
            <a:ext cx="137160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0,50 $</a:t>
            </a:r>
            <a:endParaRPr lang="de-AT" sz="1800" dirty="0"/>
          </a:p>
        </p:txBody>
      </p:sp>
      <p:sp>
        <p:nvSpPr>
          <p:cNvPr id="39" name="Text 37"/>
          <p:cNvSpPr/>
          <p:nvPr/>
        </p:nvSpPr>
        <p:spPr>
          <a:xfrm>
            <a:off x="7589520" y="3922776"/>
            <a:ext cx="3916375"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Prompts bis 100.000 Tokens</a:t>
            </a:r>
            <a:endParaRPr lang="de-AT" sz="1300" dirty="0"/>
          </a:p>
        </p:txBody>
      </p:sp>
      <p:sp>
        <p:nvSpPr>
          <p:cNvPr id="40" name="Shape 38"/>
          <p:cNvSpPr/>
          <p:nvPr/>
        </p:nvSpPr>
        <p:spPr>
          <a:xfrm>
            <a:off x="685800" y="4325112"/>
            <a:ext cx="10820095" cy="0"/>
          </a:xfrm>
          <a:prstGeom prst="line">
            <a:avLst/>
          </a:prstGeom>
          <a:noFill/>
          <a:ln w="12700">
            <a:solidFill>
              <a:srgbClr val="1A1D21"/>
            </a:solidFill>
            <a:prstDash val="solid"/>
          </a:ln>
        </p:spPr>
      </p:sp>
      <p:sp>
        <p:nvSpPr>
          <p:cNvPr id="41" name="Text 39"/>
          <p:cNvSpPr/>
          <p:nvPr/>
        </p:nvSpPr>
        <p:spPr>
          <a:xfrm>
            <a:off x="685800" y="4370832"/>
            <a:ext cx="320040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Helvetica Neue" pitchFamily="34" charset="0"/>
                <a:ea typeface="Helvetica Neue" pitchFamily="34" charset="-122"/>
                <a:cs typeface="Helvetica Neue" pitchFamily="34" charset="-120"/>
              </a:rPr>
              <a:t>GPT-6 Luna</a:t>
            </a:r>
            <a:endParaRPr lang="de-AT" sz="1800" dirty="0"/>
          </a:p>
        </p:txBody>
      </p:sp>
      <p:sp>
        <p:nvSpPr>
          <p:cNvPr id="42" name="Text 40"/>
          <p:cNvSpPr/>
          <p:nvPr/>
        </p:nvSpPr>
        <p:spPr>
          <a:xfrm>
            <a:off x="3474720" y="4370832"/>
            <a:ext cx="1325880" cy="365760"/>
          </a:xfrm>
          <a:prstGeom prst="rect">
            <a:avLst/>
          </a:prstGeom>
          <a:noFill/>
          <a:ln/>
        </p:spPr>
        <p:txBody>
          <a:bodyPr wrap="square" lIns="0" tIns="0" rIns="0" bIns="0" rtlCol="0" anchor="t"/>
          <a:lstStyle/>
          <a:p>
            <a:pPr indent="0" marL="0">
              <a:buNone/>
            </a:pPr>
            <a:r>
              <a:rPr lang="de-AT" altLang="en-US" sz="1500" dirty="0">
                <a:solidFill>
                  <a:srgbClr val="A9AEB6"/>
                </a:solidFill>
                <a:latin typeface="Helvetica Neue" pitchFamily="34" charset="0"/>
                <a:ea typeface="Helvetica Neue" pitchFamily="34" charset="-122"/>
                <a:cs typeface="Helvetica Neue" pitchFamily="34" charset="-120"/>
              </a:rPr>
              <a:t>22. Sep.</a:t>
            </a:r>
            <a:endParaRPr lang="de-AT" sz="1500" dirty="0"/>
          </a:p>
        </p:txBody>
      </p:sp>
      <p:sp>
        <p:nvSpPr>
          <p:cNvPr id="43" name="Text 41"/>
          <p:cNvSpPr/>
          <p:nvPr/>
        </p:nvSpPr>
        <p:spPr>
          <a:xfrm>
            <a:off x="4800600" y="4370832"/>
            <a:ext cx="132588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0,10 $</a:t>
            </a:r>
            <a:endParaRPr lang="de-AT" sz="1800" dirty="0"/>
          </a:p>
        </p:txBody>
      </p:sp>
      <p:sp>
        <p:nvSpPr>
          <p:cNvPr id="44" name="Text 42"/>
          <p:cNvSpPr/>
          <p:nvPr/>
        </p:nvSpPr>
        <p:spPr>
          <a:xfrm>
            <a:off x="6172200" y="4370832"/>
            <a:ext cx="137160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0,50 $</a:t>
            </a:r>
            <a:endParaRPr lang="de-AT" sz="1800" dirty="0"/>
          </a:p>
        </p:txBody>
      </p:sp>
      <p:sp>
        <p:nvSpPr>
          <p:cNvPr id="45" name="Text 43"/>
          <p:cNvSpPr/>
          <p:nvPr/>
        </p:nvSpPr>
        <p:spPr>
          <a:xfrm>
            <a:off x="7589520" y="4398264"/>
            <a:ext cx="3916375"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für große Mengen einfacher Aufgaben</a:t>
            </a:r>
            <a:endParaRPr lang="de-AT" sz="1300" dirty="0"/>
          </a:p>
        </p:txBody>
      </p:sp>
      <p:sp>
        <p:nvSpPr>
          <p:cNvPr id="46" name="Shape 44"/>
          <p:cNvSpPr/>
          <p:nvPr/>
        </p:nvSpPr>
        <p:spPr>
          <a:xfrm>
            <a:off x="685800" y="4800600"/>
            <a:ext cx="10820095" cy="0"/>
          </a:xfrm>
          <a:prstGeom prst="line">
            <a:avLst/>
          </a:prstGeom>
          <a:noFill/>
          <a:ln w="12700">
            <a:solidFill>
              <a:srgbClr val="1A1D21"/>
            </a:solidFill>
            <a:prstDash val="solid"/>
          </a:ln>
        </p:spPr>
      </p:sp>
      <p:sp>
        <p:nvSpPr>
          <p:cNvPr id="47" name="Text 45"/>
          <p:cNvSpPr/>
          <p:nvPr/>
        </p:nvSpPr>
        <p:spPr>
          <a:xfrm>
            <a:off x="685800" y="4846320"/>
            <a:ext cx="320040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Helvetica Neue" pitchFamily="34" charset="0"/>
                <a:ea typeface="Helvetica Neue" pitchFamily="34" charset="-122"/>
                <a:cs typeface="Helvetica Neue" pitchFamily="34" charset="-120"/>
              </a:rPr>
              <a:t>DeepSeek V4.1 Flash</a:t>
            </a:r>
            <a:endParaRPr lang="de-AT" sz="1800" dirty="0"/>
          </a:p>
        </p:txBody>
      </p:sp>
      <p:sp>
        <p:nvSpPr>
          <p:cNvPr id="48" name="Text 46"/>
          <p:cNvSpPr/>
          <p:nvPr/>
        </p:nvSpPr>
        <p:spPr>
          <a:xfrm>
            <a:off x="3474720" y="4846320"/>
            <a:ext cx="1325880" cy="365760"/>
          </a:xfrm>
          <a:prstGeom prst="rect">
            <a:avLst/>
          </a:prstGeom>
          <a:noFill/>
          <a:ln/>
        </p:spPr>
        <p:txBody>
          <a:bodyPr wrap="square" lIns="0" tIns="0" rIns="0" bIns="0" rtlCol="0" anchor="t"/>
          <a:lstStyle/>
          <a:p>
            <a:pPr indent="0" marL="0">
              <a:buNone/>
            </a:pPr>
            <a:r>
              <a:rPr lang="de-AT" altLang="en-US" sz="1500" dirty="0">
                <a:solidFill>
                  <a:srgbClr val="A9AEB6"/>
                </a:solidFill>
                <a:latin typeface="Helvetica Neue" pitchFamily="34" charset="0"/>
                <a:ea typeface="Helvetica Neue" pitchFamily="34" charset="-122"/>
                <a:cs typeface="Helvetica Neue" pitchFamily="34" charset="-120"/>
              </a:rPr>
              <a:t>17. Okt.</a:t>
            </a:r>
            <a:endParaRPr lang="de-AT" sz="1500" dirty="0"/>
          </a:p>
        </p:txBody>
      </p:sp>
      <p:sp>
        <p:nvSpPr>
          <p:cNvPr id="49" name="Text 47"/>
          <p:cNvSpPr/>
          <p:nvPr/>
        </p:nvSpPr>
        <p:spPr>
          <a:xfrm>
            <a:off x="4800600" y="4846320"/>
            <a:ext cx="132588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0,30 $</a:t>
            </a:r>
            <a:endParaRPr lang="de-AT" sz="1800" dirty="0"/>
          </a:p>
        </p:txBody>
      </p:sp>
      <p:sp>
        <p:nvSpPr>
          <p:cNvPr id="50" name="Text 48"/>
          <p:cNvSpPr/>
          <p:nvPr/>
        </p:nvSpPr>
        <p:spPr>
          <a:xfrm>
            <a:off x="6172200" y="4846320"/>
            <a:ext cx="137160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1,20 $</a:t>
            </a:r>
            <a:endParaRPr lang="de-AT" sz="1800" dirty="0"/>
          </a:p>
        </p:txBody>
      </p:sp>
      <p:sp>
        <p:nvSpPr>
          <p:cNvPr id="51" name="Text 49"/>
          <p:cNvSpPr/>
          <p:nvPr/>
        </p:nvSpPr>
        <p:spPr>
          <a:xfrm>
            <a:off x="7589520" y="4873752"/>
            <a:ext cx="3916375"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MIT-Lizenz, offene Gewichte</a:t>
            </a:r>
            <a:endParaRPr lang="de-AT" sz="1300" dirty="0"/>
          </a:p>
        </p:txBody>
      </p:sp>
      <p:sp>
        <p:nvSpPr>
          <p:cNvPr id="52" name="Shape 50"/>
          <p:cNvSpPr/>
          <p:nvPr/>
        </p:nvSpPr>
        <p:spPr>
          <a:xfrm>
            <a:off x="685800" y="5276088"/>
            <a:ext cx="10820095" cy="0"/>
          </a:xfrm>
          <a:prstGeom prst="line">
            <a:avLst/>
          </a:prstGeom>
          <a:noFill/>
          <a:ln w="12700">
            <a:solidFill>
              <a:srgbClr val="1A1D21"/>
            </a:solidFill>
            <a:prstDash val="solid"/>
          </a:ln>
        </p:spPr>
      </p:sp>
      <p:sp>
        <p:nvSpPr>
          <p:cNvPr id="53" name="Text 51"/>
          <p:cNvSpPr/>
          <p:nvPr/>
        </p:nvSpPr>
        <p:spPr>
          <a:xfrm>
            <a:off x="685800" y="5321808"/>
            <a:ext cx="320040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Helvetica Neue" pitchFamily="34" charset="0"/>
                <a:ea typeface="Helvetica Neue" pitchFamily="34" charset="-122"/>
                <a:cs typeface="Helvetica Neue" pitchFamily="34" charset="-120"/>
              </a:rPr>
              <a:t>GPT-6 Astra</a:t>
            </a:r>
            <a:endParaRPr lang="de-AT" sz="1800" dirty="0"/>
          </a:p>
        </p:txBody>
      </p:sp>
      <p:sp>
        <p:nvSpPr>
          <p:cNvPr id="54" name="Text 52"/>
          <p:cNvSpPr/>
          <p:nvPr/>
        </p:nvSpPr>
        <p:spPr>
          <a:xfrm>
            <a:off x="3474720" y="5321808"/>
            <a:ext cx="1325880" cy="365760"/>
          </a:xfrm>
          <a:prstGeom prst="rect">
            <a:avLst/>
          </a:prstGeom>
          <a:noFill/>
          <a:ln/>
        </p:spPr>
        <p:txBody>
          <a:bodyPr wrap="square" lIns="0" tIns="0" rIns="0" bIns="0" rtlCol="0" anchor="t"/>
          <a:lstStyle/>
          <a:p>
            <a:pPr indent="0" marL="0">
              <a:buNone/>
            </a:pPr>
            <a:r>
              <a:rPr lang="de-AT" altLang="en-US" sz="1500" dirty="0">
                <a:solidFill>
                  <a:srgbClr val="A9AEB6"/>
                </a:solidFill>
                <a:latin typeface="Helvetica Neue" pitchFamily="34" charset="0"/>
                <a:ea typeface="Helvetica Neue" pitchFamily="34" charset="-122"/>
                <a:cs typeface="Helvetica Neue" pitchFamily="34" charset="-120"/>
              </a:rPr>
              <a:t>zum Vergleich</a:t>
            </a:r>
            <a:endParaRPr lang="de-AT" sz="1500" dirty="0"/>
          </a:p>
        </p:txBody>
      </p:sp>
      <p:sp>
        <p:nvSpPr>
          <p:cNvPr id="55" name="Text 53"/>
          <p:cNvSpPr/>
          <p:nvPr/>
        </p:nvSpPr>
        <p:spPr>
          <a:xfrm>
            <a:off x="4800600" y="5321808"/>
            <a:ext cx="132588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10 $</a:t>
            </a:r>
            <a:endParaRPr lang="de-AT" sz="1800" dirty="0"/>
          </a:p>
        </p:txBody>
      </p:sp>
      <p:sp>
        <p:nvSpPr>
          <p:cNvPr id="56" name="Text 54"/>
          <p:cNvSpPr/>
          <p:nvPr/>
        </p:nvSpPr>
        <p:spPr>
          <a:xfrm>
            <a:off x="6172200" y="5321808"/>
            <a:ext cx="1371600" cy="365760"/>
          </a:xfrm>
          <a:prstGeom prst="rect">
            <a:avLst/>
          </a:prstGeom>
          <a:noFill/>
          <a:ln/>
        </p:spPr>
        <p:txBody>
          <a:bodyPr wrap="square" lIns="0" tIns="0" rIns="0" bIns="0" rtlCol="0" anchor="t"/>
          <a:lstStyle/>
          <a:p>
            <a:pPr indent="0" marL="0">
              <a:buNone/>
            </a:pPr>
            <a:r>
              <a:rPr lang="de-AT" altLang="en-US" sz="1800" b="1" dirty="0">
                <a:solidFill>
                  <a:srgbClr val="FFFFFF"/>
                </a:solidFill>
                <a:latin typeface="Menlo" pitchFamily="34" charset="0"/>
                <a:ea typeface="Menlo" pitchFamily="34" charset="-122"/>
                <a:cs typeface="Menlo" pitchFamily="34" charset="-120"/>
              </a:rPr>
              <a:t>50 $</a:t>
            </a:r>
            <a:endParaRPr lang="de-AT" sz="1800" dirty="0"/>
          </a:p>
        </p:txBody>
      </p:sp>
      <p:sp>
        <p:nvSpPr>
          <p:cNvPr id="57" name="Text 55"/>
          <p:cNvSpPr/>
          <p:nvPr/>
        </p:nvSpPr>
        <p:spPr>
          <a:xfrm>
            <a:off x="7589520" y="5349240"/>
            <a:ext cx="3916375" cy="365760"/>
          </a:xfrm>
          <a:prstGeom prst="rect">
            <a:avLst/>
          </a:prstGeom>
          <a:noFill/>
          <a:ln/>
        </p:spPr>
        <p:txBody>
          <a:bodyPr wrap="square" lIns="0" tIns="0" rIns="0" bIns="0" rtlCol="0" anchor="t"/>
          <a:lstStyle/>
          <a:p>
            <a:pPr indent="0" marL="0">
              <a:buNone/>
            </a:pPr>
            <a:r>
              <a:rPr lang="de-AT" altLang="en-US" sz="1300" dirty="0">
                <a:solidFill>
                  <a:srgbClr val="A9AEB6"/>
                </a:solidFill>
                <a:latin typeface="Helvetica Neue" pitchFamily="34" charset="0"/>
                <a:ea typeface="Helvetica Neue" pitchFamily="34" charset="-122"/>
                <a:cs typeface="Helvetica Neue" pitchFamily="34" charset="-120"/>
              </a:rPr>
              <a:t>die teure Referenz</a:t>
            </a:r>
            <a:endParaRPr lang="de-AT" sz="1300" dirty="0"/>
          </a:p>
        </p:txBody>
      </p:sp>
      <p:sp>
        <p:nvSpPr>
          <p:cNvPr id="58" name="Shape 56"/>
          <p:cNvSpPr/>
          <p:nvPr/>
        </p:nvSpPr>
        <p:spPr>
          <a:xfrm>
            <a:off x="685800" y="5751576"/>
            <a:ext cx="10820095" cy="0"/>
          </a:xfrm>
          <a:prstGeom prst="line">
            <a:avLst/>
          </a:prstGeom>
          <a:noFill/>
          <a:ln w="12700">
            <a:solidFill>
              <a:srgbClr val="1A1D21"/>
            </a:solidFill>
            <a:prstDash val="solid"/>
          </a:ln>
        </p:spPr>
      </p:sp>
      <p:sp>
        <p:nvSpPr>
          <p:cNvPr id="59" name="Text 57"/>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Preisseiten und Release Notes der Anbieter, geprüft am 21. Oktober 2026. GPT-6 Astra zum Vergleich.</a:t>
            </a:r>
            <a:endParaRPr lang="de-AT" sz="1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55</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ARTIFICIAL ANALYSIS · KOSTEN FÜR DEN GANZEN INDEX</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Kosten pro Aufgabe: mehr als Faktor 20</a:t>
            </a:r>
            <a:endParaRPr lang="de-AT" sz="3800" dirty="0"/>
          </a:p>
        </p:txBody>
      </p:sp>
      <p:sp>
        <p:nvSpPr>
          <p:cNvPr id="5" name="Text 3"/>
          <p:cNvSpPr/>
          <p:nvPr/>
        </p:nvSpPr>
        <p:spPr>
          <a:xfrm>
            <a:off x="685800" y="1783080"/>
            <a:ext cx="2926080" cy="457200"/>
          </a:xfrm>
          <a:prstGeom prst="rect">
            <a:avLst/>
          </a:prstGeom>
          <a:noFill/>
          <a:ln/>
        </p:spPr>
        <p:txBody>
          <a:bodyPr wrap="square" lIns="0" tIns="0" rIns="0" bIns="0" rtlCol="0" anchor="ctr"/>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Claude Opus 5.5 (max)</a:t>
            </a:r>
            <a:endParaRPr lang="de-AT" sz="1700" dirty="0"/>
          </a:p>
        </p:txBody>
      </p:sp>
      <p:sp>
        <p:nvSpPr>
          <p:cNvPr id="6" name="Shape 4"/>
          <p:cNvSpPr/>
          <p:nvPr/>
        </p:nvSpPr>
        <p:spPr>
          <a:xfrm>
            <a:off x="3703320" y="1856232"/>
            <a:ext cx="5486400" cy="329184"/>
          </a:xfrm>
          <a:prstGeom prst="rect">
            <a:avLst/>
          </a:prstGeom>
          <a:solidFill>
            <a:srgbClr val="F5D06A"/>
          </a:solidFill>
          <a:ln/>
        </p:spPr>
      </p:sp>
      <p:sp>
        <p:nvSpPr>
          <p:cNvPr id="7" name="Text 5"/>
          <p:cNvSpPr/>
          <p:nvPr/>
        </p:nvSpPr>
        <p:spPr>
          <a:xfrm>
            <a:off x="9326880" y="1783080"/>
            <a:ext cx="1097280" cy="457200"/>
          </a:xfrm>
          <a:prstGeom prst="rect">
            <a:avLst/>
          </a:prstGeom>
          <a:noFill/>
          <a:ln/>
        </p:spPr>
        <p:txBody>
          <a:bodyPr wrap="square" lIns="0" tIns="0" rIns="0" bIns="0" rtlCol="0" anchor="ctr"/>
          <a:lstStyle/>
          <a:p>
            <a:pPr indent="0" marL="0">
              <a:buNone/>
            </a:pPr>
            <a:r>
              <a:rPr lang="de-AT" altLang="en-US" sz="1600" b="1" dirty="0">
                <a:solidFill>
                  <a:srgbClr val="FFFFFF"/>
                </a:solidFill>
                <a:latin typeface="Menlo" pitchFamily="34" charset="0"/>
                <a:ea typeface="Menlo" pitchFamily="34" charset="-122"/>
                <a:cs typeface="Menlo" pitchFamily="34" charset="-120"/>
              </a:rPr>
              <a:t>5,98 $</a:t>
            </a:r>
            <a:endParaRPr lang="de-AT" sz="1600" dirty="0"/>
          </a:p>
        </p:txBody>
      </p:sp>
      <p:sp>
        <p:nvSpPr>
          <p:cNvPr id="8" name="Text 6"/>
          <p:cNvSpPr/>
          <p:nvPr/>
        </p:nvSpPr>
        <p:spPr>
          <a:xfrm>
            <a:off x="10225735" y="1783080"/>
            <a:ext cx="1280160" cy="457200"/>
          </a:xfrm>
          <a:prstGeom prst="rect">
            <a:avLst/>
          </a:prstGeom>
          <a:noFill/>
          <a:ln/>
        </p:spPr>
        <p:txBody>
          <a:bodyPr wrap="square" lIns="0" tIns="0" rIns="0" bIns="0" rtlCol="0" anchor="ctr"/>
          <a:lstStyle/>
          <a:p>
            <a:pPr algn="r" indent="0" marL="0">
              <a:buNone/>
            </a:pPr>
            <a:r>
              <a:rPr lang="de-AT" altLang="en-US" sz="1500" dirty="0">
                <a:solidFill>
                  <a:srgbClr val="A9AEB6"/>
                </a:solidFill>
                <a:latin typeface="Helvetica Neue" pitchFamily="34" charset="0"/>
                <a:ea typeface="Helvetica Neue" pitchFamily="34" charset="-122"/>
                <a:cs typeface="Helvetica Neue" pitchFamily="34" charset="-120"/>
              </a:rPr>
              <a:t>58 Punkte</a:t>
            </a:r>
            <a:endParaRPr lang="de-AT" sz="1500" dirty="0"/>
          </a:p>
        </p:txBody>
      </p:sp>
      <p:sp>
        <p:nvSpPr>
          <p:cNvPr id="9" name="Text 7"/>
          <p:cNvSpPr/>
          <p:nvPr/>
        </p:nvSpPr>
        <p:spPr>
          <a:xfrm>
            <a:off x="685800" y="2441448"/>
            <a:ext cx="2926080" cy="457200"/>
          </a:xfrm>
          <a:prstGeom prst="rect">
            <a:avLst/>
          </a:prstGeom>
          <a:noFill/>
          <a:ln/>
        </p:spPr>
        <p:txBody>
          <a:bodyPr wrap="square" lIns="0" tIns="0" rIns="0" bIns="0" rtlCol="0" anchor="ctr"/>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GPT-6 Astra</a:t>
            </a:r>
            <a:endParaRPr lang="de-AT" sz="1700" dirty="0"/>
          </a:p>
        </p:txBody>
      </p:sp>
      <p:sp>
        <p:nvSpPr>
          <p:cNvPr id="10" name="Shape 8"/>
          <p:cNvSpPr/>
          <p:nvPr/>
        </p:nvSpPr>
        <p:spPr>
          <a:xfrm>
            <a:off x="3703320" y="2514600"/>
            <a:ext cx="2990914" cy="329184"/>
          </a:xfrm>
          <a:prstGeom prst="rect">
            <a:avLst/>
          </a:prstGeom>
          <a:solidFill>
            <a:srgbClr val="3B4048"/>
          </a:solidFill>
          <a:ln/>
        </p:spPr>
      </p:sp>
      <p:sp>
        <p:nvSpPr>
          <p:cNvPr id="11" name="Text 9"/>
          <p:cNvSpPr/>
          <p:nvPr/>
        </p:nvSpPr>
        <p:spPr>
          <a:xfrm>
            <a:off x="6831394" y="2441448"/>
            <a:ext cx="1097280" cy="457200"/>
          </a:xfrm>
          <a:prstGeom prst="rect">
            <a:avLst/>
          </a:prstGeom>
          <a:noFill/>
          <a:ln/>
        </p:spPr>
        <p:txBody>
          <a:bodyPr wrap="square" lIns="0" tIns="0" rIns="0" bIns="0" rtlCol="0" anchor="ctr"/>
          <a:lstStyle/>
          <a:p>
            <a:pPr indent="0" marL="0">
              <a:buNone/>
            </a:pPr>
            <a:r>
              <a:rPr lang="de-AT" altLang="en-US" sz="1600" b="1" dirty="0">
                <a:solidFill>
                  <a:srgbClr val="FFFFFF"/>
                </a:solidFill>
                <a:latin typeface="Menlo" pitchFamily="34" charset="0"/>
                <a:ea typeface="Menlo" pitchFamily="34" charset="-122"/>
                <a:cs typeface="Menlo" pitchFamily="34" charset="-120"/>
              </a:rPr>
              <a:t>3,26 $</a:t>
            </a:r>
            <a:endParaRPr lang="de-AT" sz="1600" dirty="0"/>
          </a:p>
        </p:txBody>
      </p:sp>
      <p:sp>
        <p:nvSpPr>
          <p:cNvPr id="12" name="Text 10"/>
          <p:cNvSpPr/>
          <p:nvPr/>
        </p:nvSpPr>
        <p:spPr>
          <a:xfrm>
            <a:off x="10225735" y="2441448"/>
            <a:ext cx="1280160" cy="457200"/>
          </a:xfrm>
          <a:prstGeom prst="rect">
            <a:avLst/>
          </a:prstGeom>
          <a:noFill/>
          <a:ln/>
        </p:spPr>
        <p:txBody>
          <a:bodyPr wrap="square" lIns="0" tIns="0" rIns="0" bIns="0" rtlCol="0" anchor="ctr"/>
          <a:lstStyle/>
          <a:p>
            <a:pPr algn="r" indent="0" marL="0">
              <a:buNone/>
            </a:pPr>
            <a:r>
              <a:rPr lang="de-AT" altLang="en-US" sz="1500" dirty="0">
                <a:solidFill>
                  <a:srgbClr val="A9AEB6"/>
                </a:solidFill>
                <a:latin typeface="Helvetica Neue" pitchFamily="34" charset="0"/>
                <a:ea typeface="Helvetica Neue" pitchFamily="34" charset="-122"/>
                <a:cs typeface="Helvetica Neue" pitchFamily="34" charset="-120"/>
              </a:rPr>
              <a:t>53 Punkte</a:t>
            </a:r>
            <a:endParaRPr lang="de-AT" sz="1500" dirty="0"/>
          </a:p>
        </p:txBody>
      </p:sp>
      <p:sp>
        <p:nvSpPr>
          <p:cNvPr id="13" name="Text 11"/>
          <p:cNvSpPr/>
          <p:nvPr/>
        </p:nvSpPr>
        <p:spPr>
          <a:xfrm>
            <a:off x="685800" y="3099816"/>
            <a:ext cx="2926080" cy="457200"/>
          </a:xfrm>
          <a:prstGeom prst="rect">
            <a:avLst/>
          </a:prstGeom>
          <a:noFill/>
          <a:ln/>
        </p:spPr>
        <p:txBody>
          <a:bodyPr wrap="square" lIns="0" tIns="0" rIns="0" bIns="0" rtlCol="0" anchor="ctr"/>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Gemini 4 Argon</a:t>
            </a:r>
            <a:endParaRPr lang="de-AT" sz="1700" dirty="0"/>
          </a:p>
        </p:txBody>
      </p:sp>
      <p:sp>
        <p:nvSpPr>
          <p:cNvPr id="14" name="Shape 12"/>
          <p:cNvSpPr/>
          <p:nvPr/>
        </p:nvSpPr>
        <p:spPr>
          <a:xfrm>
            <a:off x="3703320" y="3172968"/>
            <a:ext cx="1825742" cy="329184"/>
          </a:xfrm>
          <a:prstGeom prst="rect">
            <a:avLst/>
          </a:prstGeom>
          <a:solidFill>
            <a:srgbClr val="3B4048"/>
          </a:solidFill>
          <a:ln/>
        </p:spPr>
      </p:sp>
      <p:sp>
        <p:nvSpPr>
          <p:cNvPr id="15" name="Text 13"/>
          <p:cNvSpPr/>
          <p:nvPr/>
        </p:nvSpPr>
        <p:spPr>
          <a:xfrm>
            <a:off x="5666222" y="3099816"/>
            <a:ext cx="1097280" cy="457200"/>
          </a:xfrm>
          <a:prstGeom prst="rect">
            <a:avLst/>
          </a:prstGeom>
          <a:noFill/>
          <a:ln/>
        </p:spPr>
        <p:txBody>
          <a:bodyPr wrap="square" lIns="0" tIns="0" rIns="0" bIns="0" rtlCol="0" anchor="ctr"/>
          <a:lstStyle/>
          <a:p>
            <a:pPr indent="0" marL="0">
              <a:buNone/>
            </a:pPr>
            <a:r>
              <a:rPr lang="de-AT" altLang="en-US" sz="1600" b="1" dirty="0">
                <a:solidFill>
                  <a:srgbClr val="FFFFFF"/>
                </a:solidFill>
                <a:latin typeface="Menlo" pitchFamily="34" charset="0"/>
                <a:ea typeface="Menlo" pitchFamily="34" charset="-122"/>
                <a:cs typeface="Menlo" pitchFamily="34" charset="-120"/>
              </a:rPr>
              <a:t>1,99 $</a:t>
            </a:r>
            <a:endParaRPr lang="de-AT" sz="1600" dirty="0"/>
          </a:p>
        </p:txBody>
      </p:sp>
      <p:sp>
        <p:nvSpPr>
          <p:cNvPr id="16" name="Text 14"/>
          <p:cNvSpPr/>
          <p:nvPr/>
        </p:nvSpPr>
        <p:spPr>
          <a:xfrm>
            <a:off x="10225735" y="3099816"/>
            <a:ext cx="1280160" cy="457200"/>
          </a:xfrm>
          <a:prstGeom prst="rect">
            <a:avLst/>
          </a:prstGeom>
          <a:noFill/>
          <a:ln/>
        </p:spPr>
        <p:txBody>
          <a:bodyPr wrap="square" lIns="0" tIns="0" rIns="0" bIns="0" rtlCol="0" anchor="ctr"/>
          <a:lstStyle/>
          <a:p>
            <a:pPr algn="r" indent="0" marL="0">
              <a:buNone/>
            </a:pPr>
            <a:r>
              <a:rPr lang="de-AT" altLang="en-US" sz="1500" dirty="0">
                <a:solidFill>
                  <a:srgbClr val="A9AEB6"/>
                </a:solidFill>
                <a:latin typeface="Helvetica Neue" pitchFamily="34" charset="0"/>
                <a:ea typeface="Helvetica Neue" pitchFamily="34" charset="-122"/>
                <a:cs typeface="Helvetica Neue" pitchFamily="34" charset="-120"/>
              </a:rPr>
              <a:t>53 Punkte</a:t>
            </a:r>
            <a:endParaRPr lang="de-AT" sz="1500" dirty="0"/>
          </a:p>
        </p:txBody>
      </p:sp>
      <p:sp>
        <p:nvSpPr>
          <p:cNvPr id="17" name="Text 15"/>
          <p:cNvSpPr/>
          <p:nvPr/>
        </p:nvSpPr>
        <p:spPr>
          <a:xfrm>
            <a:off x="685800" y="3758184"/>
            <a:ext cx="2926080" cy="457200"/>
          </a:xfrm>
          <a:prstGeom prst="rect">
            <a:avLst/>
          </a:prstGeom>
          <a:noFill/>
          <a:ln/>
        </p:spPr>
        <p:txBody>
          <a:bodyPr wrap="square" lIns="0" tIns="0" rIns="0" bIns="0" rtlCol="0" anchor="ctr"/>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GPT-6.1 Sol</a:t>
            </a:r>
            <a:endParaRPr lang="de-AT" sz="1700" dirty="0"/>
          </a:p>
        </p:txBody>
      </p:sp>
      <p:sp>
        <p:nvSpPr>
          <p:cNvPr id="18" name="Shape 16"/>
          <p:cNvSpPr/>
          <p:nvPr/>
        </p:nvSpPr>
        <p:spPr>
          <a:xfrm>
            <a:off x="3703320" y="3831336"/>
            <a:ext cx="660570" cy="329184"/>
          </a:xfrm>
          <a:prstGeom prst="rect">
            <a:avLst/>
          </a:prstGeom>
          <a:solidFill>
            <a:srgbClr val="F5D06A"/>
          </a:solidFill>
          <a:ln/>
        </p:spPr>
      </p:sp>
      <p:sp>
        <p:nvSpPr>
          <p:cNvPr id="19" name="Text 17"/>
          <p:cNvSpPr/>
          <p:nvPr/>
        </p:nvSpPr>
        <p:spPr>
          <a:xfrm>
            <a:off x="4501050" y="3758184"/>
            <a:ext cx="1097280" cy="457200"/>
          </a:xfrm>
          <a:prstGeom prst="rect">
            <a:avLst/>
          </a:prstGeom>
          <a:noFill/>
          <a:ln/>
        </p:spPr>
        <p:txBody>
          <a:bodyPr wrap="square" lIns="0" tIns="0" rIns="0" bIns="0" rtlCol="0" anchor="ctr"/>
          <a:lstStyle/>
          <a:p>
            <a:pPr indent="0" marL="0">
              <a:buNone/>
            </a:pPr>
            <a:r>
              <a:rPr lang="de-AT" altLang="en-US" sz="1600" b="1" dirty="0">
                <a:solidFill>
                  <a:srgbClr val="FFFFFF"/>
                </a:solidFill>
                <a:latin typeface="Menlo" pitchFamily="34" charset="0"/>
                <a:ea typeface="Menlo" pitchFamily="34" charset="-122"/>
                <a:cs typeface="Menlo" pitchFamily="34" charset="-120"/>
              </a:rPr>
              <a:t>0,72 $</a:t>
            </a:r>
            <a:endParaRPr lang="de-AT" sz="1600" dirty="0"/>
          </a:p>
        </p:txBody>
      </p:sp>
      <p:sp>
        <p:nvSpPr>
          <p:cNvPr id="20" name="Text 18"/>
          <p:cNvSpPr/>
          <p:nvPr/>
        </p:nvSpPr>
        <p:spPr>
          <a:xfrm>
            <a:off x="10225735" y="3758184"/>
            <a:ext cx="1280160" cy="457200"/>
          </a:xfrm>
          <a:prstGeom prst="rect">
            <a:avLst/>
          </a:prstGeom>
          <a:noFill/>
          <a:ln/>
        </p:spPr>
        <p:txBody>
          <a:bodyPr wrap="square" lIns="0" tIns="0" rIns="0" bIns="0" rtlCol="0" anchor="ctr"/>
          <a:lstStyle/>
          <a:p>
            <a:pPr algn="r" indent="0" marL="0">
              <a:buNone/>
            </a:pPr>
            <a:r>
              <a:rPr lang="de-AT" altLang="en-US" sz="1500" dirty="0">
                <a:solidFill>
                  <a:srgbClr val="A9AEB6"/>
                </a:solidFill>
                <a:latin typeface="Helvetica Neue" pitchFamily="34" charset="0"/>
                <a:ea typeface="Helvetica Neue" pitchFamily="34" charset="-122"/>
                <a:cs typeface="Helvetica Neue" pitchFamily="34" charset="-120"/>
              </a:rPr>
              <a:t>52 Punkte</a:t>
            </a:r>
            <a:endParaRPr lang="de-AT" sz="1500" dirty="0"/>
          </a:p>
        </p:txBody>
      </p:sp>
      <p:sp>
        <p:nvSpPr>
          <p:cNvPr id="21" name="Text 19"/>
          <p:cNvSpPr/>
          <p:nvPr/>
        </p:nvSpPr>
        <p:spPr>
          <a:xfrm>
            <a:off x="685800" y="4416552"/>
            <a:ext cx="2926080" cy="457200"/>
          </a:xfrm>
          <a:prstGeom prst="rect">
            <a:avLst/>
          </a:prstGeom>
          <a:noFill/>
          <a:ln/>
        </p:spPr>
        <p:txBody>
          <a:bodyPr wrap="square" lIns="0" tIns="0" rIns="0" bIns="0" rtlCol="0" anchor="ctr"/>
          <a:lstStyle/>
          <a:p>
            <a:pPr indent="0" marL="0">
              <a:buNone/>
            </a:pPr>
            <a:r>
              <a:rPr lang="de-AT" altLang="en-US" sz="1700" b="1" dirty="0">
                <a:solidFill>
                  <a:srgbClr val="FFFFFF"/>
                </a:solidFill>
                <a:latin typeface="Helvetica Neue" pitchFamily="34" charset="0"/>
                <a:ea typeface="Helvetica Neue" pitchFamily="34" charset="-122"/>
                <a:cs typeface="Helvetica Neue" pitchFamily="34" charset="-120"/>
              </a:rPr>
              <a:t>DeepSeek V4.1 Flash</a:t>
            </a:r>
            <a:endParaRPr lang="de-AT" sz="1700" dirty="0"/>
          </a:p>
        </p:txBody>
      </p:sp>
      <p:sp>
        <p:nvSpPr>
          <p:cNvPr id="22" name="Shape 20"/>
          <p:cNvSpPr/>
          <p:nvPr/>
        </p:nvSpPr>
        <p:spPr>
          <a:xfrm>
            <a:off x="3703320" y="4489704"/>
            <a:ext cx="238539" cy="329184"/>
          </a:xfrm>
          <a:prstGeom prst="rect">
            <a:avLst/>
          </a:prstGeom>
          <a:solidFill>
            <a:srgbClr val="3B4048"/>
          </a:solidFill>
          <a:ln/>
        </p:spPr>
      </p:sp>
      <p:sp>
        <p:nvSpPr>
          <p:cNvPr id="23" name="Text 21"/>
          <p:cNvSpPr/>
          <p:nvPr/>
        </p:nvSpPr>
        <p:spPr>
          <a:xfrm>
            <a:off x="4079019" y="4416552"/>
            <a:ext cx="1097280" cy="457200"/>
          </a:xfrm>
          <a:prstGeom prst="rect">
            <a:avLst/>
          </a:prstGeom>
          <a:noFill/>
          <a:ln/>
        </p:spPr>
        <p:txBody>
          <a:bodyPr wrap="square" lIns="0" tIns="0" rIns="0" bIns="0" rtlCol="0" anchor="ctr"/>
          <a:lstStyle/>
          <a:p>
            <a:pPr indent="0" marL="0">
              <a:buNone/>
            </a:pPr>
            <a:r>
              <a:rPr lang="de-AT" altLang="en-US" sz="1600" b="1" dirty="0">
                <a:solidFill>
                  <a:srgbClr val="FFFFFF"/>
                </a:solidFill>
                <a:latin typeface="Menlo" pitchFamily="34" charset="0"/>
                <a:ea typeface="Menlo" pitchFamily="34" charset="-122"/>
                <a:cs typeface="Menlo" pitchFamily="34" charset="-120"/>
              </a:rPr>
              <a:t>0,26 $</a:t>
            </a:r>
            <a:endParaRPr lang="de-AT" sz="1600" dirty="0"/>
          </a:p>
        </p:txBody>
      </p:sp>
      <p:sp>
        <p:nvSpPr>
          <p:cNvPr id="24" name="Text 22"/>
          <p:cNvSpPr/>
          <p:nvPr/>
        </p:nvSpPr>
        <p:spPr>
          <a:xfrm>
            <a:off x="10225735" y="4416552"/>
            <a:ext cx="1280160" cy="457200"/>
          </a:xfrm>
          <a:prstGeom prst="rect">
            <a:avLst/>
          </a:prstGeom>
          <a:noFill/>
          <a:ln/>
        </p:spPr>
        <p:txBody>
          <a:bodyPr wrap="square" lIns="0" tIns="0" rIns="0" bIns="0" rtlCol="0" anchor="ctr"/>
          <a:lstStyle/>
          <a:p>
            <a:pPr algn="r" indent="0" marL="0">
              <a:buNone/>
            </a:pPr>
            <a:r>
              <a:rPr lang="de-AT" altLang="en-US" sz="1500" dirty="0">
                <a:solidFill>
                  <a:srgbClr val="A9AEB6"/>
                </a:solidFill>
                <a:latin typeface="Helvetica Neue" pitchFamily="34" charset="0"/>
                <a:ea typeface="Helvetica Neue" pitchFamily="34" charset="-122"/>
                <a:cs typeface="Helvetica Neue" pitchFamily="34" charset="-120"/>
              </a:rPr>
              <a:t>45 Punkte</a:t>
            </a:r>
            <a:endParaRPr lang="de-AT" sz="1500" dirty="0"/>
          </a:p>
        </p:txBody>
      </p:sp>
      <p:sp>
        <p:nvSpPr>
          <p:cNvPr id="25" name="Text 23"/>
          <p:cNvSpPr/>
          <p:nvPr/>
        </p:nvSpPr>
        <p:spPr>
          <a:xfrm>
            <a:off x="685800" y="5669280"/>
            <a:ext cx="10820095" cy="457200"/>
          </a:xfrm>
          <a:prstGeom prst="rect">
            <a:avLst/>
          </a:prstGeom>
          <a:noFill/>
          <a:ln/>
        </p:spPr>
        <p:txBody>
          <a:bodyPr wrap="square" lIns="0" tIns="0" rIns="0" bIns="0" rtlCol="0" anchor="t"/>
          <a:lstStyle/>
          <a:p>
            <a:pPr indent="0" marL="0">
              <a:buNone/>
            </a:pPr>
            <a:r>
              <a:rPr lang="de-AT" altLang="en-US" sz="1800" dirty="0">
                <a:solidFill>
                  <a:srgbClr val="F5D06A"/>
                </a:solidFill>
                <a:latin typeface="Helvetica Neue" pitchFamily="34" charset="0"/>
                <a:ea typeface="Helvetica Neue" pitchFamily="34" charset="-122"/>
                <a:cs typeface="Helvetica Neue" pitchFamily="34" charset="-120"/>
              </a:rPr>
              <a:t>Wähl das Modell pro Aufgabe: das beste für Urteil und Geschmack, die günstigen für die Masse.</a:t>
            </a:r>
            <a:endParaRPr lang="de-AT" sz="1800" dirty="0"/>
          </a:p>
        </p:txBody>
      </p:sp>
      <p:sp>
        <p:nvSpPr>
          <p:cNvPr id="26" name="Text 24"/>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Artificial Analysis Intelligence Index v4.3.2, Stand 21. Oktober 2026. Durchschnittliche Kosten für eine Index-Aufgabe.</a:t>
            </a:r>
            <a:endParaRPr lang="de-AT" sz="1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56</a:t>
            </a:r>
            <a:endParaRPr lang="de-AT" sz="1100" dirty="0"/>
          </a:p>
        </p:txBody>
      </p:sp>
      <p:pic>
        <p:nvPicPr>
          <p:cNvPr id="3" name="Image 0" descr="/Users/momofeichtinger/Documents/RootOrdner/Business/KI Deep Dives/output/2026-11-02-deepdive/deck/assets-canva/compute-squeeze.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822960"/>
            <a:ext cx="5120640" cy="320040"/>
          </a:xfrm>
          <a:prstGeom prst="rect">
            <a:avLst/>
          </a:prstGeom>
          <a:noFill/>
          <a:ln/>
        </p:spPr>
        <p:txBody>
          <a:bodyPr wrap="square" lIns="0" tIns="0" rIns="0" bIns="0" rtlCol="0" anchor="t"/>
          <a:lstStyle/>
          <a:p>
            <a:pPr indent="0" marL="0">
              <a:buNone/>
            </a:pPr>
            <a:r>
              <a:rPr lang="de-AT" altLang="en-US" sz="1400" b="1" spc="300" kern="0" dirty="0">
                <a:solidFill>
                  <a:srgbClr val="5EC4B6"/>
                </a:solidFill>
                <a:latin typeface="Helvetica Neue" pitchFamily="34" charset="0"/>
                <a:ea typeface="Helvetica Neue" pitchFamily="34" charset="-122"/>
                <a:cs typeface="Helvetica Neue" pitchFamily="34" charset="-120"/>
              </a:rPr>
              <a:t>DIE ANDERE SEITE</a:t>
            </a:r>
            <a:endParaRPr lang="de-AT" sz="1400" dirty="0"/>
          </a:p>
        </p:txBody>
      </p:sp>
      <p:sp>
        <p:nvSpPr>
          <p:cNvPr id="5" name="Text 2"/>
          <p:cNvSpPr/>
          <p:nvPr/>
        </p:nvSpPr>
        <p:spPr>
          <a:xfrm>
            <a:off x="685800" y="1188720"/>
            <a:ext cx="6035040" cy="1463040"/>
          </a:xfrm>
          <a:prstGeom prst="rect">
            <a:avLst/>
          </a:prstGeom>
          <a:noFill/>
          <a:ln/>
        </p:spPr>
        <p:txBody>
          <a:bodyPr wrap="square" lIns="0" tIns="0" rIns="0" bIns="0" rtlCol="0" anchor="t"/>
          <a:lstStyle/>
          <a:p>
            <a:pPr indent="0" marL="0">
              <a:buNone/>
            </a:pPr>
            <a:r>
              <a:rPr lang="de-AT" altLang="en-US" sz="3000" b="1" dirty="0">
                <a:solidFill>
                  <a:srgbClr val="F5D06A"/>
                </a:solidFill>
                <a:latin typeface="Helvetica Neue" pitchFamily="34" charset="0"/>
                <a:ea typeface="Helvetica Neue" pitchFamily="34" charset="-122"/>
                <a:cs typeface="Helvetica Neue" pitchFamily="34" charset="-120"/>
              </a:rPr>
              <a:t>Intelligenz wird billiger.</a:t>
            </a:r>
            <a:endParaRPr lang="de-AT" sz="3000" dirty="0"/>
          </a:p>
          <a:p>
            <a:pPr indent="0" marL="0">
              <a:buNone/>
            </a:pPr>
            <a:r>
              <a:rPr lang="de-AT" altLang="en-US" sz="3000" b="1" dirty="0">
                <a:solidFill>
                  <a:srgbClr val="F5D06A"/>
                </a:solidFill>
                <a:latin typeface="Helvetica Neue" pitchFamily="34" charset="0"/>
                <a:ea typeface="Helvetica Neue" pitchFamily="34" charset="-122"/>
                <a:cs typeface="Helvetica Neue" pitchFamily="34" charset="-120"/>
              </a:rPr>
              <a:t>Rechenleistung wird knapper.</a:t>
            </a:r>
            <a:endParaRPr lang="de-AT" sz="3000" dirty="0"/>
          </a:p>
        </p:txBody>
      </p:sp>
      <p:sp>
        <p:nvSpPr>
          <p:cNvPr id="6" name="Text 3"/>
          <p:cNvSpPr/>
          <p:nvPr/>
        </p:nvSpPr>
        <p:spPr>
          <a:xfrm>
            <a:off x="685800" y="2926080"/>
            <a:ext cx="1737360" cy="548640"/>
          </a:xfrm>
          <a:prstGeom prst="rect">
            <a:avLst/>
          </a:prstGeom>
          <a:noFill/>
          <a:ln/>
        </p:spPr>
        <p:txBody>
          <a:bodyPr wrap="square" lIns="0" tIns="0" rIns="0" bIns="0" rtlCol="0" anchor="ctr"/>
          <a:lstStyle/>
          <a:p>
            <a:pPr indent="0" marL="0">
              <a:buNone/>
            </a:pPr>
            <a:r>
              <a:rPr lang="de-AT" altLang="en-US" sz="2800" b="1" dirty="0">
                <a:solidFill>
                  <a:srgbClr val="FFFFFF"/>
                </a:solidFill>
                <a:latin typeface="Helvetica Neue" pitchFamily="34" charset="0"/>
                <a:ea typeface="Helvetica Neue" pitchFamily="34" charset="-122"/>
                <a:cs typeface="Helvetica Neue" pitchFamily="34" charset="-120"/>
              </a:rPr>
              <a:t>500 $</a:t>
            </a:r>
            <a:endParaRPr lang="de-AT" sz="2800" dirty="0"/>
          </a:p>
        </p:txBody>
      </p:sp>
      <p:sp>
        <p:nvSpPr>
          <p:cNvPr id="7" name="Text 4"/>
          <p:cNvSpPr/>
          <p:nvPr/>
        </p:nvSpPr>
        <p:spPr>
          <a:xfrm>
            <a:off x="2514600" y="2926080"/>
            <a:ext cx="3566160" cy="594360"/>
          </a:xfrm>
          <a:prstGeom prst="rect">
            <a:avLst/>
          </a:prstGeom>
          <a:noFill/>
          <a:ln/>
        </p:spPr>
        <p:txBody>
          <a:bodyPr wrap="square" lIns="0" tIns="0" rIns="0" bIns="0" rtlCol="0" anchor="ctr"/>
          <a:lstStyle/>
          <a:p>
            <a:pPr indent="0" marL="0">
              <a:buNone/>
            </a:pPr>
            <a:r>
              <a:rPr lang="de-AT" altLang="en-US" sz="1500" dirty="0">
                <a:solidFill>
                  <a:srgbClr val="A9AEB6"/>
                </a:solidFill>
                <a:latin typeface="Helvetica Neue" pitchFamily="34" charset="0"/>
                <a:ea typeface="Helvetica Neue" pitchFamily="34" charset="-122"/>
                <a:cs typeface="Helvetica Neue" pitchFamily="34" charset="-120"/>
              </a:rPr>
              <a:t>neue höchste Stufe von ChatGPT Pro seit 29.9.</a:t>
            </a:r>
            <a:endParaRPr lang="de-AT" sz="1500" dirty="0"/>
          </a:p>
        </p:txBody>
      </p:sp>
      <p:sp>
        <p:nvSpPr>
          <p:cNvPr id="8" name="Text 5"/>
          <p:cNvSpPr/>
          <p:nvPr/>
        </p:nvSpPr>
        <p:spPr>
          <a:xfrm>
            <a:off x="685800" y="3639312"/>
            <a:ext cx="1737360" cy="548640"/>
          </a:xfrm>
          <a:prstGeom prst="rect">
            <a:avLst/>
          </a:prstGeom>
          <a:noFill/>
          <a:ln/>
        </p:spPr>
        <p:txBody>
          <a:bodyPr wrap="square" lIns="0" tIns="0" rIns="0" bIns="0" rtlCol="0" anchor="ctr"/>
          <a:lstStyle/>
          <a:p>
            <a:pPr indent="0" marL="0">
              <a:buNone/>
            </a:pPr>
            <a:r>
              <a:rPr lang="de-AT" altLang="en-US" sz="2800" b="1" dirty="0">
                <a:solidFill>
                  <a:srgbClr val="FFFFFF"/>
                </a:solidFill>
                <a:latin typeface="Helvetica Neue" pitchFamily="34" charset="0"/>
                <a:ea typeface="Helvetica Neue" pitchFamily="34" charset="-122"/>
                <a:cs typeface="Helvetica Neue" pitchFamily="34" charset="-120"/>
              </a:rPr>
              <a:t>10x</a:t>
            </a:r>
            <a:endParaRPr lang="de-AT" sz="2800" dirty="0"/>
          </a:p>
        </p:txBody>
      </p:sp>
      <p:sp>
        <p:nvSpPr>
          <p:cNvPr id="9" name="Text 6"/>
          <p:cNvSpPr/>
          <p:nvPr/>
        </p:nvSpPr>
        <p:spPr>
          <a:xfrm>
            <a:off x="2514600" y="3639312"/>
            <a:ext cx="3566160" cy="594360"/>
          </a:xfrm>
          <a:prstGeom prst="rect">
            <a:avLst/>
          </a:prstGeom>
          <a:noFill/>
          <a:ln/>
        </p:spPr>
        <p:txBody>
          <a:bodyPr wrap="square" lIns="0" tIns="0" rIns="0" bIns="0" rtlCol="0" anchor="ctr"/>
          <a:lstStyle/>
          <a:p>
            <a:pPr indent="0" marL="0">
              <a:buNone/>
            </a:pPr>
            <a:r>
              <a:rPr lang="de-AT" altLang="en-US" sz="1500" dirty="0">
                <a:solidFill>
                  <a:srgbClr val="A9AEB6"/>
                </a:solidFill>
                <a:latin typeface="Helvetica Neue" pitchFamily="34" charset="0"/>
                <a:ea typeface="Helvetica Neue" pitchFamily="34" charset="-122"/>
                <a:cs typeface="Helvetica Neue" pitchFamily="34" charset="-120"/>
              </a:rPr>
              <a:t>Plus-Kontingent für neue 200-$-Abos, vorher 20x</a:t>
            </a:r>
            <a:endParaRPr lang="de-AT" sz="1500" dirty="0"/>
          </a:p>
        </p:txBody>
      </p:sp>
      <p:sp>
        <p:nvSpPr>
          <p:cNvPr id="10" name="Text 7"/>
          <p:cNvSpPr/>
          <p:nvPr/>
        </p:nvSpPr>
        <p:spPr>
          <a:xfrm>
            <a:off x="685800" y="4352544"/>
            <a:ext cx="1737360" cy="548640"/>
          </a:xfrm>
          <a:prstGeom prst="rect">
            <a:avLst/>
          </a:prstGeom>
          <a:noFill/>
          <a:ln/>
        </p:spPr>
        <p:txBody>
          <a:bodyPr wrap="square" lIns="0" tIns="0" rIns="0" bIns="0" rtlCol="0" anchor="ctr"/>
          <a:lstStyle/>
          <a:p>
            <a:pPr indent="0" marL="0">
              <a:buNone/>
            </a:pPr>
            <a:r>
              <a:rPr lang="de-AT" altLang="en-US" sz="2800" b="1" dirty="0">
                <a:solidFill>
                  <a:srgbClr val="FFFFFF"/>
                </a:solidFill>
                <a:latin typeface="Helvetica Neue" pitchFamily="34" charset="0"/>
                <a:ea typeface="Helvetica Neue" pitchFamily="34" charset="-122"/>
                <a:cs typeface="Helvetica Neue" pitchFamily="34" charset="-120"/>
              </a:rPr>
              <a:t>+17,7 %</a:t>
            </a:r>
            <a:endParaRPr lang="de-AT" sz="2800" dirty="0"/>
          </a:p>
        </p:txBody>
      </p:sp>
      <p:sp>
        <p:nvSpPr>
          <p:cNvPr id="11" name="Text 8"/>
          <p:cNvSpPr/>
          <p:nvPr/>
        </p:nvSpPr>
        <p:spPr>
          <a:xfrm>
            <a:off x="2514600" y="4352544"/>
            <a:ext cx="3566160" cy="594360"/>
          </a:xfrm>
          <a:prstGeom prst="rect">
            <a:avLst/>
          </a:prstGeom>
          <a:noFill/>
          <a:ln/>
        </p:spPr>
        <p:txBody>
          <a:bodyPr wrap="square" lIns="0" tIns="0" rIns="0" bIns="0" rtlCol="0" anchor="ctr"/>
          <a:lstStyle/>
          <a:p>
            <a:pPr indent="0" marL="0">
              <a:buNone/>
            </a:pPr>
            <a:r>
              <a:rPr lang="de-AT" altLang="en-US" sz="1500" dirty="0">
                <a:solidFill>
                  <a:srgbClr val="A9AEB6"/>
                </a:solidFill>
                <a:latin typeface="Helvetica Neue" pitchFamily="34" charset="0"/>
                <a:ea typeface="Helvetica Neue" pitchFamily="34" charset="-122"/>
                <a:cs typeface="Helvetica Neue" pitchFamily="34" charset="-120"/>
              </a:rPr>
              <a:t>H100-Mietpreis in einem Monat (Ornn-Index, berichtet)</a:t>
            </a:r>
            <a:endParaRPr lang="de-AT" sz="1500" dirty="0"/>
          </a:p>
        </p:txBody>
      </p:sp>
      <p:sp>
        <p:nvSpPr>
          <p:cNvPr id="12" name="Text 9"/>
          <p:cNvSpPr/>
          <p:nvPr/>
        </p:nvSpPr>
        <p:spPr>
          <a:xfrm>
            <a:off x="685800" y="5065776"/>
            <a:ext cx="1737360" cy="548640"/>
          </a:xfrm>
          <a:prstGeom prst="rect">
            <a:avLst/>
          </a:prstGeom>
          <a:noFill/>
          <a:ln/>
        </p:spPr>
        <p:txBody>
          <a:bodyPr wrap="square" lIns="0" tIns="0" rIns="0" bIns="0" rtlCol="0" anchor="ctr"/>
          <a:lstStyle/>
          <a:p>
            <a:pPr indent="0" marL="0">
              <a:buNone/>
            </a:pPr>
            <a:r>
              <a:rPr lang="de-AT" altLang="en-US" sz="2800" b="1" dirty="0">
                <a:solidFill>
                  <a:srgbClr val="FFFFFF"/>
                </a:solidFill>
                <a:latin typeface="Helvetica Neue" pitchFamily="34" charset="0"/>
                <a:ea typeface="Helvetica Neue" pitchFamily="34" charset="-122"/>
                <a:cs typeface="Helvetica Neue" pitchFamily="34" charset="-120"/>
              </a:rPr>
              <a:t>-11,6 %</a:t>
            </a:r>
            <a:endParaRPr lang="de-AT" sz="2800" dirty="0"/>
          </a:p>
        </p:txBody>
      </p:sp>
      <p:sp>
        <p:nvSpPr>
          <p:cNvPr id="13" name="Text 10"/>
          <p:cNvSpPr/>
          <p:nvPr/>
        </p:nvSpPr>
        <p:spPr>
          <a:xfrm>
            <a:off x="2514600" y="5065776"/>
            <a:ext cx="3566160" cy="594360"/>
          </a:xfrm>
          <a:prstGeom prst="rect">
            <a:avLst/>
          </a:prstGeom>
          <a:noFill/>
          <a:ln/>
        </p:spPr>
        <p:txBody>
          <a:bodyPr wrap="square" lIns="0" tIns="0" rIns="0" bIns="0" rtlCol="0" anchor="ctr"/>
          <a:lstStyle/>
          <a:p>
            <a:pPr indent="0" marL="0">
              <a:buNone/>
            </a:pPr>
            <a:r>
              <a:rPr lang="de-AT" altLang="en-US" sz="1500" dirty="0">
                <a:solidFill>
                  <a:srgbClr val="A9AEB6"/>
                </a:solidFill>
                <a:latin typeface="Helvetica Neue" pitchFamily="34" charset="0"/>
                <a:ea typeface="Helvetica Neue" pitchFamily="34" charset="-122"/>
                <a:cs typeface="Helvetica Neue" pitchFamily="34" charset="-120"/>
              </a:rPr>
              <a:t>Chipindex in sechs Handelstagen, 13. bis 15.10.</a:t>
            </a:r>
            <a:endParaRPr lang="de-AT" sz="1500" dirty="0"/>
          </a:p>
        </p:txBody>
      </p:sp>
      <p:sp>
        <p:nvSpPr>
          <p:cNvPr id="14" name="Text 11"/>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OpenAI DevDay, Abo-Änderungen (29.9.), Ornn-GPU-Preisindex (20.10.), Marktdaten (13. bis 15.10.).</a:t>
            </a:r>
            <a:endParaRPr lang="de-AT" sz="1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57</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SECHS ANWENDUNGEN FÜR MONTAGFRÜH</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Das Montag-Playbook</a:t>
            </a:r>
            <a:endParaRPr lang="de-AT" sz="3800" dirty="0"/>
          </a:p>
        </p:txBody>
      </p:sp>
      <p:sp>
        <p:nvSpPr>
          <p:cNvPr id="5" name="Text 3"/>
          <p:cNvSpPr/>
          <p:nvPr/>
        </p:nvSpPr>
        <p:spPr>
          <a:xfrm>
            <a:off x="685800" y="1600200"/>
            <a:ext cx="5212080" cy="384048"/>
          </a:xfrm>
          <a:prstGeom prst="rect">
            <a:avLst/>
          </a:prstGeom>
          <a:noFill/>
          <a:ln/>
        </p:spPr>
        <p:txBody>
          <a:bodyPr wrap="square" lIns="0" tIns="0" rIns="0" bIns="0" rtlCol="0" anchor="t"/>
          <a:lstStyle/>
          <a:p>
            <a:pPr indent="0" marL="0">
              <a:buNone/>
            </a:pPr>
            <a:r>
              <a:rPr lang="de-AT" altLang="en-US" sz="1900" b="1" dirty="0">
                <a:solidFill>
                  <a:srgbClr val="F5D06A"/>
                </a:solidFill>
                <a:latin typeface="Helvetica Neue" pitchFamily="34" charset="0"/>
                <a:ea typeface="Helvetica Neue" pitchFamily="34" charset="-122"/>
                <a:cs typeface="Helvetica Neue" pitchFamily="34" charset="-120"/>
              </a:rPr>
              <a:t>Eine Erklär-Animation aus einem Prompt</a:t>
            </a:r>
            <a:endParaRPr lang="de-AT" sz="1900" dirty="0"/>
          </a:p>
        </p:txBody>
      </p:sp>
      <p:sp>
        <p:nvSpPr>
          <p:cNvPr id="6" name="Text 4"/>
          <p:cNvSpPr/>
          <p:nvPr/>
        </p:nvSpPr>
        <p:spPr>
          <a:xfrm>
            <a:off x="685800" y="1984248"/>
            <a:ext cx="5212080" cy="640080"/>
          </a:xfrm>
          <a:prstGeom prst="rect">
            <a:avLst/>
          </a:prstGeom>
          <a:noFill/>
          <a:ln/>
        </p:spPr>
        <p:txBody>
          <a:bodyPr wrap="square" lIns="0" tIns="0" rIns="0" bIns="0" rtlCol="0" anchor="t"/>
          <a:lstStyle/>
          <a:p>
            <a:pPr indent="0" marL="0">
              <a:lnSpc>
                <a:spcPct val="105000"/>
              </a:lnSpc>
              <a:buNone/>
            </a:pPr>
            <a:r>
              <a:rPr lang="de-AT" altLang="en-US" sz="1400" dirty="0">
                <a:solidFill>
                  <a:srgbClr val="FFFFFF"/>
                </a:solidFill>
                <a:latin typeface="Helvetica Neue" pitchFamily="34" charset="0"/>
                <a:ea typeface="Helvetica Neue" pitchFamily="34" charset="-122"/>
                <a:cs typeface="Helvetica Neue" pitchFamily="34" charset="-120"/>
              </a:rPr>
              <a:t>als MP4 gerendert, Satz für Satz änderbar</a:t>
            </a:r>
            <a:endParaRPr lang="de-AT" sz="1400" dirty="0"/>
          </a:p>
        </p:txBody>
      </p:sp>
      <p:sp>
        <p:nvSpPr>
          <p:cNvPr id="7" name="Text 5"/>
          <p:cNvSpPr/>
          <p:nvPr/>
        </p:nvSpPr>
        <p:spPr>
          <a:xfrm>
            <a:off x="685800" y="2606040"/>
            <a:ext cx="5212080" cy="274320"/>
          </a:xfrm>
          <a:prstGeom prst="rect">
            <a:avLst/>
          </a:prstGeom>
          <a:noFill/>
          <a:ln/>
        </p:spPr>
        <p:txBody>
          <a:bodyPr wrap="square" lIns="0" tIns="0" rIns="0" bIns="0" rtlCol="0" anchor="t"/>
          <a:lstStyle/>
          <a:p>
            <a:pPr indent="0" marL="0">
              <a:buNone/>
            </a:pPr>
            <a:r>
              <a:rPr lang="de-AT" altLang="en-US" sz="1200" dirty="0">
                <a:solidFill>
                  <a:srgbClr val="5EC4B6"/>
                </a:solidFill>
                <a:latin typeface="Helvetica Neue" pitchFamily="34" charset="0"/>
                <a:ea typeface="Helvetica Neue" pitchFamily="34" charset="-122"/>
                <a:cs typeface="Helvetica Neue" pitchFamily="34" charset="-120"/>
              </a:rPr>
              <a:t>Claude Code mit Opus 5.5 · ab 20 $</a:t>
            </a:r>
            <a:endParaRPr lang="de-AT" sz="1200" dirty="0"/>
          </a:p>
        </p:txBody>
      </p:sp>
      <p:sp>
        <p:nvSpPr>
          <p:cNvPr id="8" name="Text 6"/>
          <p:cNvSpPr/>
          <p:nvPr/>
        </p:nvSpPr>
        <p:spPr>
          <a:xfrm>
            <a:off x="6217920" y="1600200"/>
            <a:ext cx="5212080" cy="384048"/>
          </a:xfrm>
          <a:prstGeom prst="rect">
            <a:avLst/>
          </a:prstGeom>
          <a:noFill/>
          <a:ln/>
        </p:spPr>
        <p:txBody>
          <a:bodyPr wrap="square" lIns="0" tIns="0" rIns="0" bIns="0" rtlCol="0" anchor="t"/>
          <a:lstStyle/>
          <a:p>
            <a:pPr indent="0" marL="0">
              <a:buNone/>
            </a:pPr>
            <a:r>
              <a:rPr lang="de-AT" altLang="en-US" sz="1900" b="1" dirty="0">
                <a:solidFill>
                  <a:srgbClr val="F5D06A"/>
                </a:solidFill>
                <a:latin typeface="Helvetica Neue" pitchFamily="34" charset="0"/>
                <a:ea typeface="Helvetica Neue" pitchFamily="34" charset="-122"/>
                <a:cs typeface="Helvetica Neue" pitchFamily="34" charset="-120"/>
              </a:rPr>
              <a:t>Ein Lernlabor für den Unterricht</a:t>
            </a:r>
            <a:endParaRPr lang="de-AT" sz="1900" dirty="0"/>
          </a:p>
        </p:txBody>
      </p:sp>
      <p:sp>
        <p:nvSpPr>
          <p:cNvPr id="9" name="Text 7"/>
          <p:cNvSpPr/>
          <p:nvPr/>
        </p:nvSpPr>
        <p:spPr>
          <a:xfrm>
            <a:off x="6217920" y="1984248"/>
            <a:ext cx="5212080" cy="640080"/>
          </a:xfrm>
          <a:prstGeom prst="rect">
            <a:avLst/>
          </a:prstGeom>
          <a:noFill/>
          <a:ln/>
        </p:spPr>
        <p:txBody>
          <a:bodyPr wrap="square" lIns="0" tIns="0" rIns="0" bIns="0" rtlCol="0" anchor="t"/>
          <a:lstStyle/>
          <a:p>
            <a:pPr indent="0" marL="0">
              <a:lnSpc>
                <a:spcPct val="105000"/>
              </a:lnSpc>
              <a:buNone/>
            </a:pPr>
            <a:r>
              <a:rPr lang="de-AT" altLang="en-US" sz="1400" dirty="0">
                <a:solidFill>
                  <a:srgbClr val="FFFFFF"/>
                </a:solidFill>
                <a:latin typeface="Helvetica Neue" pitchFamily="34" charset="0"/>
                <a:ea typeface="Helvetica Neue" pitchFamily="34" charset="-122"/>
                <a:cs typeface="Helvetica Neue" pitchFamily="34" charset="-120"/>
              </a:rPr>
              <a:t>Schieberegler, Strahlengang, Aufgaben mit Hinweisen, eine HTML-Datei, die offline läuft</a:t>
            </a:r>
            <a:endParaRPr lang="de-AT" sz="1400" dirty="0"/>
          </a:p>
        </p:txBody>
      </p:sp>
      <p:sp>
        <p:nvSpPr>
          <p:cNvPr id="10" name="Text 8"/>
          <p:cNvSpPr/>
          <p:nvPr/>
        </p:nvSpPr>
        <p:spPr>
          <a:xfrm>
            <a:off x="6217920" y="2606040"/>
            <a:ext cx="5212080" cy="274320"/>
          </a:xfrm>
          <a:prstGeom prst="rect">
            <a:avLst/>
          </a:prstGeom>
          <a:noFill/>
          <a:ln/>
        </p:spPr>
        <p:txBody>
          <a:bodyPr wrap="square" lIns="0" tIns="0" rIns="0" bIns="0" rtlCol="0" anchor="t"/>
          <a:lstStyle/>
          <a:p>
            <a:pPr indent="0" marL="0">
              <a:buNone/>
            </a:pPr>
            <a:r>
              <a:rPr lang="de-AT" altLang="en-US" sz="1200" dirty="0">
                <a:solidFill>
                  <a:srgbClr val="5EC4B6"/>
                </a:solidFill>
                <a:latin typeface="Helvetica Neue" pitchFamily="34" charset="0"/>
                <a:ea typeface="Helvetica Neue" pitchFamily="34" charset="-122"/>
                <a:cs typeface="Helvetica Neue" pitchFamily="34" charset="-120"/>
              </a:rPr>
              <a:t>Claude oder ChatGPT · gratis bis 20 $</a:t>
            </a:r>
            <a:endParaRPr lang="de-AT" sz="1200" dirty="0"/>
          </a:p>
        </p:txBody>
      </p:sp>
      <p:sp>
        <p:nvSpPr>
          <p:cNvPr id="11" name="Text 9"/>
          <p:cNvSpPr/>
          <p:nvPr/>
        </p:nvSpPr>
        <p:spPr>
          <a:xfrm>
            <a:off x="685800" y="3063240"/>
            <a:ext cx="5212080" cy="384048"/>
          </a:xfrm>
          <a:prstGeom prst="rect">
            <a:avLst/>
          </a:prstGeom>
          <a:noFill/>
          <a:ln/>
        </p:spPr>
        <p:txBody>
          <a:bodyPr wrap="square" lIns="0" tIns="0" rIns="0" bIns="0" rtlCol="0" anchor="t"/>
          <a:lstStyle/>
          <a:p>
            <a:pPr indent="0" marL="0">
              <a:buNone/>
            </a:pPr>
            <a:r>
              <a:rPr lang="de-AT" altLang="en-US" sz="1900" b="1" dirty="0">
                <a:solidFill>
                  <a:srgbClr val="F5D06A"/>
                </a:solidFill>
                <a:latin typeface="Helvetica Neue" pitchFamily="34" charset="0"/>
                <a:ea typeface="Helvetica Neue" pitchFamily="34" charset="-122"/>
                <a:cs typeface="Helvetica Neue" pitchFamily="34" charset="-120"/>
              </a:rPr>
              <a:t>Die Nachtschicht für Code</a:t>
            </a:r>
            <a:endParaRPr lang="de-AT" sz="1900" dirty="0"/>
          </a:p>
        </p:txBody>
      </p:sp>
      <p:sp>
        <p:nvSpPr>
          <p:cNvPr id="12" name="Text 10"/>
          <p:cNvSpPr/>
          <p:nvPr/>
        </p:nvSpPr>
        <p:spPr>
          <a:xfrm>
            <a:off x="685800" y="3447288"/>
            <a:ext cx="5212080" cy="640080"/>
          </a:xfrm>
          <a:prstGeom prst="rect">
            <a:avLst/>
          </a:prstGeom>
          <a:noFill/>
          <a:ln/>
        </p:spPr>
        <p:txBody>
          <a:bodyPr wrap="square" lIns="0" tIns="0" rIns="0" bIns="0" rtlCol="0" anchor="t"/>
          <a:lstStyle/>
          <a:p>
            <a:pPr indent="0" marL="0">
              <a:lnSpc>
                <a:spcPct val="105000"/>
              </a:lnSpc>
              <a:buNone/>
            </a:pPr>
            <a:r>
              <a:rPr lang="de-AT" altLang="en-US" sz="1400" dirty="0">
                <a:solidFill>
                  <a:srgbClr val="FFFFFF"/>
                </a:solidFill>
                <a:latin typeface="Helvetica Neue" pitchFamily="34" charset="0"/>
                <a:ea typeface="Helvetica Neue" pitchFamily="34" charset="-122"/>
                <a:cs typeface="Helvetica Neue" pitchFamily="34" charset="-120"/>
              </a:rPr>
              <a:t>Wartungsliste über Nacht, am Morgen ein Pull Request zur Prüfung</a:t>
            </a:r>
            <a:endParaRPr lang="de-AT" sz="1400" dirty="0"/>
          </a:p>
        </p:txBody>
      </p:sp>
      <p:sp>
        <p:nvSpPr>
          <p:cNvPr id="13" name="Text 11"/>
          <p:cNvSpPr/>
          <p:nvPr/>
        </p:nvSpPr>
        <p:spPr>
          <a:xfrm>
            <a:off x="685800" y="4069080"/>
            <a:ext cx="5212080" cy="274320"/>
          </a:xfrm>
          <a:prstGeom prst="rect">
            <a:avLst/>
          </a:prstGeom>
          <a:noFill/>
          <a:ln/>
        </p:spPr>
        <p:txBody>
          <a:bodyPr wrap="square" lIns="0" tIns="0" rIns="0" bIns="0" rtlCol="0" anchor="t"/>
          <a:lstStyle/>
          <a:p>
            <a:pPr indent="0" marL="0">
              <a:buNone/>
            </a:pPr>
            <a:r>
              <a:rPr lang="de-AT" altLang="en-US" sz="1200" dirty="0">
                <a:solidFill>
                  <a:srgbClr val="5EC4B6"/>
                </a:solidFill>
                <a:latin typeface="Helvetica Neue" pitchFamily="34" charset="0"/>
                <a:ea typeface="Helvetica Neue" pitchFamily="34" charset="-122"/>
                <a:cs typeface="Helvetica Neue" pitchFamily="34" charset="-120"/>
              </a:rPr>
              <a:t>Codex Cloud oder Claude Code · ab 20 $</a:t>
            </a:r>
            <a:endParaRPr lang="de-AT" sz="1200" dirty="0"/>
          </a:p>
        </p:txBody>
      </p:sp>
      <p:sp>
        <p:nvSpPr>
          <p:cNvPr id="14" name="Text 12"/>
          <p:cNvSpPr/>
          <p:nvPr/>
        </p:nvSpPr>
        <p:spPr>
          <a:xfrm>
            <a:off x="6217920" y="3063240"/>
            <a:ext cx="5212080" cy="384048"/>
          </a:xfrm>
          <a:prstGeom prst="rect">
            <a:avLst/>
          </a:prstGeom>
          <a:noFill/>
          <a:ln/>
        </p:spPr>
        <p:txBody>
          <a:bodyPr wrap="square" lIns="0" tIns="0" rIns="0" bIns="0" rtlCol="0" anchor="t"/>
          <a:lstStyle/>
          <a:p>
            <a:pPr indent="0" marL="0">
              <a:buNone/>
            </a:pPr>
            <a:r>
              <a:rPr lang="de-AT" altLang="en-US" sz="1900" b="1" dirty="0">
                <a:solidFill>
                  <a:srgbClr val="F5D06A"/>
                </a:solidFill>
                <a:latin typeface="Helvetica Neue" pitchFamily="34" charset="0"/>
                <a:ea typeface="Helvetica Neue" pitchFamily="34" charset="-122"/>
                <a:cs typeface="Helvetica Neue" pitchFamily="34" charset="-120"/>
              </a:rPr>
              <a:t>Anfragen beantworten, als Entwurf</a:t>
            </a:r>
            <a:endParaRPr lang="de-AT" sz="1900" dirty="0"/>
          </a:p>
        </p:txBody>
      </p:sp>
      <p:sp>
        <p:nvSpPr>
          <p:cNvPr id="15" name="Text 13"/>
          <p:cNvSpPr/>
          <p:nvPr/>
        </p:nvSpPr>
        <p:spPr>
          <a:xfrm>
            <a:off x="6217920" y="3447288"/>
            <a:ext cx="5212080" cy="640080"/>
          </a:xfrm>
          <a:prstGeom prst="rect">
            <a:avLst/>
          </a:prstGeom>
          <a:noFill/>
          <a:ln/>
        </p:spPr>
        <p:txBody>
          <a:bodyPr wrap="square" lIns="0" tIns="0" rIns="0" bIns="0" rtlCol="0" anchor="t"/>
          <a:lstStyle/>
          <a:p>
            <a:pPr indent="0" marL="0">
              <a:lnSpc>
                <a:spcPct val="105000"/>
              </a:lnSpc>
              <a:buNone/>
            </a:pPr>
            <a:r>
              <a:rPr lang="de-AT" altLang="en-US" sz="1400" dirty="0">
                <a:solidFill>
                  <a:srgbClr val="FFFFFF"/>
                </a:solidFill>
                <a:latin typeface="Helvetica Neue" pitchFamily="34" charset="0"/>
                <a:ea typeface="Helvetica Neue" pitchFamily="34" charset="-122"/>
                <a:cs typeface="Helvetica Neue" pitchFamily="34" charset="-120"/>
              </a:rPr>
              <a:t>lesen, einordnen, Antwortentwürfe in deinem Ton, gesendet wird nur von dir</a:t>
            </a:r>
            <a:endParaRPr lang="de-AT" sz="1400" dirty="0"/>
          </a:p>
        </p:txBody>
      </p:sp>
      <p:sp>
        <p:nvSpPr>
          <p:cNvPr id="16" name="Text 14"/>
          <p:cNvSpPr/>
          <p:nvPr/>
        </p:nvSpPr>
        <p:spPr>
          <a:xfrm>
            <a:off x="6217920" y="4069080"/>
            <a:ext cx="5212080" cy="274320"/>
          </a:xfrm>
          <a:prstGeom prst="rect">
            <a:avLst/>
          </a:prstGeom>
          <a:noFill/>
          <a:ln/>
        </p:spPr>
        <p:txBody>
          <a:bodyPr wrap="square" lIns="0" tIns="0" rIns="0" bIns="0" rtlCol="0" anchor="t"/>
          <a:lstStyle/>
          <a:p>
            <a:pPr indent="0" marL="0">
              <a:buNone/>
            </a:pPr>
            <a:r>
              <a:rPr lang="de-AT" altLang="en-US" sz="1200" dirty="0">
                <a:solidFill>
                  <a:srgbClr val="5EC4B6"/>
                </a:solidFill>
                <a:latin typeface="Helvetica Neue" pitchFamily="34" charset="0"/>
                <a:ea typeface="Helvetica Neue" pitchFamily="34" charset="-122"/>
                <a:cs typeface="Helvetica Neue" pitchFamily="34" charset="-120"/>
              </a:rPr>
              <a:t>Claude mit einem Skill · ab 20 $</a:t>
            </a:r>
            <a:endParaRPr lang="de-AT" sz="1200" dirty="0"/>
          </a:p>
        </p:txBody>
      </p:sp>
      <p:sp>
        <p:nvSpPr>
          <p:cNvPr id="17" name="Text 15"/>
          <p:cNvSpPr/>
          <p:nvPr/>
        </p:nvSpPr>
        <p:spPr>
          <a:xfrm>
            <a:off x="685800" y="4526280"/>
            <a:ext cx="5212080" cy="384048"/>
          </a:xfrm>
          <a:prstGeom prst="rect">
            <a:avLst/>
          </a:prstGeom>
          <a:noFill/>
          <a:ln/>
        </p:spPr>
        <p:txBody>
          <a:bodyPr wrap="square" lIns="0" tIns="0" rIns="0" bIns="0" rtlCol="0" anchor="t"/>
          <a:lstStyle/>
          <a:p>
            <a:pPr indent="0" marL="0">
              <a:buNone/>
            </a:pPr>
            <a:r>
              <a:rPr lang="de-AT" altLang="en-US" sz="1900" b="1" dirty="0">
                <a:solidFill>
                  <a:srgbClr val="F5D06A"/>
                </a:solidFill>
                <a:latin typeface="Helvetica Neue" pitchFamily="34" charset="0"/>
                <a:ea typeface="Helvetica Neue" pitchFamily="34" charset="-122"/>
                <a:cs typeface="Helvetica Neue" pitchFamily="34" charset="-120"/>
              </a:rPr>
              <a:t>Ein Hörspiel mit mehreren Stimmen</a:t>
            </a:r>
            <a:endParaRPr lang="de-AT" sz="1900" dirty="0"/>
          </a:p>
        </p:txBody>
      </p:sp>
      <p:sp>
        <p:nvSpPr>
          <p:cNvPr id="18" name="Text 16"/>
          <p:cNvSpPr/>
          <p:nvPr/>
        </p:nvSpPr>
        <p:spPr>
          <a:xfrm>
            <a:off x="685800" y="4910328"/>
            <a:ext cx="5212080" cy="640080"/>
          </a:xfrm>
          <a:prstGeom prst="rect">
            <a:avLst/>
          </a:prstGeom>
          <a:noFill/>
          <a:ln/>
        </p:spPr>
        <p:txBody>
          <a:bodyPr wrap="square" lIns="0" tIns="0" rIns="0" bIns="0" rtlCol="0" anchor="t"/>
          <a:lstStyle/>
          <a:p>
            <a:pPr indent="0" marL="0">
              <a:lnSpc>
                <a:spcPct val="105000"/>
              </a:lnSpc>
              <a:buNone/>
            </a:pPr>
            <a:r>
              <a:rPr lang="de-AT" altLang="en-US" sz="1400" dirty="0">
                <a:solidFill>
                  <a:srgbClr val="FFFFFF"/>
                </a:solidFill>
                <a:latin typeface="Helvetica Neue" pitchFamily="34" charset="0"/>
                <a:ea typeface="Helvetica Neue" pitchFamily="34" charset="-122"/>
                <a:cs typeface="Helvetica Neue" pitchFamily="34" charset="-120"/>
              </a:rPr>
              <a:t>Opus führt Regie, TTS-Stimmen, Musik, Kostenaufstellung</a:t>
            </a:r>
            <a:endParaRPr lang="de-AT" sz="1400" dirty="0"/>
          </a:p>
        </p:txBody>
      </p:sp>
      <p:sp>
        <p:nvSpPr>
          <p:cNvPr id="19" name="Text 17"/>
          <p:cNvSpPr/>
          <p:nvPr/>
        </p:nvSpPr>
        <p:spPr>
          <a:xfrm>
            <a:off x="685800" y="5532120"/>
            <a:ext cx="5212080" cy="274320"/>
          </a:xfrm>
          <a:prstGeom prst="rect">
            <a:avLst/>
          </a:prstGeom>
          <a:noFill/>
          <a:ln/>
        </p:spPr>
        <p:txBody>
          <a:bodyPr wrap="square" lIns="0" tIns="0" rIns="0" bIns="0" rtlCol="0" anchor="t"/>
          <a:lstStyle/>
          <a:p>
            <a:pPr indent="0" marL="0">
              <a:buNone/>
            </a:pPr>
            <a:r>
              <a:rPr lang="de-AT" altLang="en-US" sz="1200" dirty="0">
                <a:solidFill>
                  <a:srgbClr val="5EC4B6"/>
                </a:solidFill>
                <a:latin typeface="Helvetica Neue" pitchFamily="34" charset="0"/>
                <a:ea typeface="Helvetica Neue" pitchFamily="34" charset="-122"/>
                <a:cs typeface="Helvetica Neue" pitchFamily="34" charset="-120"/>
              </a:rPr>
              <a:t>Opus + Gemini TTS / ElevenLabs / GPT-Live</a:t>
            </a:r>
            <a:endParaRPr lang="de-AT" sz="1200" dirty="0"/>
          </a:p>
        </p:txBody>
      </p:sp>
      <p:sp>
        <p:nvSpPr>
          <p:cNvPr id="20" name="Text 18"/>
          <p:cNvSpPr/>
          <p:nvPr/>
        </p:nvSpPr>
        <p:spPr>
          <a:xfrm>
            <a:off x="6217920" y="4526280"/>
            <a:ext cx="5212080" cy="384048"/>
          </a:xfrm>
          <a:prstGeom prst="rect">
            <a:avLst/>
          </a:prstGeom>
          <a:noFill/>
          <a:ln/>
        </p:spPr>
        <p:txBody>
          <a:bodyPr wrap="square" lIns="0" tIns="0" rIns="0" bIns="0" rtlCol="0" anchor="t"/>
          <a:lstStyle/>
          <a:p>
            <a:pPr indent="0" marL="0">
              <a:buNone/>
            </a:pPr>
            <a:r>
              <a:rPr lang="de-AT" altLang="en-US" sz="1900" b="1" dirty="0">
                <a:solidFill>
                  <a:srgbClr val="F5D06A"/>
                </a:solidFill>
                <a:latin typeface="Helvetica Neue" pitchFamily="34" charset="0"/>
                <a:ea typeface="Helvetica Neue" pitchFamily="34" charset="-122"/>
                <a:cs typeface="Helvetica Neue" pitchFamily="34" charset="-120"/>
              </a:rPr>
              <a:t>Ein Dashboard aus deinen Zahlen</a:t>
            </a:r>
            <a:endParaRPr lang="de-AT" sz="1900" dirty="0"/>
          </a:p>
        </p:txBody>
      </p:sp>
      <p:sp>
        <p:nvSpPr>
          <p:cNvPr id="21" name="Text 19"/>
          <p:cNvSpPr/>
          <p:nvPr/>
        </p:nvSpPr>
        <p:spPr>
          <a:xfrm>
            <a:off x="6217920" y="4910328"/>
            <a:ext cx="5212080" cy="640080"/>
          </a:xfrm>
          <a:prstGeom prst="rect">
            <a:avLst/>
          </a:prstGeom>
          <a:noFill/>
          <a:ln/>
        </p:spPr>
        <p:txBody>
          <a:bodyPr wrap="square" lIns="0" tIns="0" rIns="0" bIns="0" rtlCol="0" anchor="t"/>
          <a:lstStyle/>
          <a:p>
            <a:pPr indent="0" marL="0">
              <a:lnSpc>
                <a:spcPct val="105000"/>
              </a:lnSpc>
              <a:buNone/>
            </a:pPr>
            <a:r>
              <a:rPr lang="de-AT" altLang="en-US" sz="1400" dirty="0">
                <a:solidFill>
                  <a:srgbClr val="FFFFFF"/>
                </a:solidFill>
                <a:latin typeface="Helvetica Neue" pitchFamily="34" charset="0"/>
                <a:ea typeface="Helvetica Neue" pitchFamily="34" charset="-122"/>
                <a:cs typeface="Helvetica Neue" pitchFamily="34" charset="-120"/>
              </a:rPr>
              <a:t>fünf Kennzahlen, Monatsvergleich, Warnungen, jede Summe doppelt gerechnet</a:t>
            </a:r>
            <a:endParaRPr lang="de-AT" sz="1400" dirty="0"/>
          </a:p>
        </p:txBody>
      </p:sp>
      <p:sp>
        <p:nvSpPr>
          <p:cNvPr id="22" name="Text 20"/>
          <p:cNvSpPr/>
          <p:nvPr/>
        </p:nvSpPr>
        <p:spPr>
          <a:xfrm>
            <a:off x="6217920" y="5532120"/>
            <a:ext cx="5212080" cy="274320"/>
          </a:xfrm>
          <a:prstGeom prst="rect">
            <a:avLst/>
          </a:prstGeom>
          <a:noFill/>
          <a:ln/>
        </p:spPr>
        <p:txBody>
          <a:bodyPr wrap="square" lIns="0" tIns="0" rIns="0" bIns="0" rtlCol="0" anchor="t"/>
          <a:lstStyle/>
          <a:p>
            <a:pPr indent="0" marL="0">
              <a:buNone/>
            </a:pPr>
            <a:r>
              <a:rPr lang="de-AT" altLang="en-US" sz="1200" dirty="0">
                <a:solidFill>
                  <a:srgbClr val="5EC4B6"/>
                </a:solidFill>
                <a:latin typeface="Helvetica Neue" pitchFamily="34" charset="0"/>
                <a:ea typeface="Helvetica Neue" pitchFamily="34" charset="-122"/>
                <a:cs typeface="Helvetica Neue" pitchFamily="34" charset="-120"/>
              </a:rPr>
              <a:t>Claude Dashboards (Beta) oder Claude Code</a:t>
            </a:r>
            <a:endParaRPr lang="de-AT" sz="1200" dirty="0"/>
          </a:p>
        </p:txBody>
      </p:sp>
      <p:sp>
        <p:nvSpPr>
          <p:cNvPr id="23" name="Text 21"/>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Preise und Verfügbarkeit Stand 21. Oktober 2026, vor dem Kauf prüfen. Das ganze Playbook mit Prompts steht auf der Zeitstrahl-Seite.</a:t>
            </a:r>
            <a:endParaRPr lang="de-AT" sz="1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58</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DOKUMENTE, FOLIEN, DASHBOARDS, FILME</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KI liefert jetzt die fertige Datei</a:t>
            </a:r>
            <a:endParaRPr lang="de-AT" sz="3800" dirty="0"/>
          </a:p>
        </p:txBody>
      </p:sp>
      <p:sp>
        <p:nvSpPr>
          <p:cNvPr id="5" name="Text 3"/>
          <p:cNvSpPr/>
          <p:nvPr/>
        </p:nvSpPr>
        <p:spPr>
          <a:xfrm>
            <a:off x="685800" y="1645920"/>
            <a:ext cx="1097280" cy="329184"/>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7. Okt.</a:t>
            </a:r>
            <a:endParaRPr lang="de-AT" sz="1500" dirty="0"/>
          </a:p>
        </p:txBody>
      </p:sp>
      <p:sp>
        <p:nvSpPr>
          <p:cNvPr id="6" name="Text 4">
            <a:hlinkClick r:id="rId1" tooltip=""/>
          </p:cNvPr>
          <p:cNvSpPr/>
          <p:nvPr/>
        </p:nvSpPr>
        <p:spPr>
          <a:xfrm>
            <a:off x="1920240" y="1627632"/>
            <a:ext cx="6217920" cy="365760"/>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1" invalidUrl="" action="" tgtFrame="" tooltip="" history="1" highlightClick="0" endSnd="0">
                  <a:extLst>
                    <a:ext uri="{A12FA001-AC4F-418D-AE19-62706E023703}">
                      <ahyp:hlinkClr xmlns:ahyp="http://schemas.microsoft.com/office/drawing/2018/hyperlinkcolor" val="tx"/>
                    </a:ext>
                  </a:extLst>
                </a:hlinkClick>
              </a:rPr>
              <a:t>GPT-6 für alle ChatGPT-Nutzer</a:t>
            </a:r>
            <a:endParaRPr lang="de-AT" sz="2000" dirty="0"/>
          </a:p>
        </p:txBody>
      </p:sp>
      <p:sp>
        <p:nvSpPr>
          <p:cNvPr id="7" name="Text 5"/>
          <p:cNvSpPr/>
          <p:nvPr/>
        </p:nvSpPr>
        <p:spPr>
          <a:xfrm>
            <a:off x="1920240" y="1993392"/>
            <a:ext cx="6217920" cy="36576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interaktive Antworten, auch in der Gratis-Version</a:t>
            </a:r>
            <a:endParaRPr lang="de-AT" sz="1400" dirty="0"/>
          </a:p>
        </p:txBody>
      </p:sp>
      <p:sp>
        <p:nvSpPr>
          <p:cNvPr id="8" name="Text 6"/>
          <p:cNvSpPr/>
          <p:nvPr/>
        </p:nvSpPr>
        <p:spPr>
          <a:xfrm>
            <a:off x="685800" y="2432304"/>
            <a:ext cx="1097280" cy="329184"/>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8. Okt.</a:t>
            </a:r>
            <a:endParaRPr lang="de-AT" sz="1500" dirty="0"/>
          </a:p>
        </p:txBody>
      </p:sp>
      <p:sp>
        <p:nvSpPr>
          <p:cNvPr id="9" name="Text 7">
            <a:hlinkClick r:id="rId2" tooltip=""/>
          </p:cNvPr>
          <p:cNvSpPr/>
          <p:nvPr/>
        </p:nvSpPr>
        <p:spPr>
          <a:xfrm>
            <a:off x="1920240" y="2414016"/>
            <a:ext cx="6217920" cy="365760"/>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Claude Docs, Slides und Design für alle</a:t>
            </a:r>
            <a:endParaRPr lang="de-AT" sz="2000" dirty="0"/>
          </a:p>
        </p:txBody>
      </p:sp>
      <p:sp>
        <p:nvSpPr>
          <p:cNvPr id="10" name="Text 8"/>
          <p:cNvSpPr/>
          <p:nvPr/>
        </p:nvSpPr>
        <p:spPr>
          <a:xfrm>
            <a:off x="1920240" y="2779776"/>
            <a:ext cx="6217920" cy="36576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Dashboards und Motion (animierte Erklärvideos als MP4) in Beta</a:t>
            </a:r>
            <a:endParaRPr lang="de-AT" sz="1400" dirty="0"/>
          </a:p>
        </p:txBody>
      </p:sp>
      <p:sp>
        <p:nvSpPr>
          <p:cNvPr id="11" name="Text 9"/>
          <p:cNvSpPr/>
          <p:nvPr/>
        </p:nvSpPr>
        <p:spPr>
          <a:xfrm>
            <a:off x="685800" y="3218688"/>
            <a:ext cx="1097280" cy="329184"/>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13. Okt.</a:t>
            </a:r>
            <a:endParaRPr lang="de-AT" sz="1500" dirty="0"/>
          </a:p>
        </p:txBody>
      </p:sp>
      <p:sp>
        <p:nvSpPr>
          <p:cNvPr id="12" name="Text 10">
            <a:hlinkClick r:id="rId3" tooltip=""/>
          </p:cNvPr>
          <p:cNvSpPr/>
          <p:nvPr/>
        </p:nvSpPr>
        <p:spPr>
          <a:xfrm>
            <a:off x="1920240" y="3200400"/>
            <a:ext cx="6217920" cy="365760"/>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Gemini-App mit Aufgabenmodus</a:t>
            </a:r>
            <a:endParaRPr lang="de-AT" sz="2000" dirty="0"/>
          </a:p>
        </p:txBody>
      </p:sp>
      <p:sp>
        <p:nvSpPr>
          <p:cNvPr id="13" name="Text 11"/>
          <p:cNvSpPr/>
          <p:nvPr/>
        </p:nvSpPr>
        <p:spPr>
          <a:xfrm>
            <a:off x="1920240" y="3566160"/>
            <a:ext cx="6217920" cy="36576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arbeitet im Hintergrund weiter, über 40 verbundene Apps</a:t>
            </a:r>
            <a:endParaRPr lang="de-AT" sz="1400" dirty="0"/>
          </a:p>
        </p:txBody>
      </p:sp>
      <p:sp>
        <p:nvSpPr>
          <p:cNvPr id="14" name="Text 12"/>
          <p:cNvSpPr/>
          <p:nvPr/>
        </p:nvSpPr>
        <p:spPr>
          <a:xfrm>
            <a:off x="685800" y="4005072"/>
            <a:ext cx="1097280" cy="329184"/>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13. Okt.</a:t>
            </a:r>
            <a:endParaRPr lang="de-AT" sz="1500" dirty="0"/>
          </a:p>
        </p:txBody>
      </p:sp>
      <p:sp>
        <p:nvSpPr>
          <p:cNvPr id="15" name="Text 13"/>
          <p:cNvSpPr/>
          <p:nvPr/>
        </p:nvSpPr>
        <p:spPr>
          <a:xfrm>
            <a:off x="1920240" y="3986784"/>
            <a:ext cx="6217920" cy="365760"/>
          </a:xfrm>
          <a:prstGeom prst="rect">
            <a:avLst/>
          </a:prstGeom>
          <a:noFill/>
          <a:ln/>
        </p:spPr>
        <p:txBody>
          <a:bodyPr wrap="square" lIns="0" tIns="0" rIns="0" bIns="0" rtlCol="0" anchor="t"/>
          <a:lstStyle/>
          <a:p>
            <a:pPr indent="0" marL="0">
              <a:buNone/>
            </a:pPr>
            <a:r>
              <a:rPr lang="de-AT" altLang="en-US" sz="2000" b="1" dirty="0">
                <a:solidFill>
                  <a:srgbClr val="FFFFFF"/>
                </a:solidFill>
                <a:latin typeface="Helvetica Neue" pitchFamily="34" charset="0"/>
                <a:ea typeface="Helvetica Neue" pitchFamily="34" charset="-122"/>
                <a:cs typeface="Helvetica Neue" pitchFamily="34" charset="-120"/>
              </a:rPr>
              <a:t>Eigene Vibe-Coding-Apps auf Google Play</a:t>
            </a:r>
            <a:endParaRPr lang="de-AT" sz="2000" dirty="0"/>
          </a:p>
        </p:txBody>
      </p:sp>
      <p:sp>
        <p:nvSpPr>
          <p:cNvPr id="16" name="Text 14"/>
          <p:cNvSpPr/>
          <p:nvPr/>
        </p:nvSpPr>
        <p:spPr>
          <a:xfrm>
            <a:off x="1920240" y="4352544"/>
            <a:ext cx="6217920" cy="36576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private Apps aus AI Studio, in ausgewählten Märkten</a:t>
            </a:r>
            <a:endParaRPr lang="de-AT" sz="1400" dirty="0"/>
          </a:p>
        </p:txBody>
      </p:sp>
      <p:sp>
        <p:nvSpPr>
          <p:cNvPr id="17" name="Text 15"/>
          <p:cNvSpPr/>
          <p:nvPr/>
        </p:nvSpPr>
        <p:spPr>
          <a:xfrm>
            <a:off x="685800" y="4791456"/>
            <a:ext cx="1097280" cy="329184"/>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16. Okt.</a:t>
            </a:r>
            <a:endParaRPr lang="de-AT" sz="1500" dirty="0"/>
          </a:p>
        </p:txBody>
      </p:sp>
      <p:sp>
        <p:nvSpPr>
          <p:cNvPr id="18" name="Text 16">
            <a:hlinkClick r:id="rId4" tooltip=""/>
          </p:cNvPr>
          <p:cNvSpPr/>
          <p:nvPr/>
        </p:nvSpPr>
        <p:spPr>
          <a:xfrm>
            <a:off x="1920240" y="4773168"/>
            <a:ext cx="6217920" cy="365760"/>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GPT-Live spricht Deutsch</a:t>
            </a:r>
            <a:endParaRPr lang="de-AT" sz="2000" dirty="0"/>
          </a:p>
        </p:txBody>
      </p:sp>
      <p:sp>
        <p:nvSpPr>
          <p:cNvPr id="19" name="Text 17"/>
          <p:cNvSpPr/>
          <p:nvPr/>
        </p:nvSpPr>
        <p:spPr>
          <a:xfrm>
            <a:off x="1920240" y="5138928"/>
            <a:ext cx="6217920" cy="365760"/>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neue deutsche Stimmen und Stimmen, die man per Text beschreibt</a:t>
            </a:r>
            <a:endParaRPr lang="de-AT" sz="1400" dirty="0"/>
          </a:p>
        </p:txBody>
      </p:sp>
      <p:pic>
        <p:nvPicPr>
          <p:cNvPr id="20" name="Image 0" descr="/Users/momofeichtinger/Documents/RootOrdner/Business/KI Deep Dives/output/2026-11-02-deepdive/deck/assets-canva/cut-film-code.png">    </p:cNvPr>
          <p:cNvPicPr>
            <a:picLocks noChangeAspect="1"/>
          </p:cNvPicPr>
          <p:nvPr/>
        </p:nvPicPr>
        <p:blipFill>
          <a:blip r:embed="rId5"/>
          <a:stretch>
            <a:fillRect/>
          </a:stretch>
        </p:blipFill>
        <p:spPr>
          <a:xfrm>
            <a:off x="8138160" y="1737360"/>
            <a:ext cx="3566160" cy="3566160"/>
          </a:xfrm>
          <a:prstGeom prst="rect">
            <a:avLst/>
          </a:prstGeom>
        </p:spPr>
      </p:pic>
      <p:sp>
        <p:nvSpPr>
          <p:cNvPr id="21" name="Text 18"/>
          <p:cNvSpPr/>
          <p:nvPr/>
        </p:nvSpPr>
        <p:spPr>
          <a:xfrm>
            <a:off x="685800" y="6473952"/>
            <a:ext cx="10241280" cy="237744"/>
          </a:xfrm>
          <a:prstGeom prst="rect">
            <a:avLst/>
          </a:prstGeom>
          <a:noFill/>
          <a:ln/>
        </p:spPr>
        <p:txBody>
          <a:bodyPr wrap="square" lIns="0" tIns="0" rIns="0" bIns="0" rtlCol="0" anchor="t"/>
          <a:lstStyle/>
          <a:p>
            <a:pPr indent="0" marL="0">
              <a:buNone/>
            </a:pPr>
            <a:r>
              <a:rPr lang="de-AT" altLang="en-US" sz="1000" dirty="0">
                <a:solidFill>
                  <a:srgbClr val="5C6169"/>
                </a:solidFill>
                <a:latin typeface="Helvetica Neue" pitchFamily="34" charset="0"/>
                <a:ea typeface="Helvetica Neue" pitchFamily="34" charset="-122"/>
                <a:cs typeface="Helvetica Neue" pitchFamily="34" charset="-120"/>
              </a:rPr>
              <a:t>Anthropic (8.10.), OpenAI (7. und 16.10.).</a:t>
            </a:r>
            <a:endParaRPr lang="de-AT" sz="1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de-AT" altLang="en-US" sz="1100" dirty="0">
                <a:solidFill>
                  <a:srgbClr val="5C6169"/>
                </a:solidFill>
                <a:latin typeface="Helvetica Neue" pitchFamily="34" charset="0"/>
                <a:ea typeface="Helvetica Neue" pitchFamily="34" charset="-122"/>
                <a:cs typeface="Helvetica Neue" pitchFamily="34" charset="-120"/>
              </a:rPr>
              <a:t>59</a:t>
            </a:r>
            <a:endParaRPr lang="de-AT"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de-AT" altLang="en-US" sz="1200" b="1" spc="250" kern="0" dirty="0">
                <a:solidFill>
                  <a:srgbClr val="5EC4B6"/>
                </a:solidFill>
                <a:latin typeface="Helvetica Neue" pitchFamily="34" charset="0"/>
                <a:ea typeface="Helvetica Neue" pitchFamily="34" charset="-122"/>
                <a:cs typeface="Helvetica Neue" pitchFamily="34" charset="-120"/>
              </a:rPr>
              <a:t>ZUM VORMERKEN</a:t>
            </a:r>
            <a:endParaRPr lang="de-AT"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de-AT" altLang="en-US" sz="3800" b="1" dirty="0">
                <a:solidFill>
                  <a:srgbClr val="F5D06A"/>
                </a:solidFill>
                <a:latin typeface="Helvetica Neue" pitchFamily="34" charset="0"/>
                <a:ea typeface="Helvetica Neue" pitchFamily="34" charset="-122"/>
                <a:cs typeface="Helvetica Neue" pitchFamily="34" charset="-120"/>
              </a:rPr>
              <a:t>Termine im Blick</a:t>
            </a:r>
            <a:endParaRPr lang="de-AT" sz="3800" dirty="0"/>
          </a:p>
        </p:txBody>
      </p:sp>
      <p:sp>
        <p:nvSpPr>
          <p:cNvPr id="5" name="Text 3"/>
          <p:cNvSpPr/>
          <p:nvPr/>
        </p:nvSpPr>
        <p:spPr>
          <a:xfrm>
            <a:off x="685800" y="1645920"/>
            <a:ext cx="146304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Mo, 2.11.</a:t>
            </a:r>
            <a:endParaRPr lang="de-AT" sz="1500" dirty="0"/>
          </a:p>
        </p:txBody>
      </p:sp>
      <p:sp>
        <p:nvSpPr>
          <p:cNvPr id="6" name="Shape 4"/>
          <p:cNvSpPr/>
          <p:nvPr/>
        </p:nvSpPr>
        <p:spPr>
          <a:xfrm>
            <a:off x="2148840" y="1728216"/>
            <a:ext cx="128016" cy="128016"/>
          </a:xfrm>
          <a:prstGeom prst="rect">
            <a:avLst/>
          </a:prstGeom>
          <a:solidFill>
            <a:srgbClr val="F5D06A"/>
          </a:solidFill>
          <a:ln/>
        </p:spPr>
      </p:sp>
      <p:sp>
        <p:nvSpPr>
          <p:cNvPr id="7" name="Text 5">
            <a:hlinkClick r:id="rId1" tooltip=""/>
          </p:cNvPr>
          <p:cNvSpPr/>
          <p:nvPr/>
        </p:nvSpPr>
        <p:spPr>
          <a:xfrm>
            <a:off x="2441448" y="1627632"/>
            <a:ext cx="5742432"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1" invalidUrl="" action="" tgtFrame="" tooltip="" history="1" highlightClick="0" endSnd="0">
                  <a:extLst>
                    <a:ext uri="{A12FA001-AC4F-418D-AE19-62706E023703}">
                      <ahyp:hlinkClr xmlns:ahyp="http://schemas.microsoft.com/office/drawing/2018/hyperlinkcolor" val="tx"/>
                    </a:ext>
                  </a:extLst>
                </a:hlinkClick>
              </a:rPr>
              <a:t>ARC-AGI-3 auf Kaggle endet, 23:59 UTC</a:t>
            </a:r>
            <a:endParaRPr lang="de-AT" sz="2000" dirty="0"/>
          </a:p>
        </p:txBody>
      </p:sp>
      <p:sp>
        <p:nvSpPr>
          <p:cNvPr id="8" name="Text 6"/>
          <p:cNvSpPr/>
          <p:nvPr/>
        </p:nvSpPr>
        <p:spPr>
          <a:xfrm>
            <a:off x="2441448" y="1975104"/>
            <a:ext cx="5742432"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offene Modelle, 700.000 $ Hauptpreis bei 100 %</a:t>
            </a:r>
            <a:endParaRPr lang="de-AT" sz="1400" dirty="0"/>
          </a:p>
        </p:txBody>
      </p:sp>
      <p:sp>
        <p:nvSpPr>
          <p:cNvPr id="9" name="Text 7"/>
          <p:cNvSpPr/>
          <p:nvPr/>
        </p:nvSpPr>
        <p:spPr>
          <a:xfrm>
            <a:off x="685800" y="2414016"/>
            <a:ext cx="146304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Di, 3.11.</a:t>
            </a:r>
            <a:endParaRPr lang="de-AT" sz="1500" dirty="0"/>
          </a:p>
        </p:txBody>
      </p:sp>
      <p:sp>
        <p:nvSpPr>
          <p:cNvPr id="10" name="Shape 8"/>
          <p:cNvSpPr/>
          <p:nvPr/>
        </p:nvSpPr>
        <p:spPr>
          <a:xfrm>
            <a:off x="2148840" y="2496312"/>
            <a:ext cx="128016" cy="128016"/>
          </a:xfrm>
          <a:prstGeom prst="rect">
            <a:avLst/>
          </a:prstGeom>
          <a:solidFill>
            <a:srgbClr val="F5D06A"/>
          </a:solidFill>
          <a:ln/>
        </p:spPr>
      </p:sp>
      <p:sp>
        <p:nvSpPr>
          <p:cNvPr id="11" name="Text 9">
            <a:hlinkClick r:id="rId2" tooltip=""/>
          </p:cNvPr>
          <p:cNvSpPr/>
          <p:nvPr/>
        </p:nvSpPr>
        <p:spPr>
          <a:xfrm>
            <a:off x="2441448" y="2395728"/>
            <a:ext cx="5742432"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EU-Konsultation zu Urheberrecht und KI</a:t>
            </a:r>
            <a:endParaRPr lang="de-AT" sz="2000" dirty="0"/>
          </a:p>
        </p:txBody>
      </p:sp>
      <p:sp>
        <p:nvSpPr>
          <p:cNvPr id="12" name="Text 10"/>
          <p:cNvSpPr/>
          <p:nvPr/>
        </p:nvSpPr>
        <p:spPr>
          <a:xfrm>
            <a:off x="2441448" y="2743200"/>
            <a:ext cx="5742432"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letzter Tag für Rückmeldungen</a:t>
            </a:r>
            <a:endParaRPr lang="de-AT" sz="1400" dirty="0"/>
          </a:p>
        </p:txBody>
      </p:sp>
      <p:sp>
        <p:nvSpPr>
          <p:cNvPr id="13" name="Text 11"/>
          <p:cNvSpPr/>
          <p:nvPr/>
        </p:nvSpPr>
        <p:spPr>
          <a:xfrm>
            <a:off x="685800" y="3182112"/>
            <a:ext cx="146304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Mo, 30.11.</a:t>
            </a:r>
            <a:endParaRPr lang="de-AT" sz="1500" dirty="0"/>
          </a:p>
        </p:txBody>
      </p:sp>
      <p:sp>
        <p:nvSpPr>
          <p:cNvPr id="14" name="Shape 12"/>
          <p:cNvSpPr/>
          <p:nvPr/>
        </p:nvSpPr>
        <p:spPr>
          <a:xfrm>
            <a:off x="2148840" y="3264408"/>
            <a:ext cx="128016" cy="128016"/>
          </a:xfrm>
          <a:prstGeom prst="rect">
            <a:avLst/>
          </a:prstGeom>
          <a:solidFill>
            <a:srgbClr val="F5D06A"/>
          </a:solidFill>
          <a:ln/>
        </p:spPr>
      </p:sp>
      <p:sp>
        <p:nvSpPr>
          <p:cNvPr id="15" name="Text 13">
            <a:hlinkClick r:id="rId3" tooltip=""/>
          </p:cNvPr>
          <p:cNvSpPr/>
          <p:nvPr/>
        </p:nvSpPr>
        <p:spPr>
          <a:xfrm>
            <a:off x="2441448" y="3163824"/>
            <a:ext cx="5742432"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Gemini 4 Argon: Einführungspreis endet</a:t>
            </a:r>
            <a:endParaRPr lang="de-AT" sz="2000" dirty="0"/>
          </a:p>
        </p:txBody>
      </p:sp>
      <p:sp>
        <p:nvSpPr>
          <p:cNvPr id="16" name="Text 14"/>
          <p:cNvSpPr/>
          <p:nvPr/>
        </p:nvSpPr>
        <p:spPr>
          <a:xfrm>
            <a:off x="2441448" y="3511296"/>
            <a:ext cx="5742432"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API-Preis verdoppelt sich auf 4 $ / 20 $</a:t>
            </a:r>
            <a:endParaRPr lang="de-AT" sz="1400" dirty="0"/>
          </a:p>
        </p:txBody>
      </p:sp>
      <p:sp>
        <p:nvSpPr>
          <p:cNvPr id="17" name="Text 15"/>
          <p:cNvSpPr/>
          <p:nvPr/>
        </p:nvSpPr>
        <p:spPr>
          <a:xfrm>
            <a:off x="685800" y="3950208"/>
            <a:ext cx="146304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Do, 3.12.</a:t>
            </a:r>
            <a:endParaRPr lang="de-AT" sz="1500" dirty="0"/>
          </a:p>
        </p:txBody>
      </p:sp>
      <p:sp>
        <p:nvSpPr>
          <p:cNvPr id="18" name="Shape 16"/>
          <p:cNvSpPr/>
          <p:nvPr/>
        </p:nvSpPr>
        <p:spPr>
          <a:xfrm>
            <a:off x="2148840" y="4032504"/>
            <a:ext cx="128016" cy="128016"/>
          </a:xfrm>
          <a:prstGeom prst="rect">
            <a:avLst/>
          </a:prstGeom>
          <a:solidFill>
            <a:srgbClr val="F5D06A"/>
          </a:solidFill>
          <a:ln/>
        </p:spPr>
      </p:sp>
      <p:sp>
        <p:nvSpPr>
          <p:cNvPr id="19" name="Text 17">
            <a:hlinkClick r:id="rId4" tooltip=""/>
          </p:cNvPr>
          <p:cNvSpPr/>
          <p:nvPr/>
        </p:nvSpPr>
        <p:spPr>
          <a:xfrm>
            <a:off x="2441448" y="3931920"/>
            <a:ext cx="5742432"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EU KIDS Act: Rückmeldefrist endet</a:t>
            </a:r>
            <a:endParaRPr lang="de-AT" sz="2000" dirty="0"/>
          </a:p>
        </p:txBody>
      </p:sp>
      <p:sp>
        <p:nvSpPr>
          <p:cNvPr id="20" name="Text 18"/>
          <p:cNvSpPr/>
          <p:nvPr/>
        </p:nvSpPr>
        <p:spPr>
          <a:xfrm>
            <a:off x="2441448" y="4279392"/>
            <a:ext cx="5742432"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Regeln für Chatbots und Kinder</a:t>
            </a:r>
            <a:endParaRPr lang="de-AT" sz="1400" dirty="0"/>
          </a:p>
        </p:txBody>
      </p:sp>
      <p:sp>
        <p:nvSpPr>
          <p:cNvPr id="21" name="Text 19"/>
          <p:cNvSpPr/>
          <p:nvPr/>
        </p:nvSpPr>
        <p:spPr>
          <a:xfrm>
            <a:off x="685800" y="4718304"/>
            <a:ext cx="1463040" cy="310896"/>
          </a:xfrm>
          <a:prstGeom prst="rect">
            <a:avLst/>
          </a:prstGeom>
          <a:noFill/>
          <a:ln/>
        </p:spPr>
        <p:txBody>
          <a:bodyPr wrap="square" lIns="0" tIns="0" rIns="0" bIns="0" rtlCol="0" anchor="t"/>
          <a:lstStyle/>
          <a:p>
            <a:pPr indent="0" marL="0">
              <a:buNone/>
            </a:pPr>
            <a:r>
              <a:rPr lang="de-AT" altLang="en-US" sz="1500" b="1" dirty="0">
                <a:solidFill>
                  <a:srgbClr val="F5D06A"/>
                </a:solidFill>
                <a:latin typeface="Menlo" pitchFamily="34" charset="0"/>
                <a:ea typeface="Menlo" pitchFamily="34" charset="-122"/>
                <a:cs typeface="Menlo" pitchFamily="34" charset="-120"/>
              </a:rPr>
              <a:t>Mo, 7.12.</a:t>
            </a:r>
            <a:endParaRPr lang="de-AT" sz="1500" dirty="0"/>
          </a:p>
        </p:txBody>
      </p:sp>
      <p:sp>
        <p:nvSpPr>
          <p:cNvPr id="22" name="Shape 20"/>
          <p:cNvSpPr/>
          <p:nvPr/>
        </p:nvSpPr>
        <p:spPr>
          <a:xfrm>
            <a:off x="2148840" y="4800600"/>
            <a:ext cx="128016" cy="128016"/>
          </a:xfrm>
          <a:prstGeom prst="rect">
            <a:avLst/>
          </a:prstGeom>
          <a:solidFill>
            <a:srgbClr val="F5D06A"/>
          </a:solidFill>
          <a:ln/>
        </p:spPr>
      </p:sp>
      <p:sp>
        <p:nvSpPr>
          <p:cNvPr id="23" name="Text 21">
            <a:hlinkClick r:id="rId5" tooltip=""/>
          </p:cNvPr>
          <p:cNvSpPr/>
          <p:nvPr/>
        </p:nvSpPr>
        <p:spPr>
          <a:xfrm>
            <a:off x="2441448" y="4700016"/>
            <a:ext cx="5742432" cy="347472"/>
          </a:xfrm>
          <a:prstGeom prst="rect">
            <a:avLst/>
          </a:prstGeom>
          <a:noFill/>
          <a:ln/>
        </p:spPr>
        <p:txBody>
          <a:bodyPr wrap="square" lIns="0" tIns="0" rIns="0" bIns="0" rtlCol="0" anchor="t"/>
          <a:lstStyle/>
          <a:p>
            <a:pPr indent="0" marL="0">
              <a:buNone/>
            </a:pPr>
            <a:r>
              <a:rPr lang="de-AT" altLang="en-US" sz="2000" b="1" u="sng" dirty="0">
                <a:solidFill>
                  <a:srgbClr val="FFFFFF"/>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Nächster Deep Dive, 19:30</a:t>
            </a:r>
            <a:endParaRPr lang="de-AT" sz="2000" dirty="0"/>
          </a:p>
        </p:txBody>
      </p:sp>
      <p:sp>
        <p:nvSpPr>
          <p:cNvPr id="24" name="Text 22"/>
          <p:cNvSpPr/>
          <p:nvPr/>
        </p:nvSpPr>
        <p:spPr>
          <a:xfrm>
            <a:off x="2441448" y="5047488"/>
            <a:ext cx="5742432" cy="329184"/>
          </a:xfrm>
          <a:prstGeom prst="rect">
            <a:avLst/>
          </a:prstGeom>
          <a:noFill/>
          <a:ln/>
        </p:spPr>
        <p:txBody>
          <a:bodyPr wrap="square" lIns="0" tIns="0" rIns="0" bIns="0" rtlCol="0" anchor="t"/>
          <a:lstStyle/>
          <a:p>
            <a:pPr indent="0" marL="0">
              <a:buNone/>
            </a:pPr>
            <a:r>
              <a:rPr lang="de-AT" altLang="en-US" sz="1400" dirty="0">
                <a:solidFill>
                  <a:srgbClr val="A9AEB6"/>
                </a:solidFill>
                <a:latin typeface="Helvetica Neue" pitchFamily="34" charset="0"/>
                <a:ea typeface="Helvetica Neue" pitchFamily="34" charset="-122"/>
                <a:cs typeface="Helvetica Neue" pitchFamily="34" charset="-120"/>
              </a:rPr>
              <a:t>bring das Ergebnis deiner ersten Agentenstunde mit</a:t>
            </a:r>
            <a:endParaRPr lang="de-AT" sz="1400" dirty="0"/>
          </a:p>
        </p:txBody>
      </p:sp>
      <p:pic>
        <p:nvPicPr>
          <p:cNvPr id="25" name="Image 0" descr="/Users/momofeichtinger/Documents/RootOrdner/Business/KI Deep Dives/output/2026-11-02-deepdive/deck/assets-canva/cut-calendar.png">    </p:cNvPr>
          <p:cNvPicPr>
            <a:picLocks noChangeAspect="1"/>
          </p:cNvPicPr>
          <p:nvPr/>
        </p:nvPicPr>
        <p:blipFill>
          <a:blip r:embed="rId6"/>
          <a:stretch>
            <a:fillRect/>
          </a:stretch>
        </p:blipFill>
        <p:spPr>
          <a:xfrm>
            <a:off x="8412480" y="1828800"/>
            <a:ext cx="3291840" cy="3291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Helvetica Ne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Helvetica Neu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59</Slides>
  <Notes>59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vector>
  </TitlesOfParts>
  <Company>ZukunftBilden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Agentenstunden: wie lange KI jetzt allein arbeitet · KI Deep Dive · 2. November 2026</dc:title>
  <dc:subject>PptxGenJS Presentation</dc:subject>
  <dc:creator>Momo Maximilian Feichtinger</dc:creator>
  <cp:lastModifiedBy>Momo Maximilian Feichtinger</cp:lastModifiedBy>
  <cp:revision>1</cp:revision>
  <dcterms:created xsi:type="dcterms:W3CDTF">2026-11-02T18:21:21Z</dcterms:created>
  <dcterms:modified xsi:type="dcterms:W3CDTF">2026-11-02T18:21:21Z</dcterms:modified>
</cp:coreProperties>
</file>