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19:30 · 2 min
Welcome. Tonight we walk through the last 30 days on one timeline, 21 September to 21 October.
The thread: in October the unit of AI work changed. Agents now run for hours on their own.
Everything I show is on the timeline page; QR code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19:32 · 2 min
Last month: Opus 5.5 and Sol 6.1 made films, radio plays and apps affordable from a few prompts.
This month the question shifted from "what can it build" to "how long can it work without 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19:34 · 3 min
Read the four numbers slowly. 18 hours is what testers reported for Opus 5.5, Notion now allows 24 hours per task, and Anthropic's protein campaign ran 64 hours, mostly on its own. The fourth number shows the scale inside one company: more than 30,000 code merges a day, so many that Anthropic built its own replacement for git.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19:37 · 2 min
A prompt is a question. An agent hour is a shift: a brief, tools, permissions, a budget, and a result in the morning.
Everything tonight hangs on this: cheaper models make the hours affordable, cloud agents make them possible, and the incidents show why the brief and the permissions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19:39 · 2 min
Each square is one event from the research: seven research agents, three verification agents, sources checked on 21 and 22 October.
Colours are the topics. The yellow line is our last Deep Dive. The next slides zoom into each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19:41 · 2 min
Week one of the window. Opus 5.5 lands on 22 September and resets what top quality costs. OpenAI answers the same day with GPT-6 Sol and Luna.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19:43 · 2 min
OpenAI DevDay on 29 September: Dots, Codex in the cloud, GPT-6.1 Sol and the new 500-dollar Pro tier. Gemini 4 Argon is announced a day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19:45 · 2 min
Claude delivers documents, slides and dashboards, GPT-6 reaches every ChatGPT user, and the first lab pulls live internet from its agent tests.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19:47 · 2 min
Gemini 4 Argon opens to everyone with an introductory price, Anthropic replaces git internally, and the EU AI Office sends information requests.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19:49 · 2 min
The last three days of the window: agents that run 24 hours, protein binders confirmed in the lab, and one attacker's agents in over 100 company sites.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19:51 · section
Three labs shipped top models within three weeks, all at prices that would have been unthinkable a year ago.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19:52 · 3 min
Point at the first three rows: three different labs, all at 2 to 4 dollars per million input tokens. For comparison Astra costs 10 dollars input and 50 output. Gemini's price is an introductory price until 30 November.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19:55 · 2 min
Opus 5.5 leads the index but uses about four times as many output tokens as Sol. Sol gets 52 points for 72 cents per task. For automation I use Sol or Sonnet, for design and judgement Opus.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19:57 · 2 min
Tokens get cheaper, but the subscriptions with generous limits get more expensive, because the physical compute is scarce. That is why the 200-dollar plans are worth buying now and why it pays to know which model to use for which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19:59 · 3 min
My honest recommendation, and it may change next month. If you only buy one thing: one heavy Claude plan for the person who builds. For a team: a business plan with data protection terms, plus one heavy plan for the builder.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20:02 · section
The second shift of the month: agents moved into the cloud and got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20:03 · 4 min
Show Dots and Codex cloud live if the connection allows. The point: the agent has its own computer in the cloud. You give it the brief in the evening, you get the result in the morning.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20:07 · 3 min
This is the slide for the teachers and parents in the room. Each of these is a single person with an agent. Open the lens lab live if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20:10 · 3 min
Last month we showed films in code. This month it became skills: packaged recipes that anyone can reuse. The isometric machine skill is the best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20:13 · 3 min
The pattern: the agent tries, fails, adjusts, and keeps going for hours. That is the agent hour in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20:16 · 2 min
The output is no longer a chat answer, it is the file you need: a deck, a document, a dashboard, a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20:18 · 4 min
This is not to impress, it is to calibrate. One person, many agents, mostly at night. Two weekly limits hit, so compute was the bottleneck, not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20:22 · 3 min
Open one or two live. The school platform and the blog series are the strongest for this audience.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20:25 · section
Science is where long agent runs pay off first, because results can be checked.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 · 5 min
Science is where agent hours pay off first, because results can be checked in a lab or a proof assistant. The maths manuscripts are published, the checking is still running: three were withdrawn within a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20:31 ·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20:32 · 4 min
The Anthropic study is the honest frame: robots can do most physical tasks in principle, but almost none at a competitive cost today. That gap is closing from both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20:36 · section
Calm tone here. Facts and dates, then what it means for anyone giving an agent access.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20:37 · 4 min
Calm tone. Agents had real access and a goal, and the boundary was missing. The labs reacted within days, and the EU AI Office has had enforcement powers since 2 August. The practical lesson is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20:41 · 3 min
These six rules are what I do myself. The incidents of the month happened because agents had real access and a goal, and nobody had drawn the boundary.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20:44 · 2 min
Ask the room: would you notice in a one-minute call? Then: agree on a code word in your family and team for money requests.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20:46 · 4 min
For a small company in Austria today: support AI skills in the team, label what you publish, keep a short list of where you use AI. High-risk duties start 2 Dec 2027 (Annex III) and 2 Aug 2028 (Annex 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20:50 · 3 min
Same technology, opposite effect. The design of the tutor decides, not the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20:53 · 3 min
Do not frame this as doom. The skill that gets you hired is visible in this room tonight: briefing and checking agents.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20:56 · 2 min
The setup around a model now matters as much as the model. That is the same lesson as the agent hour.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20:58 ·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20:59 · 4 min
If you do only one thing after tonight: pick one task and run one agent hour this week. Bring the result to the next Deep Dive.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21:03 · 4 min
Pick one of the six for this week. All prompts are on the timeline page, in German and English.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21:07 · 2 min
Read the brief out loud. The important lines are the limits and the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21:09 · 1 min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21:10 · 3 min
Invite people to bring their first agent hour result in December. Mention the WhatsApp group and the hike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21:13 · open Q&amp;A until 21:30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image" Target="../media/image-18-2.jpg"/><Relationship Id="rId3" Type="http://schemas.openxmlformats.org/officeDocument/2006/relationships/image" Target="../media/image-18-3.jpg"/><Relationship Id="rId4" Type="http://schemas.openxmlformats.org/officeDocument/2006/relationships/image" Target="../media/image-18-4.jp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image" Target="../media/image-19-2.jpg"/><Relationship Id="rId3" Type="http://schemas.openxmlformats.org/officeDocument/2006/relationships/image" Target="../media/image-19-3.jpg"/><Relationship Id="rId4" Type="http://schemas.openxmlformats.org/officeDocument/2006/relationships/image" Target="../media/image-19-4.jp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image" Target="../media/image-20-2.jpg"/><Relationship Id="rId3" Type="http://schemas.openxmlformats.org/officeDocument/2006/relationships/image" Target="../media/image-20-3.jpg"/><Relationship Id="rId4" Type="http://schemas.openxmlformats.org/officeDocument/2006/relationships/image" Target="../media/image-20-4.jp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hyperlink" Target="https://paideia-lernwelt.web.app/homeschooling" TargetMode="External"/><Relationship Id="rId2" Type="http://schemas.openxmlformats.org/officeDocument/2006/relationships/hyperlink" Target="https://freieschulesalzburg.at/blog/neun-firmen-an-einem-donnerstag" TargetMode="External"/><Relationship Id="rId3" Type="http://schemas.openxmlformats.org/officeDocument/2006/relationships/hyperlink" Target="https://inspired.you" TargetMode="External"/><Relationship Id="rId4" Type="http://schemas.openxmlformats.org/officeDocument/2006/relationships/hyperlink" Target="https://kiregister.com/claude" TargetMode="External"/><Relationship Id="rId5" Type="http://schemas.openxmlformats.org/officeDocument/2006/relationships/hyperlink" Target="https://zukunftbilden.eu/world-modeling" TargetMode="External"/><Relationship Id="rId6" Type="http://schemas.openxmlformats.org/officeDocument/2006/relationships/hyperlink" Target="https://dragondynamics.at/halloween" TargetMode="External"/><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2" Type="http://schemas.openxmlformats.org/officeDocument/2006/relationships/hyperlink" Target="https://zukunftbilden.eu/deepdive/resources/deepdive-2026-11-02" TargetMode="External"/><Relationship Id="rId1" Type="http://schemas.openxmlformats.org/officeDocument/2006/relationships/image" Target="../media/image-42-1.png"/><Relationship Id="rId3" Type="http://schemas.openxmlformats.org/officeDocument/2006/relationships/image" Target="../media/image-42-2.png"/><Relationship Id="rId4" Type="http://schemas.openxmlformats.org/officeDocument/2006/relationships/slideLayout" Target="../slideLayouts/slideLayout1.xml"/><Relationship Id="rId5"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pic>
        <p:nvPicPr>
          <p:cNvPr id="2" name="Image 0" descr="/Users/momofeichtinger/Documents/RootOrdner/Business/KI Deep Dives/output/2026-11-02-deepdive/deck/assets-canva/hero-timeline.jpg">    </p:cNvPr>
          <p:cNvPicPr>
            <a:picLocks noChangeAspect="1"/>
          </p:cNvPicPr>
          <p:nvPr/>
        </p:nvPicPr>
        <p:blipFill>
          <a:blip r:embed="rId1"/>
          <a:srcRect l="0" r="0" t="0" b="0"/>
          <a:stretch/>
        </p:blipFill>
        <p:spPr>
          <a:xfrm>
            <a:off x="0" y="0"/>
            <a:ext cx="12191695" cy="6858000"/>
          </a:xfrm>
          <a:prstGeom prst="rect">
            <a:avLst/>
          </a:prstGeom>
        </p:spPr>
      </p:pic>
      <p:sp>
        <p:nvSpPr>
          <p:cNvPr id="3" name="Text 0"/>
          <p:cNvSpPr/>
          <p:nvPr/>
        </p:nvSpPr>
        <p:spPr>
          <a:xfrm>
            <a:off x="685800" y="1051560"/>
            <a:ext cx="5943600" cy="320040"/>
          </a:xfrm>
          <a:prstGeom prst="rect">
            <a:avLst/>
          </a:prstGeom>
          <a:noFill/>
          <a:ln/>
        </p:spPr>
        <p:txBody>
          <a:bodyPr wrap="square" lIns="0" tIns="0" rIns="0" bIns="0" rtlCol="0" anchor="t"/>
          <a:lstStyle/>
          <a:p>
            <a:pPr indent="0" marL="0">
              <a:buNone/>
            </a:pPr>
            <a:r>
              <a:rPr lang="en-US" sz="1400" b="1" spc="300" kern="0" dirty="0">
                <a:solidFill>
                  <a:srgbClr val="5EC4B6"/>
                </a:solidFill>
                <a:latin typeface="Helvetica Neue" pitchFamily="34" charset="0"/>
                <a:ea typeface="Helvetica Neue" pitchFamily="34" charset="-122"/>
                <a:cs typeface="Helvetica Neue" pitchFamily="34" charset="-120"/>
              </a:rPr>
              <a:t>AI DEEP DIVE · 2 NOVEMBER 2026 · SALZBURG</a:t>
            </a:r>
            <a:endParaRPr lang="en-US" sz="1400" dirty="0"/>
          </a:p>
        </p:txBody>
      </p:sp>
      <p:sp>
        <p:nvSpPr>
          <p:cNvPr id="4" name="Text 1"/>
          <p:cNvSpPr/>
          <p:nvPr/>
        </p:nvSpPr>
        <p:spPr>
          <a:xfrm>
            <a:off x="685800" y="1417320"/>
            <a:ext cx="6400800" cy="1371600"/>
          </a:xfrm>
          <a:prstGeom prst="rect">
            <a:avLst/>
          </a:prstGeom>
          <a:noFill/>
          <a:ln/>
        </p:spPr>
        <p:txBody>
          <a:bodyPr wrap="square" lIns="0" tIns="0" rIns="0" bIns="0" rtlCol="0" anchor="ctr"/>
          <a:lstStyle/>
          <a:p>
            <a:pPr indent="0" marL="0">
              <a:buNone/>
            </a:pPr>
            <a:r>
              <a:rPr lang="en-US" sz="8000" b="1" dirty="0">
                <a:solidFill>
                  <a:srgbClr val="F5D06A"/>
                </a:solidFill>
                <a:latin typeface="Helvetica Neue" pitchFamily="34" charset="0"/>
                <a:ea typeface="Helvetica Neue" pitchFamily="34" charset="-122"/>
                <a:cs typeface="Helvetica Neue" pitchFamily="34" charset="-120"/>
              </a:rPr>
              <a:t>Agent Hours</a:t>
            </a:r>
            <a:endParaRPr lang="en-US" sz="8000" dirty="0"/>
          </a:p>
        </p:txBody>
      </p:sp>
      <p:sp>
        <p:nvSpPr>
          <p:cNvPr id="5" name="Text 2"/>
          <p:cNvSpPr/>
          <p:nvPr/>
        </p:nvSpPr>
        <p:spPr>
          <a:xfrm>
            <a:off x="685800" y="2880360"/>
            <a:ext cx="5669280" cy="1005840"/>
          </a:xfrm>
          <a:prstGeom prst="rect">
            <a:avLst/>
          </a:prstGeom>
          <a:noFill/>
          <a:ln/>
        </p:spPr>
        <p:txBody>
          <a:bodyPr wrap="square" lIns="0" tIns="0" rIns="0" bIns="0" rtlCol="0" anchor="t"/>
          <a:lstStyle/>
          <a:p>
            <a:pPr indent="0" marL="0">
              <a:lnSpc>
                <a:spcPct val="110000"/>
              </a:lnSpc>
              <a:buNone/>
            </a:pPr>
            <a:r>
              <a:rPr lang="en-US" sz="2600" dirty="0">
                <a:solidFill>
                  <a:srgbClr val="FFFFFF"/>
                </a:solidFill>
                <a:latin typeface="Helvetica Neue" pitchFamily="34" charset="0"/>
                <a:ea typeface="Helvetica Neue" pitchFamily="34" charset="-122"/>
                <a:cs typeface="Helvetica Neue" pitchFamily="34" charset="-120"/>
              </a:rPr>
              <a:t>AI now works through the night.</a:t>
            </a:r>
            <a:endParaRPr lang="en-US" sz="2600" dirty="0"/>
          </a:p>
          <a:p>
            <a:pPr indent="0" marL="0">
              <a:lnSpc>
                <a:spcPct val="110000"/>
              </a:lnSpc>
              <a:buNone/>
            </a:pPr>
            <a:r>
              <a:rPr lang="en-US" sz="2600" dirty="0">
                <a:solidFill>
                  <a:srgbClr val="FFFFFF"/>
                </a:solidFill>
                <a:latin typeface="Helvetica Neue" pitchFamily="34" charset="0"/>
                <a:ea typeface="Helvetica Neue" pitchFamily="34" charset="-122"/>
                <a:cs typeface="Helvetica Neue" pitchFamily="34" charset="-120"/>
              </a:rPr>
              <a:t>30 days on one timeline.</a:t>
            </a:r>
            <a:endParaRPr lang="en-US" sz="2600" dirty="0"/>
          </a:p>
        </p:txBody>
      </p:sp>
      <p:sp>
        <p:nvSpPr>
          <p:cNvPr id="6" name="Text 3"/>
          <p:cNvSpPr/>
          <p:nvPr/>
        </p:nvSpPr>
        <p:spPr>
          <a:xfrm>
            <a:off x="685800" y="5989320"/>
            <a:ext cx="5486400" cy="32004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Momo Maximilian Feichtinger · ZukunftBilden</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2</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5 OCTOBER · LAST DEEP DIVE</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Where we left off</a:t>
            </a:r>
            <a:endParaRPr lang="en-US" sz="3800" dirty="0"/>
          </a:p>
        </p:txBody>
      </p:sp>
      <p:sp>
        <p:nvSpPr>
          <p:cNvPr id="5" name="Text 3"/>
          <p:cNvSpPr/>
          <p:nvPr/>
        </p:nvSpPr>
        <p:spPr>
          <a:xfrm>
            <a:off x="685800" y="1828800"/>
            <a:ext cx="7132320" cy="685800"/>
          </a:xfrm>
          <a:prstGeom prst="rect">
            <a:avLst/>
          </a:prstGeom>
          <a:noFill/>
          <a:ln/>
        </p:spPr>
        <p:txBody>
          <a:bodyPr wrap="square" lIns="0" tIns="0" rIns="0" bIns="0" rtlCol="0" anchor="t"/>
          <a:lstStyle/>
          <a:p>
            <a:pPr indent="0" marL="0">
              <a:buNone/>
            </a:pPr>
            <a:r>
              <a:rPr lang="en-US" sz="4000" b="1" dirty="0">
                <a:solidFill>
                  <a:srgbClr val="FFFFFF"/>
                </a:solidFill>
                <a:latin typeface="Helvetica Neue" pitchFamily="34" charset="0"/>
                <a:ea typeface="Helvetica Neue" pitchFamily="34" charset="-122"/>
                <a:cs typeface="Helvetica Neue" pitchFamily="34" charset="-120"/>
              </a:rPr>
              <a:t>Competence is solved.</a:t>
            </a:r>
            <a:endParaRPr lang="en-US" sz="4000" dirty="0"/>
          </a:p>
        </p:txBody>
      </p:sp>
      <p:sp>
        <p:nvSpPr>
          <p:cNvPr id="6" name="Text 4"/>
          <p:cNvSpPr/>
          <p:nvPr/>
        </p:nvSpPr>
        <p:spPr>
          <a:xfrm>
            <a:off x="685800" y="2560320"/>
            <a:ext cx="7132320" cy="685800"/>
          </a:xfrm>
          <a:prstGeom prst="rect">
            <a:avLst/>
          </a:prstGeom>
          <a:noFill/>
          <a:ln/>
        </p:spPr>
        <p:txBody>
          <a:bodyPr wrap="square" lIns="0" tIns="0" rIns="0" bIns="0" rtlCol="0" anchor="t"/>
          <a:lstStyle/>
          <a:p>
            <a:pPr indent="0" marL="0">
              <a:buNone/>
            </a:pPr>
            <a:r>
              <a:rPr lang="en-US" sz="4000" b="1" dirty="0">
                <a:solidFill>
                  <a:srgbClr val="FFFFFF"/>
                </a:solidFill>
                <a:latin typeface="Helvetica Neue" pitchFamily="34" charset="0"/>
                <a:ea typeface="Helvetica Neue" pitchFamily="34" charset="-122"/>
                <a:cs typeface="Helvetica Neue" pitchFamily="34" charset="-120"/>
              </a:rPr>
              <a:t>Compute became affordable.</a:t>
            </a:r>
            <a:endParaRPr lang="en-US" sz="4000" dirty="0"/>
          </a:p>
        </p:txBody>
      </p:sp>
      <p:sp>
        <p:nvSpPr>
          <p:cNvPr id="7" name="Text 5"/>
          <p:cNvSpPr/>
          <p:nvPr/>
        </p:nvSpPr>
        <p:spPr>
          <a:xfrm>
            <a:off x="685800" y="3931920"/>
            <a:ext cx="6583680" cy="914400"/>
          </a:xfrm>
          <a:prstGeom prst="rect">
            <a:avLst/>
          </a:prstGeom>
          <a:noFill/>
          <a:ln/>
        </p:spPr>
        <p:txBody>
          <a:bodyPr wrap="square" lIns="0" tIns="0" rIns="0" bIns="0" rtlCol="0" anchor="t"/>
          <a:lstStyle/>
          <a:p>
            <a:pPr indent="0" marL="0">
              <a:buNone/>
            </a:pPr>
            <a:r>
              <a:rPr lang="en-US" sz="2600" dirty="0">
                <a:solidFill>
                  <a:srgbClr val="F5D06A"/>
                </a:solidFill>
                <a:latin typeface="Helvetica Neue" pitchFamily="34" charset="0"/>
                <a:ea typeface="Helvetica Neue" pitchFamily="34" charset="-122"/>
                <a:cs typeface="Helvetica Neue" pitchFamily="34" charset="-120"/>
              </a:rPr>
              <a:t>Tonight: what happens when an agent gets the whole night.</a:t>
            </a:r>
            <a:endParaRPr lang="en-US" sz="2600" dirty="0"/>
          </a:p>
        </p:txBody>
      </p:sp>
      <p:pic>
        <p:nvPicPr>
          <p:cNvPr id="8" name="Image 0" descr="/Users/momofeichtinger/Documents/RootOrdner/Business/KI Deep Dives/output/2026-11-02-deepdive/deck/assets-canva/cut-clock-agents.png">    </p:cNvPr>
          <p:cNvPicPr>
            <a:picLocks noChangeAspect="1"/>
          </p:cNvPicPr>
          <p:nvPr/>
        </p:nvPicPr>
        <p:blipFill>
          <a:blip r:embed="rId1"/>
          <a:stretch>
            <a:fillRect/>
          </a:stretch>
        </p:blipFill>
        <p:spPr>
          <a:xfrm>
            <a:off x="7863840" y="1463040"/>
            <a:ext cx="3840480" cy="38404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3</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THE MONTH IN FOUR NUMBERS</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How long an agent now works alone</a:t>
            </a:r>
            <a:endParaRPr lang="en-US" sz="3800" dirty="0"/>
          </a:p>
        </p:txBody>
      </p:sp>
      <p:sp>
        <p:nvSpPr>
          <p:cNvPr id="5" name="Text 3"/>
          <p:cNvSpPr/>
          <p:nvPr/>
        </p:nvSpPr>
        <p:spPr>
          <a:xfrm>
            <a:off x="685800" y="2011680"/>
            <a:ext cx="2499284" cy="1005840"/>
          </a:xfrm>
          <a:prstGeom prst="rect">
            <a:avLst/>
          </a:prstGeom>
          <a:noFill/>
          <a:ln/>
        </p:spPr>
        <p:txBody>
          <a:bodyPr wrap="square" lIns="0" tIns="0" rIns="0" bIns="0" rtlCol="0" anchor="b"/>
          <a:lstStyle/>
          <a:p>
            <a:pPr indent="0" marL="0">
              <a:buNone/>
            </a:pPr>
            <a:r>
              <a:rPr lang="en-US" sz="6400" b="1" dirty="0">
                <a:solidFill>
                  <a:srgbClr val="F5D06A"/>
                </a:solidFill>
                <a:latin typeface="Helvetica Neue" pitchFamily="34" charset="0"/>
                <a:ea typeface="Helvetica Neue" pitchFamily="34" charset="-122"/>
                <a:cs typeface="Helvetica Neue" pitchFamily="34" charset="-120"/>
              </a:rPr>
              <a:t>18 h</a:t>
            </a:r>
            <a:endParaRPr lang="en-US" sz="6400" dirty="0"/>
          </a:p>
        </p:txBody>
      </p:sp>
      <p:sp>
        <p:nvSpPr>
          <p:cNvPr id="6" name="Text 4"/>
          <p:cNvSpPr/>
          <p:nvPr/>
        </p:nvSpPr>
        <p:spPr>
          <a:xfrm>
            <a:off x="685800" y="3090672"/>
            <a:ext cx="2499284" cy="822960"/>
          </a:xfrm>
          <a:prstGeom prst="rect">
            <a:avLst/>
          </a:prstGeom>
          <a:noFill/>
          <a:ln/>
        </p:spPr>
        <p:txBody>
          <a:bodyPr wrap="square" lIns="0" tIns="0" rIns="0" bIns="0" rtlCol="0" anchor="t"/>
          <a:lstStyle/>
          <a:p>
            <a:pPr indent="0" marL="0">
              <a:lnSpc>
                <a:spcPct val="105000"/>
              </a:lnSpc>
              <a:buNone/>
            </a:pPr>
            <a:r>
              <a:rPr lang="en-US" sz="1600" dirty="0">
                <a:solidFill>
                  <a:srgbClr val="A9AEB6"/>
                </a:solidFill>
                <a:latin typeface="Helvetica Neue" pitchFamily="34" charset="0"/>
                <a:ea typeface="Helvetica Neue" pitchFamily="34" charset="-122"/>
                <a:cs typeface="Helvetica Neue" pitchFamily="34" charset="-120"/>
              </a:rPr>
              <a:t>Opus 5.5 unattended on one coding task, as reported by early testers</a:t>
            </a:r>
            <a:endParaRPr lang="en-US" sz="1600" dirty="0"/>
          </a:p>
        </p:txBody>
      </p:sp>
      <p:sp>
        <p:nvSpPr>
          <p:cNvPr id="7" name="Text 5"/>
          <p:cNvSpPr/>
          <p:nvPr/>
        </p:nvSpPr>
        <p:spPr>
          <a:xfrm>
            <a:off x="3459404" y="2011680"/>
            <a:ext cx="2499284" cy="1005840"/>
          </a:xfrm>
          <a:prstGeom prst="rect">
            <a:avLst/>
          </a:prstGeom>
          <a:noFill/>
          <a:ln/>
        </p:spPr>
        <p:txBody>
          <a:bodyPr wrap="square" lIns="0" tIns="0" rIns="0" bIns="0" rtlCol="0" anchor="b"/>
          <a:lstStyle/>
          <a:p>
            <a:pPr indent="0" marL="0">
              <a:buNone/>
            </a:pPr>
            <a:r>
              <a:rPr lang="en-US" sz="6400" b="1" dirty="0">
                <a:solidFill>
                  <a:srgbClr val="F5D06A"/>
                </a:solidFill>
                <a:latin typeface="Helvetica Neue" pitchFamily="34" charset="0"/>
                <a:ea typeface="Helvetica Neue" pitchFamily="34" charset="-122"/>
                <a:cs typeface="Helvetica Neue" pitchFamily="34" charset="-120"/>
              </a:rPr>
              <a:t>24 h</a:t>
            </a:r>
            <a:endParaRPr lang="en-US" sz="6400" dirty="0"/>
          </a:p>
        </p:txBody>
      </p:sp>
      <p:sp>
        <p:nvSpPr>
          <p:cNvPr id="8" name="Text 6"/>
          <p:cNvSpPr/>
          <p:nvPr/>
        </p:nvSpPr>
        <p:spPr>
          <a:xfrm>
            <a:off x="3459404" y="3090672"/>
            <a:ext cx="2499284" cy="822960"/>
          </a:xfrm>
          <a:prstGeom prst="rect">
            <a:avLst/>
          </a:prstGeom>
          <a:noFill/>
          <a:ln/>
        </p:spPr>
        <p:txBody>
          <a:bodyPr wrap="square" lIns="0" tIns="0" rIns="0" bIns="0" rtlCol="0" anchor="t"/>
          <a:lstStyle/>
          <a:p>
            <a:pPr indent="0" marL="0">
              <a:lnSpc>
                <a:spcPct val="105000"/>
              </a:lnSpc>
              <a:buNone/>
            </a:pPr>
            <a:r>
              <a:rPr lang="en-US" sz="1600" dirty="0">
                <a:solidFill>
                  <a:srgbClr val="A9AEB6"/>
                </a:solidFill>
                <a:latin typeface="Helvetica Neue" pitchFamily="34" charset="0"/>
                <a:ea typeface="Helvetica Neue" pitchFamily="34" charset="-122"/>
                <a:cs typeface="Helvetica Neue" pitchFamily="34" charset="-120"/>
              </a:rPr>
              <a:t>Notion agents can now work on a single task</a:t>
            </a:r>
            <a:endParaRPr lang="en-US" sz="1600" dirty="0"/>
          </a:p>
        </p:txBody>
      </p:sp>
      <p:sp>
        <p:nvSpPr>
          <p:cNvPr id="9" name="Text 7"/>
          <p:cNvSpPr/>
          <p:nvPr/>
        </p:nvSpPr>
        <p:spPr>
          <a:xfrm>
            <a:off x="6233008" y="2011680"/>
            <a:ext cx="2499284" cy="1005840"/>
          </a:xfrm>
          <a:prstGeom prst="rect">
            <a:avLst/>
          </a:prstGeom>
          <a:noFill/>
          <a:ln/>
        </p:spPr>
        <p:txBody>
          <a:bodyPr wrap="square" lIns="0" tIns="0" rIns="0" bIns="0" rtlCol="0" anchor="b"/>
          <a:lstStyle/>
          <a:p>
            <a:pPr indent="0" marL="0">
              <a:buNone/>
            </a:pPr>
            <a:r>
              <a:rPr lang="en-US" sz="6400" b="1" dirty="0">
                <a:solidFill>
                  <a:srgbClr val="F5D06A"/>
                </a:solidFill>
                <a:latin typeface="Helvetica Neue" pitchFamily="34" charset="0"/>
                <a:ea typeface="Helvetica Neue" pitchFamily="34" charset="-122"/>
                <a:cs typeface="Helvetica Neue" pitchFamily="34" charset="-120"/>
              </a:rPr>
              <a:t>64 h</a:t>
            </a:r>
            <a:endParaRPr lang="en-US" sz="6400" dirty="0"/>
          </a:p>
        </p:txBody>
      </p:sp>
      <p:sp>
        <p:nvSpPr>
          <p:cNvPr id="10" name="Text 8"/>
          <p:cNvSpPr/>
          <p:nvPr/>
        </p:nvSpPr>
        <p:spPr>
          <a:xfrm>
            <a:off x="6233008" y="3090672"/>
            <a:ext cx="2499284" cy="822960"/>
          </a:xfrm>
          <a:prstGeom prst="rect">
            <a:avLst/>
          </a:prstGeom>
          <a:noFill/>
          <a:ln/>
        </p:spPr>
        <p:txBody>
          <a:bodyPr wrap="square" lIns="0" tIns="0" rIns="0" bIns="0" rtlCol="0" anchor="t"/>
          <a:lstStyle/>
          <a:p>
            <a:pPr indent="0" marL="0">
              <a:lnSpc>
                <a:spcPct val="105000"/>
              </a:lnSpc>
              <a:buNone/>
            </a:pPr>
            <a:r>
              <a:rPr lang="en-US" sz="1600" dirty="0">
                <a:solidFill>
                  <a:srgbClr val="A9AEB6"/>
                </a:solidFill>
                <a:latin typeface="Helvetica Neue" pitchFamily="34" charset="0"/>
                <a:ea typeface="Helvetica Neue" pitchFamily="34" charset="-122"/>
                <a:cs typeface="Helvetica Neue" pitchFamily="34" charset="-120"/>
              </a:rPr>
              <a:t>Claude's mostly autonomous protein-design campaign</a:t>
            </a:r>
            <a:endParaRPr lang="en-US" sz="1600" dirty="0"/>
          </a:p>
        </p:txBody>
      </p:sp>
      <p:sp>
        <p:nvSpPr>
          <p:cNvPr id="11" name="Text 9"/>
          <p:cNvSpPr/>
          <p:nvPr/>
        </p:nvSpPr>
        <p:spPr>
          <a:xfrm>
            <a:off x="9006611" y="2011680"/>
            <a:ext cx="2499284" cy="1005840"/>
          </a:xfrm>
          <a:prstGeom prst="rect">
            <a:avLst/>
          </a:prstGeom>
          <a:noFill/>
          <a:ln/>
        </p:spPr>
        <p:txBody>
          <a:bodyPr wrap="square" lIns="0" tIns="0" rIns="0" bIns="0" rtlCol="0" anchor="b"/>
          <a:lstStyle/>
          <a:p>
            <a:pPr indent="0" marL="0">
              <a:buNone/>
            </a:pPr>
            <a:r>
              <a:rPr lang="en-US" sz="4100" b="1" dirty="0">
                <a:solidFill>
                  <a:srgbClr val="5EC4B6"/>
                </a:solidFill>
                <a:latin typeface="Helvetica Neue" pitchFamily="34" charset="0"/>
                <a:ea typeface="Helvetica Neue" pitchFamily="34" charset="-122"/>
                <a:cs typeface="Helvetica Neue" pitchFamily="34" charset="-120"/>
              </a:rPr>
              <a:t>30,000+</a:t>
            </a:r>
            <a:endParaRPr lang="en-US" sz="4100" dirty="0"/>
          </a:p>
        </p:txBody>
      </p:sp>
      <p:sp>
        <p:nvSpPr>
          <p:cNvPr id="12" name="Text 10"/>
          <p:cNvSpPr/>
          <p:nvPr/>
        </p:nvSpPr>
        <p:spPr>
          <a:xfrm>
            <a:off x="9006611" y="3090672"/>
            <a:ext cx="2499284" cy="822960"/>
          </a:xfrm>
          <a:prstGeom prst="rect">
            <a:avLst/>
          </a:prstGeom>
          <a:noFill/>
          <a:ln/>
        </p:spPr>
        <p:txBody>
          <a:bodyPr wrap="square" lIns="0" tIns="0" rIns="0" bIns="0" rtlCol="0" anchor="t"/>
          <a:lstStyle/>
          <a:p>
            <a:pPr indent="0" marL="0">
              <a:lnSpc>
                <a:spcPct val="105000"/>
              </a:lnSpc>
              <a:buNone/>
            </a:pPr>
            <a:r>
              <a:rPr lang="en-US" sz="1600" dirty="0">
                <a:solidFill>
                  <a:srgbClr val="A9AEB6"/>
                </a:solidFill>
                <a:latin typeface="Helvetica Neue" pitchFamily="34" charset="0"/>
                <a:ea typeface="Helvetica Neue" pitchFamily="34" charset="-122"/>
                <a:cs typeface="Helvetica Neue" pitchFamily="34" charset="-120"/>
              </a:rPr>
              <a:t>merges per day at Anthropic, mostly written by agents</a:t>
            </a:r>
            <a:endParaRPr lang="en-US" sz="1600" dirty="0"/>
          </a:p>
        </p:txBody>
      </p:sp>
      <p:sp>
        <p:nvSpPr>
          <p:cNvPr id="13" name="Shape 11"/>
          <p:cNvSpPr/>
          <p:nvPr/>
        </p:nvSpPr>
        <p:spPr>
          <a:xfrm>
            <a:off x="685800" y="4480560"/>
            <a:ext cx="10820095" cy="0"/>
          </a:xfrm>
          <a:prstGeom prst="line">
            <a:avLst/>
          </a:prstGeom>
          <a:noFill/>
          <a:ln w="12700">
            <a:solidFill>
              <a:srgbClr val="2E3238"/>
            </a:solidFill>
            <a:prstDash val="solid"/>
          </a:ln>
        </p:spPr>
      </p:sp>
      <p:sp>
        <p:nvSpPr>
          <p:cNvPr id="14" name="Text 12"/>
          <p:cNvSpPr/>
          <p:nvPr/>
        </p:nvSpPr>
        <p:spPr>
          <a:xfrm>
            <a:off x="685800" y="4663440"/>
            <a:ext cx="10820095" cy="822960"/>
          </a:xfrm>
          <a:prstGeom prst="rect">
            <a:avLst/>
          </a:prstGeom>
          <a:noFill/>
          <a:ln/>
        </p:spPr>
        <p:txBody>
          <a:bodyPr wrap="square" lIns="0" tIns="0" rIns="0" bIns="0" rtlCol="0" anchor="t"/>
          <a:lstStyle/>
          <a:p>
            <a:pPr indent="0" marL="0">
              <a:buNone/>
            </a:pPr>
            <a:r>
              <a:rPr lang="en-US" sz="1800" dirty="0">
                <a:solidFill>
                  <a:srgbClr val="FFFFFF"/>
                </a:solidFill>
                <a:latin typeface="Helvetica Neue" pitchFamily="34" charset="0"/>
                <a:ea typeface="Helvetica Neue" pitchFamily="34" charset="-122"/>
                <a:cs typeface="Helvetica Neue" pitchFamily="34" charset="-120"/>
              </a:rPr>
              <a:t>A year ago an AI answer took seconds. In October agents worked through nights and weekends, and the results held up.</a:t>
            </a:r>
            <a:endParaRPr lang="en-US" sz="1800" dirty="0"/>
          </a:p>
        </p:txBody>
      </p:sp>
      <p:sp>
        <p:nvSpPr>
          <p:cNvPr id="15" name="Text 13"/>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Anthropic (22 Sep, 13 Oct, 20 Oct), Notion (19 Oct). Tester figures as reported.</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4</a:t>
            </a:r>
            <a:endParaRPr lang="en-US" sz="1100" dirty="0"/>
          </a:p>
        </p:txBody>
      </p:sp>
      <p:pic>
        <p:nvPicPr>
          <p:cNvPr id="3" name="Image 0" descr="/Users/momofeichtinger/Documents/RootOrdner/Business/KI Deep Dives/output/2026-11-02-deepdive/deck/assets-canva/act2-longer.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1097280"/>
            <a:ext cx="5120640" cy="320040"/>
          </a:xfrm>
          <a:prstGeom prst="rect">
            <a:avLst/>
          </a:prstGeom>
          <a:noFill/>
          <a:ln/>
        </p:spPr>
        <p:txBody>
          <a:bodyPr wrap="square" lIns="0" tIns="0" rIns="0" bIns="0" rtlCol="0" anchor="t"/>
          <a:lstStyle/>
          <a:p>
            <a:pPr indent="0" marL="0">
              <a:buNone/>
            </a:pPr>
            <a:r>
              <a:rPr lang="en-US" sz="1400" b="1" spc="300" kern="0" dirty="0">
                <a:solidFill>
                  <a:srgbClr val="5EC4B6"/>
                </a:solidFill>
                <a:latin typeface="Helvetica Neue" pitchFamily="34" charset="0"/>
                <a:ea typeface="Helvetica Neue" pitchFamily="34" charset="-122"/>
                <a:cs typeface="Helvetica Neue" pitchFamily="34" charset="-120"/>
              </a:rPr>
              <a:t>THE SHIFT</a:t>
            </a:r>
            <a:endParaRPr lang="en-US" sz="1400" dirty="0"/>
          </a:p>
        </p:txBody>
      </p:sp>
      <p:sp>
        <p:nvSpPr>
          <p:cNvPr id="5" name="Text 2"/>
          <p:cNvSpPr/>
          <p:nvPr/>
        </p:nvSpPr>
        <p:spPr>
          <a:xfrm>
            <a:off x="685800" y="1463040"/>
            <a:ext cx="5120640" cy="2194560"/>
          </a:xfrm>
          <a:prstGeom prst="rect">
            <a:avLst/>
          </a:prstGeom>
          <a:noFill/>
          <a:ln/>
        </p:spPr>
        <p:txBody>
          <a:bodyPr wrap="square" lIns="0" tIns="0" rIns="0" bIns="0" rtlCol="0" anchor="t"/>
          <a:lstStyle/>
          <a:p>
            <a:pPr indent="0" marL="0">
              <a:lnSpc>
                <a:spcPct val="100000"/>
              </a:lnSpc>
              <a:buNone/>
            </a:pPr>
            <a:r>
              <a:rPr lang="en-US" sz="4000" b="1" dirty="0">
                <a:solidFill>
                  <a:srgbClr val="F5D06A"/>
                </a:solidFill>
                <a:latin typeface="Helvetica Neue" pitchFamily="34" charset="0"/>
                <a:ea typeface="Helvetica Neue" pitchFamily="34" charset="-122"/>
                <a:cs typeface="Helvetica Neue" pitchFamily="34" charset="-120"/>
              </a:rPr>
              <a:t>The unit of AI work moved from the prompt to the hour.</a:t>
            </a:r>
            <a:endParaRPr lang="en-US" sz="4000" dirty="0"/>
          </a:p>
        </p:txBody>
      </p:sp>
      <p:sp>
        <p:nvSpPr>
          <p:cNvPr id="6" name="Text 3"/>
          <p:cNvSpPr/>
          <p:nvPr/>
        </p:nvSpPr>
        <p:spPr>
          <a:xfrm>
            <a:off x="685800" y="3840480"/>
            <a:ext cx="4937760" cy="1463040"/>
          </a:xfrm>
          <a:prstGeom prst="rect">
            <a:avLst/>
          </a:prstGeom>
          <a:noFill/>
          <a:ln/>
        </p:spPr>
        <p:txBody>
          <a:bodyPr wrap="square" lIns="0" tIns="0" rIns="0" bIns="0" rtlCol="0" anchor="t"/>
          <a:lstStyle/>
          <a:p>
            <a:pPr indent="0" marL="0">
              <a:lnSpc>
                <a:spcPct val="112000"/>
              </a:lnSpc>
              <a:buNone/>
            </a:pPr>
            <a:r>
              <a:rPr lang="en-US" sz="2000" dirty="0">
                <a:solidFill>
                  <a:srgbClr val="FFFFFF"/>
                </a:solidFill>
                <a:latin typeface="Helvetica Neue" pitchFamily="34" charset="0"/>
                <a:ea typeface="Helvetica Neue" pitchFamily="34" charset="-122"/>
                <a:cs typeface="Helvetica Neue" pitchFamily="34" charset="-120"/>
              </a:rPr>
              <a:t>I call it an agent hour: one hour in which an agent works on its own, with tools and a goal, and reports back when it is done.</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5</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21 SEPTEMBER TO 21 OCTOBER 2026</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85 events in 31 days</a:t>
            </a:r>
            <a:endParaRPr lang="en-US" sz="3800" dirty="0"/>
          </a:p>
        </p:txBody>
      </p:sp>
      <p:sp>
        <p:nvSpPr>
          <p:cNvPr id="5" name="Shape 3"/>
          <p:cNvSpPr/>
          <p:nvPr/>
        </p:nvSpPr>
        <p:spPr>
          <a:xfrm>
            <a:off x="685800" y="4251960"/>
            <a:ext cx="10820095" cy="0"/>
          </a:xfrm>
          <a:prstGeom prst="line">
            <a:avLst/>
          </a:prstGeom>
          <a:noFill/>
          <a:ln w="19050">
            <a:solidFill>
              <a:srgbClr val="A9AEB6"/>
            </a:solidFill>
            <a:prstDash val="solid"/>
          </a:ln>
        </p:spPr>
      </p:sp>
      <p:sp>
        <p:nvSpPr>
          <p:cNvPr id="6" name="Shape 4"/>
          <p:cNvSpPr/>
          <p:nvPr/>
        </p:nvSpPr>
        <p:spPr>
          <a:xfrm>
            <a:off x="977890" y="3968496"/>
            <a:ext cx="137160" cy="137160"/>
          </a:xfrm>
          <a:prstGeom prst="rect">
            <a:avLst/>
          </a:prstGeom>
          <a:solidFill>
            <a:srgbClr val="F5D06A"/>
          </a:solidFill>
          <a:ln/>
        </p:spPr>
      </p:sp>
      <p:sp>
        <p:nvSpPr>
          <p:cNvPr id="7" name="Shape 5"/>
          <p:cNvSpPr/>
          <p:nvPr/>
        </p:nvSpPr>
        <p:spPr>
          <a:xfrm>
            <a:off x="977890" y="3794760"/>
            <a:ext cx="137160" cy="137160"/>
          </a:xfrm>
          <a:prstGeom prst="rect">
            <a:avLst/>
          </a:prstGeom>
          <a:solidFill>
            <a:srgbClr val="F472B6"/>
          </a:solidFill>
          <a:ln/>
        </p:spPr>
      </p:sp>
      <p:sp>
        <p:nvSpPr>
          <p:cNvPr id="8" name="Shape 6"/>
          <p:cNvSpPr/>
          <p:nvPr/>
        </p:nvSpPr>
        <p:spPr>
          <a:xfrm>
            <a:off x="977890" y="3621024"/>
            <a:ext cx="137160" cy="137160"/>
          </a:xfrm>
          <a:prstGeom prst="rect">
            <a:avLst/>
          </a:prstGeom>
          <a:solidFill>
            <a:srgbClr val="F5D06A"/>
          </a:solidFill>
          <a:ln/>
        </p:spPr>
      </p:sp>
      <p:sp>
        <p:nvSpPr>
          <p:cNvPr id="9" name="Shape 7"/>
          <p:cNvSpPr/>
          <p:nvPr/>
        </p:nvSpPr>
        <p:spPr>
          <a:xfrm>
            <a:off x="1338560" y="3968496"/>
            <a:ext cx="137160" cy="137160"/>
          </a:xfrm>
          <a:prstGeom prst="rect">
            <a:avLst/>
          </a:prstGeom>
          <a:solidFill>
            <a:srgbClr val="A78BFA"/>
          </a:solidFill>
          <a:ln/>
        </p:spPr>
      </p:sp>
      <p:sp>
        <p:nvSpPr>
          <p:cNvPr id="10" name="Shape 8"/>
          <p:cNvSpPr/>
          <p:nvPr/>
        </p:nvSpPr>
        <p:spPr>
          <a:xfrm>
            <a:off x="1338560" y="3794760"/>
            <a:ext cx="137160" cy="137160"/>
          </a:xfrm>
          <a:prstGeom prst="rect">
            <a:avLst/>
          </a:prstGeom>
          <a:solidFill>
            <a:srgbClr val="60A5FA"/>
          </a:solidFill>
          <a:ln/>
        </p:spPr>
      </p:sp>
      <p:sp>
        <p:nvSpPr>
          <p:cNvPr id="11" name="Shape 9"/>
          <p:cNvSpPr/>
          <p:nvPr/>
        </p:nvSpPr>
        <p:spPr>
          <a:xfrm>
            <a:off x="1699230" y="3968496"/>
            <a:ext cx="137160" cy="137160"/>
          </a:xfrm>
          <a:prstGeom prst="rect">
            <a:avLst/>
          </a:prstGeom>
          <a:solidFill>
            <a:srgbClr val="EF4E4E"/>
          </a:solidFill>
          <a:ln/>
        </p:spPr>
      </p:sp>
      <p:sp>
        <p:nvSpPr>
          <p:cNvPr id="12" name="Shape 10"/>
          <p:cNvSpPr/>
          <p:nvPr/>
        </p:nvSpPr>
        <p:spPr>
          <a:xfrm>
            <a:off x="1699230" y="3794760"/>
            <a:ext cx="137160" cy="137160"/>
          </a:xfrm>
          <a:prstGeom prst="rect">
            <a:avLst/>
          </a:prstGeom>
          <a:solidFill>
            <a:srgbClr val="60A5FA"/>
          </a:solidFill>
          <a:ln/>
        </p:spPr>
      </p:sp>
      <p:sp>
        <p:nvSpPr>
          <p:cNvPr id="13" name="Shape 11"/>
          <p:cNvSpPr/>
          <p:nvPr/>
        </p:nvSpPr>
        <p:spPr>
          <a:xfrm>
            <a:off x="1699230" y="3621024"/>
            <a:ext cx="137160" cy="137160"/>
          </a:xfrm>
          <a:prstGeom prst="rect">
            <a:avLst/>
          </a:prstGeom>
          <a:solidFill>
            <a:srgbClr val="F472B6"/>
          </a:solidFill>
          <a:ln/>
        </p:spPr>
      </p:sp>
      <p:sp>
        <p:nvSpPr>
          <p:cNvPr id="14" name="Shape 12"/>
          <p:cNvSpPr/>
          <p:nvPr/>
        </p:nvSpPr>
        <p:spPr>
          <a:xfrm>
            <a:off x="2059899" y="3968496"/>
            <a:ext cx="137160" cy="137160"/>
          </a:xfrm>
          <a:prstGeom prst="rect">
            <a:avLst/>
          </a:prstGeom>
          <a:solidFill>
            <a:srgbClr val="A78BFA"/>
          </a:solidFill>
          <a:ln/>
        </p:spPr>
      </p:sp>
      <p:sp>
        <p:nvSpPr>
          <p:cNvPr id="15" name="Shape 13"/>
          <p:cNvSpPr/>
          <p:nvPr/>
        </p:nvSpPr>
        <p:spPr>
          <a:xfrm>
            <a:off x="3141909" y="3968496"/>
            <a:ext cx="137160" cy="137160"/>
          </a:xfrm>
          <a:prstGeom prst="rect">
            <a:avLst/>
          </a:prstGeom>
          <a:solidFill>
            <a:srgbClr val="F472B6"/>
          </a:solidFill>
          <a:ln/>
        </p:spPr>
      </p:sp>
      <p:sp>
        <p:nvSpPr>
          <p:cNvPr id="16" name="Shape 14"/>
          <p:cNvSpPr/>
          <p:nvPr/>
        </p:nvSpPr>
        <p:spPr>
          <a:xfrm>
            <a:off x="3141909" y="3794760"/>
            <a:ext cx="137160" cy="137160"/>
          </a:xfrm>
          <a:prstGeom prst="rect">
            <a:avLst/>
          </a:prstGeom>
          <a:solidFill>
            <a:srgbClr val="F5D06A"/>
          </a:solidFill>
          <a:ln/>
        </p:spPr>
      </p:sp>
      <p:sp>
        <p:nvSpPr>
          <p:cNvPr id="17" name="Shape 15"/>
          <p:cNvSpPr/>
          <p:nvPr/>
        </p:nvSpPr>
        <p:spPr>
          <a:xfrm>
            <a:off x="3141909" y="3621024"/>
            <a:ext cx="137160" cy="137160"/>
          </a:xfrm>
          <a:prstGeom prst="rect">
            <a:avLst/>
          </a:prstGeom>
          <a:solidFill>
            <a:srgbClr val="5EC4B6"/>
          </a:solidFill>
          <a:ln/>
        </p:spPr>
      </p:sp>
      <p:sp>
        <p:nvSpPr>
          <p:cNvPr id="18" name="Shape 16"/>
          <p:cNvSpPr/>
          <p:nvPr/>
        </p:nvSpPr>
        <p:spPr>
          <a:xfrm>
            <a:off x="3141909" y="3447288"/>
            <a:ext cx="137160" cy="137160"/>
          </a:xfrm>
          <a:prstGeom prst="rect">
            <a:avLst/>
          </a:prstGeom>
          <a:solidFill>
            <a:srgbClr val="EF4E4E"/>
          </a:solidFill>
          <a:ln/>
        </p:spPr>
      </p:sp>
      <p:sp>
        <p:nvSpPr>
          <p:cNvPr id="19" name="Shape 17"/>
          <p:cNvSpPr/>
          <p:nvPr/>
        </p:nvSpPr>
        <p:spPr>
          <a:xfrm>
            <a:off x="3141909" y="3273552"/>
            <a:ext cx="137160" cy="137160"/>
          </a:xfrm>
          <a:prstGeom prst="rect">
            <a:avLst/>
          </a:prstGeom>
          <a:solidFill>
            <a:srgbClr val="60A5FA"/>
          </a:solidFill>
          <a:ln/>
        </p:spPr>
      </p:sp>
      <p:sp>
        <p:nvSpPr>
          <p:cNvPr id="20" name="Shape 18"/>
          <p:cNvSpPr/>
          <p:nvPr/>
        </p:nvSpPr>
        <p:spPr>
          <a:xfrm>
            <a:off x="3141909" y="3099816"/>
            <a:ext cx="137160" cy="137160"/>
          </a:xfrm>
          <a:prstGeom prst="rect">
            <a:avLst/>
          </a:prstGeom>
          <a:solidFill>
            <a:srgbClr val="F472B6"/>
          </a:solidFill>
          <a:ln/>
        </p:spPr>
      </p:sp>
      <p:sp>
        <p:nvSpPr>
          <p:cNvPr id="21" name="Shape 19"/>
          <p:cNvSpPr/>
          <p:nvPr/>
        </p:nvSpPr>
        <p:spPr>
          <a:xfrm>
            <a:off x="3502579" y="3968496"/>
            <a:ext cx="137160" cy="137160"/>
          </a:xfrm>
          <a:prstGeom prst="rect">
            <a:avLst/>
          </a:prstGeom>
          <a:solidFill>
            <a:srgbClr val="5EC4B6"/>
          </a:solidFill>
          <a:ln/>
        </p:spPr>
      </p:sp>
      <p:sp>
        <p:nvSpPr>
          <p:cNvPr id="22" name="Shape 20"/>
          <p:cNvSpPr/>
          <p:nvPr/>
        </p:nvSpPr>
        <p:spPr>
          <a:xfrm>
            <a:off x="3502579" y="3794760"/>
            <a:ext cx="137160" cy="137160"/>
          </a:xfrm>
          <a:prstGeom prst="rect">
            <a:avLst/>
          </a:prstGeom>
          <a:solidFill>
            <a:srgbClr val="EF4E4E"/>
          </a:solidFill>
          <a:ln/>
        </p:spPr>
      </p:sp>
      <p:sp>
        <p:nvSpPr>
          <p:cNvPr id="23" name="Shape 21"/>
          <p:cNvSpPr/>
          <p:nvPr/>
        </p:nvSpPr>
        <p:spPr>
          <a:xfrm>
            <a:off x="3502579" y="3621024"/>
            <a:ext cx="137160" cy="137160"/>
          </a:xfrm>
          <a:prstGeom prst="rect">
            <a:avLst/>
          </a:prstGeom>
          <a:solidFill>
            <a:srgbClr val="F5D06A"/>
          </a:solidFill>
          <a:ln/>
        </p:spPr>
      </p:sp>
      <p:sp>
        <p:nvSpPr>
          <p:cNvPr id="24" name="Shape 22"/>
          <p:cNvSpPr/>
          <p:nvPr/>
        </p:nvSpPr>
        <p:spPr>
          <a:xfrm>
            <a:off x="3502579" y="3447288"/>
            <a:ext cx="137160" cy="137160"/>
          </a:xfrm>
          <a:prstGeom prst="rect">
            <a:avLst/>
          </a:prstGeom>
          <a:solidFill>
            <a:srgbClr val="5EC4B6"/>
          </a:solidFill>
          <a:ln/>
        </p:spPr>
      </p:sp>
      <p:sp>
        <p:nvSpPr>
          <p:cNvPr id="25" name="Shape 23"/>
          <p:cNvSpPr/>
          <p:nvPr/>
        </p:nvSpPr>
        <p:spPr>
          <a:xfrm>
            <a:off x="3502579" y="3273552"/>
            <a:ext cx="137160" cy="137160"/>
          </a:xfrm>
          <a:prstGeom prst="rect">
            <a:avLst/>
          </a:prstGeom>
          <a:solidFill>
            <a:srgbClr val="F5D06A"/>
          </a:solidFill>
          <a:ln/>
        </p:spPr>
      </p:sp>
      <p:sp>
        <p:nvSpPr>
          <p:cNvPr id="26" name="Shape 24"/>
          <p:cNvSpPr/>
          <p:nvPr/>
        </p:nvSpPr>
        <p:spPr>
          <a:xfrm>
            <a:off x="3502579" y="3099816"/>
            <a:ext cx="137160" cy="137160"/>
          </a:xfrm>
          <a:prstGeom prst="rect">
            <a:avLst/>
          </a:prstGeom>
          <a:solidFill>
            <a:srgbClr val="34D399"/>
          </a:solidFill>
          <a:ln/>
        </p:spPr>
      </p:sp>
      <p:sp>
        <p:nvSpPr>
          <p:cNvPr id="27" name="Shape 25"/>
          <p:cNvSpPr/>
          <p:nvPr/>
        </p:nvSpPr>
        <p:spPr>
          <a:xfrm>
            <a:off x="3863249" y="3968496"/>
            <a:ext cx="137160" cy="137160"/>
          </a:xfrm>
          <a:prstGeom prst="rect">
            <a:avLst/>
          </a:prstGeom>
          <a:solidFill>
            <a:srgbClr val="EF4E4E"/>
          </a:solidFill>
          <a:ln/>
        </p:spPr>
      </p:sp>
      <p:sp>
        <p:nvSpPr>
          <p:cNvPr id="28" name="Shape 26"/>
          <p:cNvSpPr/>
          <p:nvPr/>
        </p:nvSpPr>
        <p:spPr>
          <a:xfrm>
            <a:off x="3863249" y="3794760"/>
            <a:ext cx="137160" cy="137160"/>
          </a:xfrm>
          <a:prstGeom prst="rect">
            <a:avLst/>
          </a:prstGeom>
          <a:solidFill>
            <a:srgbClr val="60A5FA"/>
          </a:solidFill>
          <a:ln/>
        </p:spPr>
      </p:sp>
      <p:sp>
        <p:nvSpPr>
          <p:cNvPr id="29" name="Shape 27"/>
          <p:cNvSpPr/>
          <p:nvPr/>
        </p:nvSpPr>
        <p:spPr>
          <a:xfrm>
            <a:off x="3863249" y="3621024"/>
            <a:ext cx="137160" cy="137160"/>
          </a:xfrm>
          <a:prstGeom prst="rect">
            <a:avLst/>
          </a:prstGeom>
          <a:solidFill>
            <a:srgbClr val="F5D06A"/>
          </a:solidFill>
          <a:ln/>
        </p:spPr>
      </p:sp>
      <p:sp>
        <p:nvSpPr>
          <p:cNvPr id="30" name="Shape 28"/>
          <p:cNvSpPr/>
          <p:nvPr/>
        </p:nvSpPr>
        <p:spPr>
          <a:xfrm>
            <a:off x="3863249" y="3447288"/>
            <a:ext cx="137160" cy="137160"/>
          </a:xfrm>
          <a:prstGeom prst="rect">
            <a:avLst/>
          </a:prstGeom>
          <a:solidFill>
            <a:srgbClr val="FB923C"/>
          </a:solidFill>
          <a:ln/>
        </p:spPr>
      </p:sp>
      <p:sp>
        <p:nvSpPr>
          <p:cNvPr id="31" name="Shape 29"/>
          <p:cNvSpPr/>
          <p:nvPr/>
        </p:nvSpPr>
        <p:spPr>
          <a:xfrm>
            <a:off x="4223918" y="3968496"/>
            <a:ext cx="137160" cy="137160"/>
          </a:xfrm>
          <a:prstGeom prst="rect">
            <a:avLst/>
          </a:prstGeom>
          <a:solidFill>
            <a:srgbClr val="F472B6"/>
          </a:solidFill>
          <a:ln/>
        </p:spPr>
      </p:sp>
      <p:sp>
        <p:nvSpPr>
          <p:cNvPr id="32" name="Shape 30"/>
          <p:cNvSpPr/>
          <p:nvPr/>
        </p:nvSpPr>
        <p:spPr>
          <a:xfrm>
            <a:off x="4223918" y="3794760"/>
            <a:ext cx="137160" cy="137160"/>
          </a:xfrm>
          <a:prstGeom prst="rect">
            <a:avLst/>
          </a:prstGeom>
          <a:solidFill>
            <a:srgbClr val="5EC4B6"/>
          </a:solidFill>
          <a:ln/>
        </p:spPr>
      </p:sp>
      <p:sp>
        <p:nvSpPr>
          <p:cNvPr id="33" name="Shape 31"/>
          <p:cNvSpPr/>
          <p:nvPr/>
        </p:nvSpPr>
        <p:spPr>
          <a:xfrm>
            <a:off x="4223918" y="3621024"/>
            <a:ext cx="137160" cy="137160"/>
          </a:xfrm>
          <a:prstGeom prst="rect">
            <a:avLst/>
          </a:prstGeom>
          <a:solidFill>
            <a:srgbClr val="FB923C"/>
          </a:solidFill>
          <a:ln/>
        </p:spPr>
      </p:sp>
      <p:sp>
        <p:nvSpPr>
          <p:cNvPr id="34" name="Shape 32"/>
          <p:cNvSpPr/>
          <p:nvPr/>
        </p:nvSpPr>
        <p:spPr>
          <a:xfrm>
            <a:off x="4223918" y="3447288"/>
            <a:ext cx="137160" cy="137160"/>
          </a:xfrm>
          <a:prstGeom prst="rect">
            <a:avLst/>
          </a:prstGeom>
          <a:solidFill>
            <a:srgbClr val="EF4E4E"/>
          </a:solidFill>
          <a:ln/>
        </p:spPr>
      </p:sp>
      <p:sp>
        <p:nvSpPr>
          <p:cNvPr id="35" name="Shape 33"/>
          <p:cNvSpPr/>
          <p:nvPr/>
        </p:nvSpPr>
        <p:spPr>
          <a:xfrm>
            <a:off x="4584588" y="3968496"/>
            <a:ext cx="137160" cy="137160"/>
          </a:xfrm>
          <a:prstGeom prst="rect">
            <a:avLst/>
          </a:prstGeom>
          <a:solidFill>
            <a:srgbClr val="34D399"/>
          </a:solidFill>
          <a:ln/>
        </p:spPr>
      </p:sp>
      <p:sp>
        <p:nvSpPr>
          <p:cNvPr id="36" name="Shape 34"/>
          <p:cNvSpPr/>
          <p:nvPr/>
        </p:nvSpPr>
        <p:spPr>
          <a:xfrm>
            <a:off x="4584588" y="3794760"/>
            <a:ext cx="137160" cy="137160"/>
          </a:xfrm>
          <a:prstGeom prst="rect">
            <a:avLst/>
          </a:prstGeom>
          <a:solidFill>
            <a:srgbClr val="60A5FA"/>
          </a:solidFill>
          <a:ln/>
        </p:spPr>
      </p:sp>
      <p:sp>
        <p:nvSpPr>
          <p:cNvPr id="37" name="Shape 35"/>
          <p:cNvSpPr/>
          <p:nvPr/>
        </p:nvSpPr>
        <p:spPr>
          <a:xfrm>
            <a:off x="4584588" y="3621024"/>
            <a:ext cx="137160" cy="137160"/>
          </a:xfrm>
          <a:prstGeom prst="rect">
            <a:avLst/>
          </a:prstGeom>
          <a:solidFill>
            <a:srgbClr val="FB923C"/>
          </a:solidFill>
          <a:ln/>
        </p:spPr>
      </p:sp>
      <p:sp>
        <p:nvSpPr>
          <p:cNvPr id="38" name="Shape 36"/>
          <p:cNvSpPr/>
          <p:nvPr/>
        </p:nvSpPr>
        <p:spPr>
          <a:xfrm>
            <a:off x="5666598" y="3968496"/>
            <a:ext cx="137160" cy="137160"/>
          </a:xfrm>
          <a:prstGeom prst="rect">
            <a:avLst/>
          </a:prstGeom>
          <a:solidFill>
            <a:srgbClr val="FB923C"/>
          </a:solidFill>
          <a:ln/>
        </p:spPr>
      </p:sp>
      <p:sp>
        <p:nvSpPr>
          <p:cNvPr id="39" name="Shape 37"/>
          <p:cNvSpPr/>
          <p:nvPr/>
        </p:nvSpPr>
        <p:spPr>
          <a:xfrm>
            <a:off x="6027268" y="3968496"/>
            <a:ext cx="137160" cy="137160"/>
          </a:xfrm>
          <a:prstGeom prst="rect">
            <a:avLst/>
          </a:prstGeom>
          <a:solidFill>
            <a:srgbClr val="A78BFA"/>
          </a:solidFill>
          <a:ln/>
        </p:spPr>
      </p:sp>
      <p:sp>
        <p:nvSpPr>
          <p:cNvPr id="40" name="Shape 38"/>
          <p:cNvSpPr/>
          <p:nvPr/>
        </p:nvSpPr>
        <p:spPr>
          <a:xfrm>
            <a:off x="6027268" y="3794760"/>
            <a:ext cx="137160" cy="137160"/>
          </a:xfrm>
          <a:prstGeom prst="rect">
            <a:avLst/>
          </a:prstGeom>
          <a:solidFill>
            <a:srgbClr val="F472B6"/>
          </a:solidFill>
          <a:ln/>
        </p:spPr>
      </p:sp>
      <p:sp>
        <p:nvSpPr>
          <p:cNvPr id="41" name="Shape 39"/>
          <p:cNvSpPr/>
          <p:nvPr/>
        </p:nvSpPr>
        <p:spPr>
          <a:xfrm>
            <a:off x="6027268" y="3621024"/>
            <a:ext cx="137160" cy="137160"/>
          </a:xfrm>
          <a:prstGeom prst="rect">
            <a:avLst/>
          </a:prstGeom>
          <a:solidFill>
            <a:srgbClr val="34D399"/>
          </a:solidFill>
          <a:ln/>
        </p:spPr>
      </p:sp>
      <p:sp>
        <p:nvSpPr>
          <p:cNvPr id="42" name="Shape 40"/>
          <p:cNvSpPr/>
          <p:nvPr/>
        </p:nvSpPr>
        <p:spPr>
          <a:xfrm>
            <a:off x="6027268" y="3447288"/>
            <a:ext cx="137160" cy="137160"/>
          </a:xfrm>
          <a:prstGeom prst="rect">
            <a:avLst/>
          </a:prstGeom>
          <a:solidFill>
            <a:srgbClr val="5EC4B6"/>
          </a:solidFill>
          <a:ln/>
        </p:spPr>
      </p:sp>
      <p:sp>
        <p:nvSpPr>
          <p:cNvPr id="43" name="Shape 41"/>
          <p:cNvSpPr/>
          <p:nvPr/>
        </p:nvSpPr>
        <p:spPr>
          <a:xfrm>
            <a:off x="6387937" y="3968496"/>
            <a:ext cx="137160" cy="137160"/>
          </a:xfrm>
          <a:prstGeom prst="rect">
            <a:avLst/>
          </a:prstGeom>
          <a:solidFill>
            <a:srgbClr val="F5D06A"/>
          </a:solidFill>
          <a:ln/>
        </p:spPr>
      </p:sp>
      <p:sp>
        <p:nvSpPr>
          <p:cNvPr id="44" name="Shape 42"/>
          <p:cNvSpPr/>
          <p:nvPr/>
        </p:nvSpPr>
        <p:spPr>
          <a:xfrm>
            <a:off x="6387937" y="3794760"/>
            <a:ext cx="137160" cy="137160"/>
          </a:xfrm>
          <a:prstGeom prst="rect">
            <a:avLst/>
          </a:prstGeom>
          <a:solidFill>
            <a:srgbClr val="EF4E4E"/>
          </a:solidFill>
          <a:ln/>
        </p:spPr>
      </p:sp>
      <p:sp>
        <p:nvSpPr>
          <p:cNvPr id="45" name="Shape 43"/>
          <p:cNvSpPr/>
          <p:nvPr/>
        </p:nvSpPr>
        <p:spPr>
          <a:xfrm>
            <a:off x="6387937" y="3621024"/>
            <a:ext cx="137160" cy="137160"/>
          </a:xfrm>
          <a:prstGeom prst="rect">
            <a:avLst/>
          </a:prstGeom>
          <a:solidFill>
            <a:srgbClr val="F5D06A"/>
          </a:solidFill>
          <a:ln/>
        </p:spPr>
      </p:sp>
      <p:sp>
        <p:nvSpPr>
          <p:cNvPr id="46" name="Shape 44"/>
          <p:cNvSpPr/>
          <p:nvPr/>
        </p:nvSpPr>
        <p:spPr>
          <a:xfrm>
            <a:off x="6387937" y="3447288"/>
            <a:ext cx="137160" cy="137160"/>
          </a:xfrm>
          <a:prstGeom prst="rect">
            <a:avLst/>
          </a:prstGeom>
          <a:solidFill>
            <a:srgbClr val="FB923C"/>
          </a:solidFill>
          <a:ln/>
        </p:spPr>
      </p:sp>
      <p:sp>
        <p:nvSpPr>
          <p:cNvPr id="47" name="Shape 45"/>
          <p:cNvSpPr/>
          <p:nvPr/>
        </p:nvSpPr>
        <p:spPr>
          <a:xfrm>
            <a:off x="6387937" y="3273552"/>
            <a:ext cx="137160" cy="137160"/>
          </a:xfrm>
          <a:prstGeom prst="rect">
            <a:avLst/>
          </a:prstGeom>
          <a:solidFill>
            <a:srgbClr val="F472B6"/>
          </a:solidFill>
          <a:ln/>
        </p:spPr>
      </p:sp>
      <p:sp>
        <p:nvSpPr>
          <p:cNvPr id="48" name="Shape 46"/>
          <p:cNvSpPr/>
          <p:nvPr/>
        </p:nvSpPr>
        <p:spPr>
          <a:xfrm>
            <a:off x="6748607" y="3968496"/>
            <a:ext cx="137160" cy="137160"/>
          </a:xfrm>
          <a:prstGeom prst="rect">
            <a:avLst/>
          </a:prstGeom>
          <a:solidFill>
            <a:srgbClr val="5EC4B6"/>
          </a:solidFill>
          <a:ln/>
        </p:spPr>
      </p:sp>
      <p:sp>
        <p:nvSpPr>
          <p:cNvPr id="49" name="Shape 47"/>
          <p:cNvSpPr/>
          <p:nvPr/>
        </p:nvSpPr>
        <p:spPr>
          <a:xfrm>
            <a:off x="6748607" y="3794760"/>
            <a:ext cx="137160" cy="137160"/>
          </a:xfrm>
          <a:prstGeom prst="rect">
            <a:avLst/>
          </a:prstGeom>
          <a:solidFill>
            <a:srgbClr val="A78BFA"/>
          </a:solidFill>
          <a:ln/>
        </p:spPr>
      </p:sp>
      <p:sp>
        <p:nvSpPr>
          <p:cNvPr id="50" name="Shape 48"/>
          <p:cNvSpPr/>
          <p:nvPr/>
        </p:nvSpPr>
        <p:spPr>
          <a:xfrm>
            <a:off x="6748607" y="3621024"/>
            <a:ext cx="137160" cy="137160"/>
          </a:xfrm>
          <a:prstGeom prst="rect">
            <a:avLst/>
          </a:prstGeom>
          <a:solidFill>
            <a:srgbClr val="34D399"/>
          </a:solidFill>
          <a:ln/>
        </p:spPr>
      </p:sp>
      <p:sp>
        <p:nvSpPr>
          <p:cNvPr id="51" name="Shape 49"/>
          <p:cNvSpPr/>
          <p:nvPr/>
        </p:nvSpPr>
        <p:spPr>
          <a:xfrm>
            <a:off x="6748607" y="3447288"/>
            <a:ext cx="137160" cy="137160"/>
          </a:xfrm>
          <a:prstGeom prst="rect">
            <a:avLst/>
          </a:prstGeom>
          <a:solidFill>
            <a:srgbClr val="F472B6"/>
          </a:solidFill>
          <a:ln/>
        </p:spPr>
      </p:sp>
      <p:sp>
        <p:nvSpPr>
          <p:cNvPr id="52" name="Shape 50"/>
          <p:cNvSpPr/>
          <p:nvPr/>
        </p:nvSpPr>
        <p:spPr>
          <a:xfrm>
            <a:off x="7109277" y="3968496"/>
            <a:ext cx="137160" cy="137160"/>
          </a:xfrm>
          <a:prstGeom prst="rect">
            <a:avLst/>
          </a:prstGeom>
          <a:solidFill>
            <a:srgbClr val="EF4E4E"/>
          </a:solidFill>
          <a:ln/>
        </p:spPr>
      </p:sp>
      <p:sp>
        <p:nvSpPr>
          <p:cNvPr id="53" name="Shape 51"/>
          <p:cNvSpPr/>
          <p:nvPr/>
        </p:nvSpPr>
        <p:spPr>
          <a:xfrm>
            <a:off x="7469947" y="3968496"/>
            <a:ext cx="137160" cy="137160"/>
          </a:xfrm>
          <a:prstGeom prst="rect">
            <a:avLst/>
          </a:prstGeom>
          <a:solidFill>
            <a:srgbClr val="F472B6"/>
          </a:solidFill>
          <a:ln/>
        </p:spPr>
      </p:sp>
      <p:sp>
        <p:nvSpPr>
          <p:cNvPr id="54" name="Shape 52"/>
          <p:cNvSpPr/>
          <p:nvPr/>
        </p:nvSpPr>
        <p:spPr>
          <a:xfrm>
            <a:off x="8191287" y="3968496"/>
            <a:ext cx="137160" cy="137160"/>
          </a:xfrm>
          <a:prstGeom prst="rect">
            <a:avLst/>
          </a:prstGeom>
          <a:solidFill>
            <a:srgbClr val="F5D06A"/>
          </a:solidFill>
          <a:ln/>
        </p:spPr>
      </p:sp>
      <p:sp>
        <p:nvSpPr>
          <p:cNvPr id="55" name="Shape 53"/>
          <p:cNvSpPr/>
          <p:nvPr/>
        </p:nvSpPr>
        <p:spPr>
          <a:xfrm>
            <a:off x="8191287" y="3794760"/>
            <a:ext cx="137160" cy="137160"/>
          </a:xfrm>
          <a:prstGeom prst="rect">
            <a:avLst/>
          </a:prstGeom>
          <a:solidFill>
            <a:srgbClr val="EF4E4E"/>
          </a:solidFill>
          <a:ln/>
        </p:spPr>
      </p:sp>
      <p:sp>
        <p:nvSpPr>
          <p:cNvPr id="56" name="Shape 54"/>
          <p:cNvSpPr/>
          <p:nvPr/>
        </p:nvSpPr>
        <p:spPr>
          <a:xfrm>
            <a:off x="8191287" y="3621024"/>
            <a:ext cx="137160" cy="137160"/>
          </a:xfrm>
          <a:prstGeom prst="rect">
            <a:avLst/>
          </a:prstGeom>
          <a:solidFill>
            <a:srgbClr val="34D399"/>
          </a:solidFill>
          <a:ln/>
        </p:spPr>
      </p:sp>
      <p:sp>
        <p:nvSpPr>
          <p:cNvPr id="57" name="Shape 55"/>
          <p:cNvSpPr/>
          <p:nvPr/>
        </p:nvSpPr>
        <p:spPr>
          <a:xfrm>
            <a:off x="8551956" y="3968496"/>
            <a:ext cx="137160" cy="137160"/>
          </a:xfrm>
          <a:prstGeom prst="rect">
            <a:avLst/>
          </a:prstGeom>
          <a:solidFill>
            <a:srgbClr val="60A5FA"/>
          </a:solidFill>
          <a:ln/>
        </p:spPr>
      </p:sp>
      <p:sp>
        <p:nvSpPr>
          <p:cNvPr id="58" name="Shape 56"/>
          <p:cNvSpPr/>
          <p:nvPr/>
        </p:nvSpPr>
        <p:spPr>
          <a:xfrm>
            <a:off x="8551956" y="3794760"/>
            <a:ext cx="137160" cy="137160"/>
          </a:xfrm>
          <a:prstGeom prst="rect">
            <a:avLst/>
          </a:prstGeom>
          <a:solidFill>
            <a:srgbClr val="F5D06A"/>
          </a:solidFill>
          <a:ln/>
        </p:spPr>
      </p:sp>
      <p:sp>
        <p:nvSpPr>
          <p:cNvPr id="59" name="Shape 57"/>
          <p:cNvSpPr/>
          <p:nvPr/>
        </p:nvSpPr>
        <p:spPr>
          <a:xfrm>
            <a:off x="8551956" y="3621024"/>
            <a:ext cx="137160" cy="137160"/>
          </a:xfrm>
          <a:prstGeom prst="rect">
            <a:avLst/>
          </a:prstGeom>
          <a:solidFill>
            <a:srgbClr val="FB923C"/>
          </a:solidFill>
          <a:ln/>
        </p:spPr>
      </p:sp>
      <p:sp>
        <p:nvSpPr>
          <p:cNvPr id="60" name="Shape 58"/>
          <p:cNvSpPr/>
          <p:nvPr/>
        </p:nvSpPr>
        <p:spPr>
          <a:xfrm>
            <a:off x="8551956" y="3447288"/>
            <a:ext cx="137160" cy="137160"/>
          </a:xfrm>
          <a:prstGeom prst="rect">
            <a:avLst/>
          </a:prstGeom>
          <a:solidFill>
            <a:srgbClr val="F5D06A"/>
          </a:solidFill>
          <a:ln/>
        </p:spPr>
      </p:sp>
      <p:sp>
        <p:nvSpPr>
          <p:cNvPr id="61" name="Shape 59"/>
          <p:cNvSpPr/>
          <p:nvPr/>
        </p:nvSpPr>
        <p:spPr>
          <a:xfrm>
            <a:off x="8551956" y="3273552"/>
            <a:ext cx="137160" cy="137160"/>
          </a:xfrm>
          <a:prstGeom prst="rect">
            <a:avLst/>
          </a:prstGeom>
          <a:solidFill>
            <a:srgbClr val="5EC4B6"/>
          </a:solidFill>
          <a:ln/>
        </p:spPr>
      </p:sp>
      <p:sp>
        <p:nvSpPr>
          <p:cNvPr id="62" name="Shape 60"/>
          <p:cNvSpPr/>
          <p:nvPr/>
        </p:nvSpPr>
        <p:spPr>
          <a:xfrm>
            <a:off x="8551956" y="3099816"/>
            <a:ext cx="137160" cy="137160"/>
          </a:xfrm>
          <a:prstGeom prst="rect">
            <a:avLst/>
          </a:prstGeom>
          <a:solidFill>
            <a:srgbClr val="5EC4B6"/>
          </a:solidFill>
          <a:ln/>
        </p:spPr>
      </p:sp>
      <p:sp>
        <p:nvSpPr>
          <p:cNvPr id="63" name="Shape 61"/>
          <p:cNvSpPr/>
          <p:nvPr/>
        </p:nvSpPr>
        <p:spPr>
          <a:xfrm>
            <a:off x="8912626" y="3968496"/>
            <a:ext cx="137160" cy="137160"/>
          </a:xfrm>
          <a:prstGeom prst="rect">
            <a:avLst/>
          </a:prstGeom>
          <a:solidFill>
            <a:srgbClr val="34D399"/>
          </a:solidFill>
          <a:ln/>
        </p:spPr>
      </p:sp>
      <p:sp>
        <p:nvSpPr>
          <p:cNvPr id="64" name="Shape 62"/>
          <p:cNvSpPr/>
          <p:nvPr/>
        </p:nvSpPr>
        <p:spPr>
          <a:xfrm>
            <a:off x="8912626" y="3794760"/>
            <a:ext cx="137160" cy="137160"/>
          </a:xfrm>
          <a:prstGeom prst="rect">
            <a:avLst/>
          </a:prstGeom>
          <a:solidFill>
            <a:srgbClr val="A78BFA"/>
          </a:solidFill>
          <a:ln/>
        </p:spPr>
      </p:sp>
      <p:sp>
        <p:nvSpPr>
          <p:cNvPr id="65" name="Shape 63"/>
          <p:cNvSpPr/>
          <p:nvPr/>
        </p:nvSpPr>
        <p:spPr>
          <a:xfrm>
            <a:off x="8912626" y="3621024"/>
            <a:ext cx="137160" cy="137160"/>
          </a:xfrm>
          <a:prstGeom prst="rect">
            <a:avLst/>
          </a:prstGeom>
          <a:solidFill>
            <a:srgbClr val="34D399"/>
          </a:solidFill>
          <a:ln/>
        </p:spPr>
      </p:sp>
      <p:sp>
        <p:nvSpPr>
          <p:cNvPr id="66" name="Shape 64"/>
          <p:cNvSpPr/>
          <p:nvPr/>
        </p:nvSpPr>
        <p:spPr>
          <a:xfrm>
            <a:off x="8912626" y="3447288"/>
            <a:ext cx="137160" cy="137160"/>
          </a:xfrm>
          <a:prstGeom prst="rect">
            <a:avLst/>
          </a:prstGeom>
          <a:solidFill>
            <a:srgbClr val="34D399"/>
          </a:solidFill>
          <a:ln/>
        </p:spPr>
      </p:sp>
      <p:sp>
        <p:nvSpPr>
          <p:cNvPr id="67" name="Shape 65"/>
          <p:cNvSpPr/>
          <p:nvPr/>
        </p:nvSpPr>
        <p:spPr>
          <a:xfrm>
            <a:off x="9273296" y="3968496"/>
            <a:ext cx="137160" cy="137160"/>
          </a:xfrm>
          <a:prstGeom prst="rect">
            <a:avLst/>
          </a:prstGeom>
          <a:solidFill>
            <a:srgbClr val="F472B6"/>
          </a:solidFill>
          <a:ln/>
        </p:spPr>
      </p:sp>
      <p:sp>
        <p:nvSpPr>
          <p:cNvPr id="68" name="Shape 66"/>
          <p:cNvSpPr/>
          <p:nvPr/>
        </p:nvSpPr>
        <p:spPr>
          <a:xfrm>
            <a:off x="9273296" y="3794760"/>
            <a:ext cx="137160" cy="137160"/>
          </a:xfrm>
          <a:prstGeom prst="rect">
            <a:avLst/>
          </a:prstGeom>
          <a:solidFill>
            <a:srgbClr val="60A5FA"/>
          </a:solidFill>
          <a:ln/>
        </p:spPr>
      </p:sp>
      <p:sp>
        <p:nvSpPr>
          <p:cNvPr id="69" name="Shape 67"/>
          <p:cNvSpPr/>
          <p:nvPr/>
        </p:nvSpPr>
        <p:spPr>
          <a:xfrm>
            <a:off x="9273296" y="3621024"/>
            <a:ext cx="137160" cy="137160"/>
          </a:xfrm>
          <a:prstGeom prst="rect">
            <a:avLst/>
          </a:prstGeom>
          <a:solidFill>
            <a:srgbClr val="F472B6"/>
          </a:solidFill>
          <a:ln/>
        </p:spPr>
      </p:sp>
      <p:sp>
        <p:nvSpPr>
          <p:cNvPr id="70" name="Shape 68"/>
          <p:cNvSpPr/>
          <p:nvPr/>
        </p:nvSpPr>
        <p:spPr>
          <a:xfrm>
            <a:off x="9273296" y="3447288"/>
            <a:ext cx="137160" cy="137160"/>
          </a:xfrm>
          <a:prstGeom prst="rect">
            <a:avLst/>
          </a:prstGeom>
          <a:solidFill>
            <a:srgbClr val="FB923C"/>
          </a:solidFill>
          <a:ln/>
        </p:spPr>
      </p:sp>
      <p:sp>
        <p:nvSpPr>
          <p:cNvPr id="71" name="Shape 69"/>
          <p:cNvSpPr/>
          <p:nvPr/>
        </p:nvSpPr>
        <p:spPr>
          <a:xfrm>
            <a:off x="9633966" y="3968496"/>
            <a:ext cx="137160" cy="137160"/>
          </a:xfrm>
          <a:prstGeom prst="rect">
            <a:avLst/>
          </a:prstGeom>
          <a:solidFill>
            <a:srgbClr val="FB923C"/>
          </a:solidFill>
          <a:ln/>
        </p:spPr>
      </p:sp>
      <p:sp>
        <p:nvSpPr>
          <p:cNvPr id="72" name="Shape 70"/>
          <p:cNvSpPr/>
          <p:nvPr/>
        </p:nvSpPr>
        <p:spPr>
          <a:xfrm>
            <a:off x="9633966" y="3794760"/>
            <a:ext cx="137160" cy="137160"/>
          </a:xfrm>
          <a:prstGeom prst="rect">
            <a:avLst/>
          </a:prstGeom>
          <a:solidFill>
            <a:srgbClr val="F472B6"/>
          </a:solidFill>
          <a:ln/>
        </p:spPr>
      </p:sp>
      <p:sp>
        <p:nvSpPr>
          <p:cNvPr id="73" name="Shape 71"/>
          <p:cNvSpPr/>
          <p:nvPr/>
        </p:nvSpPr>
        <p:spPr>
          <a:xfrm>
            <a:off x="9633966" y="3621024"/>
            <a:ext cx="137160" cy="137160"/>
          </a:xfrm>
          <a:prstGeom prst="rect">
            <a:avLst/>
          </a:prstGeom>
          <a:solidFill>
            <a:srgbClr val="A78BFA"/>
          </a:solidFill>
          <a:ln/>
        </p:spPr>
      </p:sp>
      <p:sp>
        <p:nvSpPr>
          <p:cNvPr id="74" name="Shape 72"/>
          <p:cNvSpPr/>
          <p:nvPr/>
        </p:nvSpPr>
        <p:spPr>
          <a:xfrm>
            <a:off x="9994636" y="3968496"/>
            <a:ext cx="137160" cy="137160"/>
          </a:xfrm>
          <a:prstGeom prst="rect">
            <a:avLst/>
          </a:prstGeom>
          <a:solidFill>
            <a:srgbClr val="F5D06A"/>
          </a:solidFill>
          <a:ln/>
        </p:spPr>
      </p:sp>
      <p:sp>
        <p:nvSpPr>
          <p:cNvPr id="75" name="Shape 73"/>
          <p:cNvSpPr/>
          <p:nvPr/>
        </p:nvSpPr>
        <p:spPr>
          <a:xfrm>
            <a:off x="9994636" y="3794760"/>
            <a:ext cx="137160" cy="137160"/>
          </a:xfrm>
          <a:prstGeom prst="rect">
            <a:avLst/>
          </a:prstGeom>
          <a:solidFill>
            <a:srgbClr val="60A5FA"/>
          </a:solidFill>
          <a:ln/>
        </p:spPr>
      </p:sp>
      <p:sp>
        <p:nvSpPr>
          <p:cNvPr id="76" name="Shape 74"/>
          <p:cNvSpPr/>
          <p:nvPr/>
        </p:nvSpPr>
        <p:spPr>
          <a:xfrm>
            <a:off x="10715976" y="3968496"/>
            <a:ext cx="137160" cy="137160"/>
          </a:xfrm>
          <a:prstGeom prst="rect">
            <a:avLst/>
          </a:prstGeom>
          <a:solidFill>
            <a:srgbClr val="EF4E4E"/>
          </a:solidFill>
          <a:ln/>
        </p:spPr>
      </p:sp>
      <p:sp>
        <p:nvSpPr>
          <p:cNvPr id="77" name="Shape 75"/>
          <p:cNvSpPr/>
          <p:nvPr/>
        </p:nvSpPr>
        <p:spPr>
          <a:xfrm>
            <a:off x="10715976" y="3794760"/>
            <a:ext cx="137160" cy="137160"/>
          </a:xfrm>
          <a:prstGeom prst="rect">
            <a:avLst/>
          </a:prstGeom>
          <a:solidFill>
            <a:srgbClr val="A78BFA"/>
          </a:solidFill>
          <a:ln/>
        </p:spPr>
      </p:sp>
      <p:sp>
        <p:nvSpPr>
          <p:cNvPr id="78" name="Shape 76"/>
          <p:cNvSpPr/>
          <p:nvPr/>
        </p:nvSpPr>
        <p:spPr>
          <a:xfrm>
            <a:off x="10715976" y="3621024"/>
            <a:ext cx="137160" cy="137160"/>
          </a:xfrm>
          <a:prstGeom prst="rect">
            <a:avLst/>
          </a:prstGeom>
          <a:solidFill>
            <a:srgbClr val="5EC4B6"/>
          </a:solidFill>
          <a:ln/>
        </p:spPr>
      </p:sp>
      <p:sp>
        <p:nvSpPr>
          <p:cNvPr id="79" name="Shape 77"/>
          <p:cNvSpPr/>
          <p:nvPr/>
        </p:nvSpPr>
        <p:spPr>
          <a:xfrm>
            <a:off x="10715976" y="3447288"/>
            <a:ext cx="137160" cy="137160"/>
          </a:xfrm>
          <a:prstGeom prst="rect">
            <a:avLst/>
          </a:prstGeom>
          <a:solidFill>
            <a:srgbClr val="5EC4B6"/>
          </a:solidFill>
          <a:ln/>
        </p:spPr>
      </p:sp>
      <p:sp>
        <p:nvSpPr>
          <p:cNvPr id="80" name="Shape 78"/>
          <p:cNvSpPr/>
          <p:nvPr/>
        </p:nvSpPr>
        <p:spPr>
          <a:xfrm>
            <a:off x="10715976" y="3273552"/>
            <a:ext cx="137160" cy="137160"/>
          </a:xfrm>
          <a:prstGeom prst="rect">
            <a:avLst/>
          </a:prstGeom>
          <a:solidFill>
            <a:srgbClr val="EF4E4E"/>
          </a:solidFill>
          <a:ln/>
        </p:spPr>
      </p:sp>
      <p:sp>
        <p:nvSpPr>
          <p:cNvPr id="81" name="Shape 79"/>
          <p:cNvSpPr/>
          <p:nvPr/>
        </p:nvSpPr>
        <p:spPr>
          <a:xfrm>
            <a:off x="11076645" y="3968496"/>
            <a:ext cx="137160" cy="137160"/>
          </a:xfrm>
          <a:prstGeom prst="rect">
            <a:avLst/>
          </a:prstGeom>
          <a:solidFill>
            <a:srgbClr val="34D399"/>
          </a:solidFill>
          <a:ln/>
        </p:spPr>
      </p:sp>
      <p:sp>
        <p:nvSpPr>
          <p:cNvPr id="82" name="Shape 80"/>
          <p:cNvSpPr/>
          <p:nvPr/>
        </p:nvSpPr>
        <p:spPr>
          <a:xfrm>
            <a:off x="11076645" y="3794760"/>
            <a:ext cx="137160" cy="137160"/>
          </a:xfrm>
          <a:prstGeom prst="rect">
            <a:avLst/>
          </a:prstGeom>
          <a:solidFill>
            <a:srgbClr val="A78BFA"/>
          </a:solidFill>
          <a:ln/>
        </p:spPr>
      </p:sp>
      <p:sp>
        <p:nvSpPr>
          <p:cNvPr id="83" name="Shape 81"/>
          <p:cNvSpPr/>
          <p:nvPr/>
        </p:nvSpPr>
        <p:spPr>
          <a:xfrm>
            <a:off x="11076645" y="3621024"/>
            <a:ext cx="137160" cy="137160"/>
          </a:xfrm>
          <a:prstGeom prst="rect">
            <a:avLst/>
          </a:prstGeom>
          <a:solidFill>
            <a:srgbClr val="60A5FA"/>
          </a:solidFill>
          <a:ln/>
        </p:spPr>
      </p:sp>
      <p:sp>
        <p:nvSpPr>
          <p:cNvPr id="84" name="Shape 82"/>
          <p:cNvSpPr/>
          <p:nvPr/>
        </p:nvSpPr>
        <p:spPr>
          <a:xfrm>
            <a:off x="11076645" y="3447288"/>
            <a:ext cx="137160" cy="137160"/>
          </a:xfrm>
          <a:prstGeom prst="rect">
            <a:avLst/>
          </a:prstGeom>
          <a:solidFill>
            <a:srgbClr val="60A5FA"/>
          </a:solidFill>
          <a:ln/>
        </p:spPr>
      </p:sp>
      <p:sp>
        <p:nvSpPr>
          <p:cNvPr id="85" name="Shape 83"/>
          <p:cNvSpPr/>
          <p:nvPr/>
        </p:nvSpPr>
        <p:spPr>
          <a:xfrm>
            <a:off x="11076645" y="3273552"/>
            <a:ext cx="137160" cy="137160"/>
          </a:xfrm>
          <a:prstGeom prst="rect">
            <a:avLst/>
          </a:prstGeom>
          <a:solidFill>
            <a:srgbClr val="5EC4B6"/>
          </a:solidFill>
          <a:ln/>
        </p:spPr>
      </p:sp>
      <p:sp>
        <p:nvSpPr>
          <p:cNvPr id="86" name="Shape 84"/>
          <p:cNvSpPr/>
          <p:nvPr/>
        </p:nvSpPr>
        <p:spPr>
          <a:xfrm>
            <a:off x="11076645" y="3099816"/>
            <a:ext cx="137160" cy="137160"/>
          </a:xfrm>
          <a:prstGeom prst="rect">
            <a:avLst/>
          </a:prstGeom>
          <a:solidFill>
            <a:srgbClr val="34D399"/>
          </a:solidFill>
          <a:ln/>
        </p:spPr>
      </p:sp>
      <p:sp>
        <p:nvSpPr>
          <p:cNvPr id="87" name="Shape 85"/>
          <p:cNvSpPr/>
          <p:nvPr/>
        </p:nvSpPr>
        <p:spPr>
          <a:xfrm>
            <a:off x="11437315" y="3968496"/>
            <a:ext cx="137160" cy="137160"/>
          </a:xfrm>
          <a:prstGeom prst="rect">
            <a:avLst/>
          </a:prstGeom>
          <a:solidFill>
            <a:srgbClr val="A78BFA"/>
          </a:solidFill>
          <a:ln/>
        </p:spPr>
      </p:sp>
      <p:sp>
        <p:nvSpPr>
          <p:cNvPr id="88" name="Shape 86"/>
          <p:cNvSpPr/>
          <p:nvPr/>
        </p:nvSpPr>
        <p:spPr>
          <a:xfrm>
            <a:off x="11437315" y="3794760"/>
            <a:ext cx="137160" cy="137160"/>
          </a:xfrm>
          <a:prstGeom prst="rect">
            <a:avLst/>
          </a:prstGeom>
          <a:solidFill>
            <a:srgbClr val="60A5FA"/>
          </a:solidFill>
          <a:ln/>
        </p:spPr>
      </p:sp>
      <p:sp>
        <p:nvSpPr>
          <p:cNvPr id="89" name="Shape 87"/>
          <p:cNvSpPr/>
          <p:nvPr/>
        </p:nvSpPr>
        <p:spPr>
          <a:xfrm>
            <a:off x="11437315" y="3621024"/>
            <a:ext cx="137160" cy="137160"/>
          </a:xfrm>
          <a:prstGeom prst="rect">
            <a:avLst/>
          </a:prstGeom>
          <a:solidFill>
            <a:srgbClr val="F5D06A"/>
          </a:solidFill>
          <a:ln/>
        </p:spPr>
      </p:sp>
      <p:sp>
        <p:nvSpPr>
          <p:cNvPr id="90" name="Shape 88"/>
          <p:cNvSpPr/>
          <p:nvPr/>
        </p:nvSpPr>
        <p:spPr>
          <a:xfrm>
            <a:off x="11437315" y="3447288"/>
            <a:ext cx="137160" cy="137160"/>
          </a:xfrm>
          <a:prstGeom prst="rect">
            <a:avLst/>
          </a:prstGeom>
          <a:solidFill>
            <a:srgbClr val="F5D06A"/>
          </a:solidFill>
          <a:ln/>
        </p:spPr>
      </p:sp>
      <p:sp>
        <p:nvSpPr>
          <p:cNvPr id="91" name="Shape 89"/>
          <p:cNvSpPr/>
          <p:nvPr/>
        </p:nvSpPr>
        <p:spPr>
          <a:xfrm>
            <a:off x="685800" y="4251960"/>
            <a:ext cx="0" cy="146304"/>
          </a:xfrm>
          <a:prstGeom prst="line">
            <a:avLst/>
          </a:prstGeom>
          <a:noFill/>
          <a:ln w="12700">
            <a:solidFill>
              <a:srgbClr val="A9AEB6"/>
            </a:solidFill>
            <a:prstDash val="solid"/>
          </a:ln>
        </p:spPr>
      </p:sp>
      <p:sp>
        <p:nvSpPr>
          <p:cNvPr id="92" name="Text 90"/>
          <p:cNvSpPr/>
          <p:nvPr/>
        </p:nvSpPr>
        <p:spPr>
          <a:xfrm>
            <a:off x="228600" y="4434840"/>
            <a:ext cx="914400" cy="256032"/>
          </a:xfrm>
          <a:prstGeom prst="rect">
            <a:avLst/>
          </a:prstGeom>
          <a:noFill/>
          <a:ln/>
        </p:spPr>
        <p:txBody>
          <a:bodyPr wrap="square" lIns="0" tIns="0" rIns="0" bIns="0" rtlCol="0" anchor="t"/>
          <a:lstStyle/>
          <a:p>
            <a:pPr algn="ctr" indent="0" marL="0">
              <a:buNone/>
            </a:pPr>
            <a:r>
              <a:rPr lang="en-US" sz="1100" dirty="0">
                <a:solidFill>
                  <a:srgbClr val="A9AEB6"/>
                </a:solidFill>
                <a:latin typeface="Helvetica Neue" pitchFamily="34" charset="0"/>
                <a:ea typeface="Helvetica Neue" pitchFamily="34" charset="-122"/>
                <a:cs typeface="Helvetica Neue" pitchFamily="34" charset="-120"/>
              </a:rPr>
              <a:t>21 Sep</a:t>
            </a:r>
            <a:endParaRPr lang="en-US" sz="1100" dirty="0"/>
          </a:p>
        </p:txBody>
      </p:sp>
      <p:sp>
        <p:nvSpPr>
          <p:cNvPr id="93" name="Shape 91"/>
          <p:cNvSpPr/>
          <p:nvPr/>
        </p:nvSpPr>
        <p:spPr>
          <a:xfrm>
            <a:off x="1046470" y="4251960"/>
            <a:ext cx="0" cy="73152"/>
          </a:xfrm>
          <a:prstGeom prst="line">
            <a:avLst/>
          </a:prstGeom>
          <a:noFill/>
          <a:ln w="12700">
            <a:solidFill>
              <a:srgbClr val="5C6169"/>
            </a:solidFill>
            <a:prstDash val="solid"/>
          </a:ln>
        </p:spPr>
      </p:sp>
      <p:sp>
        <p:nvSpPr>
          <p:cNvPr id="94" name="Shape 92"/>
          <p:cNvSpPr/>
          <p:nvPr/>
        </p:nvSpPr>
        <p:spPr>
          <a:xfrm>
            <a:off x="1407140" y="4251960"/>
            <a:ext cx="0" cy="73152"/>
          </a:xfrm>
          <a:prstGeom prst="line">
            <a:avLst/>
          </a:prstGeom>
          <a:noFill/>
          <a:ln w="12700">
            <a:solidFill>
              <a:srgbClr val="5C6169"/>
            </a:solidFill>
            <a:prstDash val="solid"/>
          </a:ln>
        </p:spPr>
      </p:sp>
      <p:sp>
        <p:nvSpPr>
          <p:cNvPr id="95" name="Shape 93"/>
          <p:cNvSpPr/>
          <p:nvPr/>
        </p:nvSpPr>
        <p:spPr>
          <a:xfrm>
            <a:off x="1767810" y="4251960"/>
            <a:ext cx="0" cy="73152"/>
          </a:xfrm>
          <a:prstGeom prst="line">
            <a:avLst/>
          </a:prstGeom>
          <a:noFill/>
          <a:ln w="12700">
            <a:solidFill>
              <a:srgbClr val="5C6169"/>
            </a:solidFill>
            <a:prstDash val="solid"/>
          </a:ln>
        </p:spPr>
      </p:sp>
      <p:sp>
        <p:nvSpPr>
          <p:cNvPr id="96" name="Shape 94"/>
          <p:cNvSpPr/>
          <p:nvPr/>
        </p:nvSpPr>
        <p:spPr>
          <a:xfrm>
            <a:off x="2128479" y="4251960"/>
            <a:ext cx="0" cy="73152"/>
          </a:xfrm>
          <a:prstGeom prst="line">
            <a:avLst/>
          </a:prstGeom>
          <a:noFill/>
          <a:ln w="12700">
            <a:solidFill>
              <a:srgbClr val="5C6169"/>
            </a:solidFill>
            <a:prstDash val="solid"/>
          </a:ln>
        </p:spPr>
      </p:sp>
      <p:sp>
        <p:nvSpPr>
          <p:cNvPr id="97" name="Shape 95"/>
          <p:cNvSpPr/>
          <p:nvPr/>
        </p:nvSpPr>
        <p:spPr>
          <a:xfrm>
            <a:off x="2489149" y="4251960"/>
            <a:ext cx="0" cy="73152"/>
          </a:xfrm>
          <a:prstGeom prst="line">
            <a:avLst/>
          </a:prstGeom>
          <a:noFill/>
          <a:ln w="12700">
            <a:solidFill>
              <a:srgbClr val="5C6169"/>
            </a:solidFill>
            <a:prstDash val="solid"/>
          </a:ln>
        </p:spPr>
      </p:sp>
      <p:sp>
        <p:nvSpPr>
          <p:cNvPr id="98" name="Shape 96"/>
          <p:cNvSpPr/>
          <p:nvPr/>
        </p:nvSpPr>
        <p:spPr>
          <a:xfrm>
            <a:off x="2849819" y="4251960"/>
            <a:ext cx="0" cy="73152"/>
          </a:xfrm>
          <a:prstGeom prst="line">
            <a:avLst/>
          </a:prstGeom>
          <a:noFill/>
          <a:ln w="12700">
            <a:solidFill>
              <a:srgbClr val="5C6169"/>
            </a:solidFill>
            <a:prstDash val="solid"/>
          </a:ln>
        </p:spPr>
      </p:sp>
      <p:sp>
        <p:nvSpPr>
          <p:cNvPr id="99" name="Shape 97"/>
          <p:cNvSpPr/>
          <p:nvPr/>
        </p:nvSpPr>
        <p:spPr>
          <a:xfrm>
            <a:off x="3210489" y="4251960"/>
            <a:ext cx="0" cy="146304"/>
          </a:xfrm>
          <a:prstGeom prst="line">
            <a:avLst/>
          </a:prstGeom>
          <a:noFill/>
          <a:ln w="12700">
            <a:solidFill>
              <a:srgbClr val="A9AEB6"/>
            </a:solidFill>
            <a:prstDash val="solid"/>
          </a:ln>
        </p:spPr>
      </p:sp>
      <p:sp>
        <p:nvSpPr>
          <p:cNvPr id="100" name="Text 98"/>
          <p:cNvSpPr/>
          <p:nvPr/>
        </p:nvSpPr>
        <p:spPr>
          <a:xfrm>
            <a:off x="2753289" y="4434840"/>
            <a:ext cx="914400" cy="256032"/>
          </a:xfrm>
          <a:prstGeom prst="rect">
            <a:avLst/>
          </a:prstGeom>
          <a:noFill/>
          <a:ln/>
        </p:spPr>
        <p:txBody>
          <a:bodyPr wrap="square" lIns="0" tIns="0" rIns="0" bIns="0" rtlCol="0" anchor="t"/>
          <a:lstStyle/>
          <a:p>
            <a:pPr algn="ctr" indent="0" marL="0">
              <a:buNone/>
            </a:pPr>
            <a:r>
              <a:rPr lang="en-US" sz="1100" dirty="0">
                <a:solidFill>
                  <a:srgbClr val="A9AEB6"/>
                </a:solidFill>
                <a:latin typeface="Helvetica Neue" pitchFamily="34" charset="0"/>
                <a:ea typeface="Helvetica Neue" pitchFamily="34" charset="-122"/>
                <a:cs typeface="Helvetica Neue" pitchFamily="34" charset="-120"/>
              </a:rPr>
              <a:t>28 Sep</a:t>
            </a:r>
            <a:endParaRPr lang="en-US" sz="1100" dirty="0"/>
          </a:p>
        </p:txBody>
      </p:sp>
      <p:sp>
        <p:nvSpPr>
          <p:cNvPr id="101" name="Shape 99"/>
          <p:cNvSpPr/>
          <p:nvPr/>
        </p:nvSpPr>
        <p:spPr>
          <a:xfrm>
            <a:off x="3571159" y="4251960"/>
            <a:ext cx="0" cy="73152"/>
          </a:xfrm>
          <a:prstGeom prst="line">
            <a:avLst/>
          </a:prstGeom>
          <a:noFill/>
          <a:ln w="12700">
            <a:solidFill>
              <a:srgbClr val="5C6169"/>
            </a:solidFill>
            <a:prstDash val="solid"/>
          </a:ln>
        </p:spPr>
      </p:sp>
      <p:sp>
        <p:nvSpPr>
          <p:cNvPr id="102" name="Shape 100"/>
          <p:cNvSpPr/>
          <p:nvPr/>
        </p:nvSpPr>
        <p:spPr>
          <a:xfrm>
            <a:off x="3931829" y="4251960"/>
            <a:ext cx="0" cy="73152"/>
          </a:xfrm>
          <a:prstGeom prst="line">
            <a:avLst/>
          </a:prstGeom>
          <a:noFill/>
          <a:ln w="12700">
            <a:solidFill>
              <a:srgbClr val="5C6169"/>
            </a:solidFill>
            <a:prstDash val="solid"/>
          </a:ln>
        </p:spPr>
      </p:sp>
      <p:sp>
        <p:nvSpPr>
          <p:cNvPr id="103" name="Shape 101"/>
          <p:cNvSpPr/>
          <p:nvPr/>
        </p:nvSpPr>
        <p:spPr>
          <a:xfrm>
            <a:off x="4292498" y="4251960"/>
            <a:ext cx="0" cy="73152"/>
          </a:xfrm>
          <a:prstGeom prst="line">
            <a:avLst/>
          </a:prstGeom>
          <a:noFill/>
          <a:ln w="12700">
            <a:solidFill>
              <a:srgbClr val="5C6169"/>
            </a:solidFill>
            <a:prstDash val="solid"/>
          </a:ln>
        </p:spPr>
      </p:sp>
      <p:sp>
        <p:nvSpPr>
          <p:cNvPr id="104" name="Shape 102"/>
          <p:cNvSpPr/>
          <p:nvPr/>
        </p:nvSpPr>
        <p:spPr>
          <a:xfrm>
            <a:off x="4653168" y="4251960"/>
            <a:ext cx="0" cy="73152"/>
          </a:xfrm>
          <a:prstGeom prst="line">
            <a:avLst/>
          </a:prstGeom>
          <a:noFill/>
          <a:ln w="12700">
            <a:solidFill>
              <a:srgbClr val="5C6169"/>
            </a:solidFill>
            <a:prstDash val="solid"/>
          </a:ln>
        </p:spPr>
      </p:sp>
      <p:sp>
        <p:nvSpPr>
          <p:cNvPr id="105" name="Shape 103"/>
          <p:cNvSpPr/>
          <p:nvPr/>
        </p:nvSpPr>
        <p:spPr>
          <a:xfrm>
            <a:off x="5013838" y="4251960"/>
            <a:ext cx="0" cy="73152"/>
          </a:xfrm>
          <a:prstGeom prst="line">
            <a:avLst/>
          </a:prstGeom>
          <a:noFill/>
          <a:ln w="12700">
            <a:solidFill>
              <a:srgbClr val="5C6169"/>
            </a:solidFill>
            <a:prstDash val="solid"/>
          </a:ln>
        </p:spPr>
      </p:sp>
      <p:sp>
        <p:nvSpPr>
          <p:cNvPr id="106" name="Shape 104"/>
          <p:cNvSpPr/>
          <p:nvPr/>
        </p:nvSpPr>
        <p:spPr>
          <a:xfrm>
            <a:off x="5374508" y="4251960"/>
            <a:ext cx="0" cy="73152"/>
          </a:xfrm>
          <a:prstGeom prst="line">
            <a:avLst/>
          </a:prstGeom>
          <a:noFill/>
          <a:ln w="12700">
            <a:solidFill>
              <a:srgbClr val="5C6169"/>
            </a:solidFill>
            <a:prstDash val="solid"/>
          </a:ln>
        </p:spPr>
      </p:sp>
      <p:sp>
        <p:nvSpPr>
          <p:cNvPr id="107" name="Shape 105"/>
          <p:cNvSpPr/>
          <p:nvPr/>
        </p:nvSpPr>
        <p:spPr>
          <a:xfrm>
            <a:off x="5735178" y="4251960"/>
            <a:ext cx="0" cy="146304"/>
          </a:xfrm>
          <a:prstGeom prst="line">
            <a:avLst/>
          </a:prstGeom>
          <a:noFill/>
          <a:ln w="12700">
            <a:solidFill>
              <a:srgbClr val="A9AEB6"/>
            </a:solidFill>
            <a:prstDash val="solid"/>
          </a:ln>
        </p:spPr>
      </p:sp>
      <p:sp>
        <p:nvSpPr>
          <p:cNvPr id="108" name="Text 106"/>
          <p:cNvSpPr/>
          <p:nvPr/>
        </p:nvSpPr>
        <p:spPr>
          <a:xfrm>
            <a:off x="5277978" y="4434840"/>
            <a:ext cx="914400" cy="256032"/>
          </a:xfrm>
          <a:prstGeom prst="rect">
            <a:avLst/>
          </a:prstGeom>
          <a:noFill/>
          <a:ln/>
        </p:spPr>
        <p:txBody>
          <a:bodyPr wrap="square" lIns="0" tIns="0" rIns="0" bIns="0" rtlCol="0" anchor="t"/>
          <a:lstStyle/>
          <a:p>
            <a:pPr algn="ctr" indent="0" marL="0">
              <a:buNone/>
            </a:pPr>
            <a:r>
              <a:rPr lang="en-US" sz="1100" dirty="0">
                <a:solidFill>
                  <a:srgbClr val="A9AEB6"/>
                </a:solidFill>
                <a:latin typeface="Helvetica Neue" pitchFamily="34" charset="0"/>
                <a:ea typeface="Helvetica Neue" pitchFamily="34" charset="-122"/>
                <a:cs typeface="Helvetica Neue" pitchFamily="34" charset="-120"/>
              </a:rPr>
              <a:t>5 Oct</a:t>
            </a:r>
            <a:endParaRPr lang="en-US" sz="1100" dirty="0"/>
          </a:p>
        </p:txBody>
      </p:sp>
      <p:sp>
        <p:nvSpPr>
          <p:cNvPr id="109" name="Shape 107"/>
          <p:cNvSpPr/>
          <p:nvPr/>
        </p:nvSpPr>
        <p:spPr>
          <a:xfrm>
            <a:off x="6095848" y="4251960"/>
            <a:ext cx="0" cy="73152"/>
          </a:xfrm>
          <a:prstGeom prst="line">
            <a:avLst/>
          </a:prstGeom>
          <a:noFill/>
          <a:ln w="12700">
            <a:solidFill>
              <a:srgbClr val="5C6169"/>
            </a:solidFill>
            <a:prstDash val="solid"/>
          </a:ln>
        </p:spPr>
      </p:sp>
      <p:sp>
        <p:nvSpPr>
          <p:cNvPr id="110" name="Shape 108"/>
          <p:cNvSpPr/>
          <p:nvPr/>
        </p:nvSpPr>
        <p:spPr>
          <a:xfrm>
            <a:off x="6456517" y="4251960"/>
            <a:ext cx="0" cy="73152"/>
          </a:xfrm>
          <a:prstGeom prst="line">
            <a:avLst/>
          </a:prstGeom>
          <a:noFill/>
          <a:ln w="12700">
            <a:solidFill>
              <a:srgbClr val="5C6169"/>
            </a:solidFill>
            <a:prstDash val="solid"/>
          </a:ln>
        </p:spPr>
      </p:sp>
      <p:sp>
        <p:nvSpPr>
          <p:cNvPr id="111" name="Shape 109"/>
          <p:cNvSpPr/>
          <p:nvPr/>
        </p:nvSpPr>
        <p:spPr>
          <a:xfrm>
            <a:off x="6817187" y="4251960"/>
            <a:ext cx="0" cy="73152"/>
          </a:xfrm>
          <a:prstGeom prst="line">
            <a:avLst/>
          </a:prstGeom>
          <a:noFill/>
          <a:ln w="12700">
            <a:solidFill>
              <a:srgbClr val="5C6169"/>
            </a:solidFill>
            <a:prstDash val="solid"/>
          </a:ln>
        </p:spPr>
      </p:sp>
      <p:sp>
        <p:nvSpPr>
          <p:cNvPr id="112" name="Shape 110"/>
          <p:cNvSpPr/>
          <p:nvPr/>
        </p:nvSpPr>
        <p:spPr>
          <a:xfrm>
            <a:off x="7177857" y="4251960"/>
            <a:ext cx="0" cy="73152"/>
          </a:xfrm>
          <a:prstGeom prst="line">
            <a:avLst/>
          </a:prstGeom>
          <a:noFill/>
          <a:ln w="12700">
            <a:solidFill>
              <a:srgbClr val="5C6169"/>
            </a:solidFill>
            <a:prstDash val="solid"/>
          </a:ln>
        </p:spPr>
      </p:sp>
      <p:sp>
        <p:nvSpPr>
          <p:cNvPr id="113" name="Shape 111"/>
          <p:cNvSpPr/>
          <p:nvPr/>
        </p:nvSpPr>
        <p:spPr>
          <a:xfrm>
            <a:off x="7538527" y="4251960"/>
            <a:ext cx="0" cy="73152"/>
          </a:xfrm>
          <a:prstGeom prst="line">
            <a:avLst/>
          </a:prstGeom>
          <a:noFill/>
          <a:ln w="12700">
            <a:solidFill>
              <a:srgbClr val="5C6169"/>
            </a:solidFill>
            <a:prstDash val="solid"/>
          </a:ln>
        </p:spPr>
      </p:sp>
      <p:sp>
        <p:nvSpPr>
          <p:cNvPr id="114" name="Shape 112"/>
          <p:cNvSpPr/>
          <p:nvPr/>
        </p:nvSpPr>
        <p:spPr>
          <a:xfrm>
            <a:off x="7899197" y="4251960"/>
            <a:ext cx="0" cy="73152"/>
          </a:xfrm>
          <a:prstGeom prst="line">
            <a:avLst/>
          </a:prstGeom>
          <a:noFill/>
          <a:ln w="12700">
            <a:solidFill>
              <a:srgbClr val="5C6169"/>
            </a:solidFill>
            <a:prstDash val="solid"/>
          </a:ln>
        </p:spPr>
      </p:sp>
      <p:sp>
        <p:nvSpPr>
          <p:cNvPr id="115" name="Shape 113"/>
          <p:cNvSpPr/>
          <p:nvPr/>
        </p:nvSpPr>
        <p:spPr>
          <a:xfrm>
            <a:off x="8259867" y="4251960"/>
            <a:ext cx="0" cy="146304"/>
          </a:xfrm>
          <a:prstGeom prst="line">
            <a:avLst/>
          </a:prstGeom>
          <a:noFill/>
          <a:ln w="12700">
            <a:solidFill>
              <a:srgbClr val="A9AEB6"/>
            </a:solidFill>
            <a:prstDash val="solid"/>
          </a:ln>
        </p:spPr>
      </p:sp>
      <p:sp>
        <p:nvSpPr>
          <p:cNvPr id="116" name="Text 114"/>
          <p:cNvSpPr/>
          <p:nvPr/>
        </p:nvSpPr>
        <p:spPr>
          <a:xfrm>
            <a:off x="7802667" y="4434840"/>
            <a:ext cx="914400" cy="256032"/>
          </a:xfrm>
          <a:prstGeom prst="rect">
            <a:avLst/>
          </a:prstGeom>
          <a:noFill/>
          <a:ln/>
        </p:spPr>
        <p:txBody>
          <a:bodyPr wrap="square" lIns="0" tIns="0" rIns="0" bIns="0" rtlCol="0" anchor="t"/>
          <a:lstStyle/>
          <a:p>
            <a:pPr algn="ctr" indent="0" marL="0">
              <a:buNone/>
            </a:pPr>
            <a:r>
              <a:rPr lang="en-US" sz="1100" dirty="0">
                <a:solidFill>
                  <a:srgbClr val="A9AEB6"/>
                </a:solidFill>
                <a:latin typeface="Helvetica Neue" pitchFamily="34" charset="0"/>
                <a:ea typeface="Helvetica Neue" pitchFamily="34" charset="-122"/>
                <a:cs typeface="Helvetica Neue" pitchFamily="34" charset="-120"/>
              </a:rPr>
              <a:t>12 Oct</a:t>
            </a:r>
            <a:endParaRPr lang="en-US" sz="1100" dirty="0"/>
          </a:p>
        </p:txBody>
      </p:sp>
      <p:sp>
        <p:nvSpPr>
          <p:cNvPr id="117" name="Shape 115"/>
          <p:cNvSpPr/>
          <p:nvPr/>
        </p:nvSpPr>
        <p:spPr>
          <a:xfrm>
            <a:off x="8620536" y="4251960"/>
            <a:ext cx="0" cy="73152"/>
          </a:xfrm>
          <a:prstGeom prst="line">
            <a:avLst/>
          </a:prstGeom>
          <a:noFill/>
          <a:ln w="12700">
            <a:solidFill>
              <a:srgbClr val="5C6169"/>
            </a:solidFill>
            <a:prstDash val="solid"/>
          </a:ln>
        </p:spPr>
      </p:sp>
      <p:sp>
        <p:nvSpPr>
          <p:cNvPr id="118" name="Shape 116"/>
          <p:cNvSpPr/>
          <p:nvPr/>
        </p:nvSpPr>
        <p:spPr>
          <a:xfrm>
            <a:off x="8981206" y="4251960"/>
            <a:ext cx="0" cy="73152"/>
          </a:xfrm>
          <a:prstGeom prst="line">
            <a:avLst/>
          </a:prstGeom>
          <a:noFill/>
          <a:ln w="12700">
            <a:solidFill>
              <a:srgbClr val="5C6169"/>
            </a:solidFill>
            <a:prstDash val="solid"/>
          </a:ln>
        </p:spPr>
      </p:sp>
      <p:sp>
        <p:nvSpPr>
          <p:cNvPr id="119" name="Shape 117"/>
          <p:cNvSpPr/>
          <p:nvPr/>
        </p:nvSpPr>
        <p:spPr>
          <a:xfrm>
            <a:off x="9341876" y="4251960"/>
            <a:ext cx="0" cy="73152"/>
          </a:xfrm>
          <a:prstGeom prst="line">
            <a:avLst/>
          </a:prstGeom>
          <a:noFill/>
          <a:ln w="12700">
            <a:solidFill>
              <a:srgbClr val="5C6169"/>
            </a:solidFill>
            <a:prstDash val="solid"/>
          </a:ln>
        </p:spPr>
      </p:sp>
      <p:sp>
        <p:nvSpPr>
          <p:cNvPr id="120" name="Shape 118"/>
          <p:cNvSpPr/>
          <p:nvPr/>
        </p:nvSpPr>
        <p:spPr>
          <a:xfrm>
            <a:off x="9702546" y="4251960"/>
            <a:ext cx="0" cy="73152"/>
          </a:xfrm>
          <a:prstGeom prst="line">
            <a:avLst/>
          </a:prstGeom>
          <a:noFill/>
          <a:ln w="12700">
            <a:solidFill>
              <a:srgbClr val="5C6169"/>
            </a:solidFill>
            <a:prstDash val="solid"/>
          </a:ln>
        </p:spPr>
      </p:sp>
      <p:sp>
        <p:nvSpPr>
          <p:cNvPr id="121" name="Shape 119"/>
          <p:cNvSpPr/>
          <p:nvPr/>
        </p:nvSpPr>
        <p:spPr>
          <a:xfrm>
            <a:off x="10063216" y="4251960"/>
            <a:ext cx="0" cy="73152"/>
          </a:xfrm>
          <a:prstGeom prst="line">
            <a:avLst/>
          </a:prstGeom>
          <a:noFill/>
          <a:ln w="12700">
            <a:solidFill>
              <a:srgbClr val="5C6169"/>
            </a:solidFill>
            <a:prstDash val="solid"/>
          </a:ln>
        </p:spPr>
      </p:sp>
      <p:sp>
        <p:nvSpPr>
          <p:cNvPr id="122" name="Shape 120"/>
          <p:cNvSpPr/>
          <p:nvPr/>
        </p:nvSpPr>
        <p:spPr>
          <a:xfrm>
            <a:off x="10423886" y="4251960"/>
            <a:ext cx="0" cy="73152"/>
          </a:xfrm>
          <a:prstGeom prst="line">
            <a:avLst/>
          </a:prstGeom>
          <a:noFill/>
          <a:ln w="12700">
            <a:solidFill>
              <a:srgbClr val="5C6169"/>
            </a:solidFill>
            <a:prstDash val="solid"/>
          </a:ln>
        </p:spPr>
      </p:sp>
      <p:sp>
        <p:nvSpPr>
          <p:cNvPr id="123" name="Shape 121"/>
          <p:cNvSpPr/>
          <p:nvPr/>
        </p:nvSpPr>
        <p:spPr>
          <a:xfrm>
            <a:off x="10784556" y="4251960"/>
            <a:ext cx="0" cy="146304"/>
          </a:xfrm>
          <a:prstGeom prst="line">
            <a:avLst/>
          </a:prstGeom>
          <a:noFill/>
          <a:ln w="12700">
            <a:solidFill>
              <a:srgbClr val="A9AEB6"/>
            </a:solidFill>
            <a:prstDash val="solid"/>
          </a:ln>
        </p:spPr>
      </p:sp>
      <p:sp>
        <p:nvSpPr>
          <p:cNvPr id="124" name="Text 122"/>
          <p:cNvSpPr/>
          <p:nvPr/>
        </p:nvSpPr>
        <p:spPr>
          <a:xfrm>
            <a:off x="10327356" y="4434840"/>
            <a:ext cx="914400" cy="256032"/>
          </a:xfrm>
          <a:prstGeom prst="rect">
            <a:avLst/>
          </a:prstGeom>
          <a:noFill/>
          <a:ln/>
        </p:spPr>
        <p:txBody>
          <a:bodyPr wrap="square" lIns="0" tIns="0" rIns="0" bIns="0" rtlCol="0" anchor="t"/>
          <a:lstStyle/>
          <a:p>
            <a:pPr algn="ctr" indent="0" marL="0">
              <a:buNone/>
            </a:pPr>
            <a:r>
              <a:rPr lang="en-US" sz="1100" dirty="0">
                <a:solidFill>
                  <a:srgbClr val="A9AEB6"/>
                </a:solidFill>
                <a:latin typeface="Helvetica Neue" pitchFamily="34" charset="0"/>
                <a:ea typeface="Helvetica Neue" pitchFamily="34" charset="-122"/>
                <a:cs typeface="Helvetica Neue" pitchFamily="34" charset="-120"/>
              </a:rPr>
              <a:t>19 Oct</a:t>
            </a:r>
            <a:endParaRPr lang="en-US" sz="1100" dirty="0"/>
          </a:p>
        </p:txBody>
      </p:sp>
      <p:sp>
        <p:nvSpPr>
          <p:cNvPr id="125" name="Shape 123"/>
          <p:cNvSpPr/>
          <p:nvPr/>
        </p:nvSpPr>
        <p:spPr>
          <a:xfrm>
            <a:off x="11145225" y="4251960"/>
            <a:ext cx="0" cy="73152"/>
          </a:xfrm>
          <a:prstGeom prst="line">
            <a:avLst/>
          </a:prstGeom>
          <a:noFill/>
          <a:ln w="12700">
            <a:solidFill>
              <a:srgbClr val="5C6169"/>
            </a:solidFill>
            <a:prstDash val="solid"/>
          </a:ln>
        </p:spPr>
      </p:sp>
      <p:sp>
        <p:nvSpPr>
          <p:cNvPr id="126" name="Shape 124"/>
          <p:cNvSpPr/>
          <p:nvPr/>
        </p:nvSpPr>
        <p:spPr>
          <a:xfrm>
            <a:off x="11505895" y="4251960"/>
            <a:ext cx="0" cy="73152"/>
          </a:xfrm>
          <a:prstGeom prst="line">
            <a:avLst/>
          </a:prstGeom>
          <a:noFill/>
          <a:ln w="12700">
            <a:solidFill>
              <a:srgbClr val="5C6169"/>
            </a:solidFill>
            <a:prstDash val="solid"/>
          </a:ln>
        </p:spPr>
      </p:sp>
      <p:sp>
        <p:nvSpPr>
          <p:cNvPr id="127" name="Text 125"/>
          <p:cNvSpPr/>
          <p:nvPr/>
        </p:nvSpPr>
        <p:spPr>
          <a:xfrm>
            <a:off x="11048695" y="4434840"/>
            <a:ext cx="914400" cy="256032"/>
          </a:xfrm>
          <a:prstGeom prst="rect">
            <a:avLst/>
          </a:prstGeom>
          <a:noFill/>
          <a:ln/>
        </p:spPr>
        <p:txBody>
          <a:bodyPr wrap="square" lIns="0" tIns="0" rIns="0" bIns="0" rtlCol="0" anchor="t"/>
          <a:lstStyle/>
          <a:p>
            <a:pPr algn="ctr" indent="0" marL="0">
              <a:buNone/>
            </a:pPr>
            <a:r>
              <a:rPr lang="en-US" sz="1100" dirty="0">
                <a:solidFill>
                  <a:srgbClr val="A9AEB6"/>
                </a:solidFill>
                <a:latin typeface="Helvetica Neue" pitchFamily="34" charset="0"/>
                <a:ea typeface="Helvetica Neue" pitchFamily="34" charset="-122"/>
                <a:cs typeface="Helvetica Neue" pitchFamily="34" charset="-120"/>
              </a:rPr>
              <a:t>21 Oct</a:t>
            </a:r>
            <a:endParaRPr lang="en-US" sz="1100" dirty="0"/>
          </a:p>
        </p:txBody>
      </p:sp>
      <p:sp>
        <p:nvSpPr>
          <p:cNvPr id="128" name="Shape 126"/>
          <p:cNvSpPr/>
          <p:nvPr/>
        </p:nvSpPr>
        <p:spPr>
          <a:xfrm>
            <a:off x="5735178" y="1828800"/>
            <a:ext cx="0" cy="2423160"/>
          </a:xfrm>
          <a:prstGeom prst="line">
            <a:avLst/>
          </a:prstGeom>
          <a:noFill/>
          <a:ln w="12700">
            <a:solidFill>
              <a:srgbClr val="F5D06A"/>
            </a:solidFill>
            <a:prstDash val="solid"/>
          </a:ln>
        </p:spPr>
      </p:sp>
      <p:sp>
        <p:nvSpPr>
          <p:cNvPr id="129" name="Text 127"/>
          <p:cNvSpPr/>
          <p:nvPr/>
        </p:nvSpPr>
        <p:spPr>
          <a:xfrm>
            <a:off x="5808330" y="1783080"/>
            <a:ext cx="2194560" cy="274320"/>
          </a:xfrm>
          <a:prstGeom prst="rect">
            <a:avLst/>
          </a:prstGeom>
          <a:noFill/>
          <a:ln/>
        </p:spPr>
        <p:txBody>
          <a:bodyPr wrap="square" lIns="0" tIns="0" rIns="0" bIns="0" rtlCol="0" anchor="t"/>
          <a:lstStyle/>
          <a:p>
            <a:pPr indent="0" marL="0">
              <a:buNone/>
            </a:pPr>
            <a:r>
              <a:rPr lang="en-US" sz="1200" dirty="0">
                <a:solidFill>
                  <a:srgbClr val="F5D06A"/>
                </a:solidFill>
                <a:latin typeface="Helvetica Neue" pitchFamily="34" charset="0"/>
                <a:ea typeface="Helvetica Neue" pitchFamily="34" charset="-122"/>
                <a:cs typeface="Helvetica Neue" pitchFamily="34" charset="-120"/>
              </a:rPr>
              <a:t>5 Oct · last Deep Dive</a:t>
            </a:r>
            <a:endParaRPr lang="en-US" sz="1200" dirty="0"/>
          </a:p>
        </p:txBody>
      </p:sp>
      <p:sp>
        <p:nvSpPr>
          <p:cNvPr id="130" name="Shape 128"/>
          <p:cNvSpPr/>
          <p:nvPr/>
        </p:nvSpPr>
        <p:spPr>
          <a:xfrm>
            <a:off x="685800" y="5138928"/>
            <a:ext cx="146304" cy="146304"/>
          </a:xfrm>
          <a:prstGeom prst="rect">
            <a:avLst/>
          </a:prstGeom>
          <a:solidFill>
            <a:srgbClr val="F5D06A"/>
          </a:solidFill>
          <a:ln/>
        </p:spPr>
      </p:sp>
      <p:sp>
        <p:nvSpPr>
          <p:cNvPr id="131" name="Text 129"/>
          <p:cNvSpPr/>
          <p:nvPr/>
        </p:nvSpPr>
        <p:spPr>
          <a:xfrm>
            <a:off x="941832" y="5074920"/>
            <a:ext cx="2377440" cy="274320"/>
          </a:xfrm>
          <a:prstGeom prst="rect">
            <a:avLst/>
          </a:prstGeom>
          <a:noFill/>
          <a:ln/>
        </p:spPr>
        <p:txBody>
          <a:bodyPr wrap="square" lIns="0" tIns="0" rIns="0" bIns="0" rtlCol="0" anchor="t"/>
          <a:lstStyle/>
          <a:p>
            <a:pPr indent="0" marL="0">
              <a:buNone/>
            </a:pPr>
            <a:r>
              <a:rPr lang="en-US" sz="1400" dirty="0">
                <a:solidFill>
                  <a:srgbClr val="FFFFFF"/>
                </a:solidFill>
                <a:latin typeface="Helvetica Neue" pitchFamily="34" charset="0"/>
                <a:ea typeface="Helvetica Neue" pitchFamily="34" charset="-122"/>
                <a:cs typeface="Helvetica Neue" pitchFamily="34" charset="-120"/>
              </a:rPr>
              <a:t>Models and prices · 14</a:t>
            </a:r>
            <a:endParaRPr lang="en-US" sz="1400" dirty="0"/>
          </a:p>
        </p:txBody>
      </p:sp>
      <p:sp>
        <p:nvSpPr>
          <p:cNvPr id="132" name="Shape 130"/>
          <p:cNvSpPr/>
          <p:nvPr/>
        </p:nvSpPr>
        <p:spPr>
          <a:xfrm>
            <a:off x="3429000" y="5138928"/>
            <a:ext cx="146304" cy="146304"/>
          </a:xfrm>
          <a:prstGeom prst="rect">
            <a:avLst/>
          </a:prstGeom>
          <a:solidFill>
            <a:srgbClr val="5EC4B6"/>
          </a:solidFill>
          <a:ln/>
        </p:spPr>
      </p:sp>
      <p:sp>
        <p:nvSpPr>
          <p:cNvPr id="133" name="Text 131"/>
          <p:cNvSpPr/>
          <p:nvPr/>
        </p:nvSpPr>
        <p:spPr>
          <a:xfrm>
            <a:off x="3685032" y="5074920"/>
            <a:ext cx="2377440" cy="274320"/>
          </a:xfrm>
          <a:prstGeom prst="rect">
            <a:avLst/>
          </a:prstGeom>
          <a:noFill/>
          <a:ln/>
        </p:spPr>
        <p:txBody>
          <a:bodyPr wrap="square" lIns="0" tIns="0" rIns="0" bIns="0" rtlCol="0" anchor="t"/>
          <a:lstStyle/>
          <a:p>
            <a:pPr indent="0" marL="0">
              <a:buNone/>
            </a:pPr>
            <a:r>
              <a:rPr lang="en-US" sz="1400" dirty="0">
                <a:solidFill>
                  <a:srgbClr val="FFFFFF"/>
                </a:solidFill>
                <a:latin typeface="Helvetica Neue" pitchFamily="34" charset="0"/>
                <a:ea typeface="Helvetica Neue" pitchFamily="34" charset="-122"/>
                <a:cs typeface="Helvetica Neue" pitchFamily="34" charset="-120"/>
              </a:rPr>
              <a:t>Agents · 11</a:t>
            </a:r>
            <a:endParaRPr lang="en-US" sz="1400" dirty="0"/>
          </a:p>
        </p:txBody>
      </p:sp>
      <p:sp>
        <p:nvSpPr>
          <p:cNvPr id="134" name="Shape 132"/>
          <p:cNvSpPr/>
          <p:nvPr/>
        </p:nvSpPr>
        <p:spPr>
          <a:xfrm>
            <a:off x="6172200" y="5138928"/>
            <a:ext cx="146304" cy="146304"/>
          </a:xfrm>
          <a:prstGeom prst="rect">
            <a:avLst/>
          </a:prstGeom>
          <a:solidFill>
            <a:srgbClr val="F472B6"/>
          </a:solidFill>
          <a:ln/>
        </p:spPr>
      </p:sp>
      <p:sp>
        <p:nvSpPr>
          <p:cNvPr id="135" name="Text 133"/>
          <p:cNvSpPr/>
          <p:nvPr/>
        </p:nvSpPr>
        <p:spPr>
          <a:xfrm>
            <a:off x="6428232" y="5074920"/>
            <a:ext cx="2377440" cy="274320"/>
          </a:xfrm>
          <a:prstGeom prst="rect">
            <a:avLst/>
          </a:prstGeom>
          <a:noFill/>
          <a:ln/>
        </p:spPr>
        <p:txBody>
          <a:bodyPr wrap="square" lIns="0" tIns="0" rIns="0" bIns="0" rtlCol="0" anchor="t"/>
          <a:lstStyle/>
          <a:p>
            <a:pPr indent="0" marL="0">
              <a:buNone/>
            </a:pPr>
            <a:r>
              <a:rPr lang="en-US" sz="1400" dirty="0">
                <a:solidFill>
                  <a:srgbClr val="FFFFFF"/>
                </a:solidFill>
                <a:latin typeface="Helvetica Neue" pitchFamily="34" charset="0"/>
                <a:ea typeface="Helvetica Neue" pitchFamily="34" charset="-122"/>
                <a:cs typeface="Helvetica Neue" pitchFamily="34" charset="-120"/>
              </a:rPr>
              <a:t>Film, image, voice · 12</a:t>
            </a:r>
            <a:endParaRPr lang="en-US" sz="1400" dirty="0"/>
          </a:p>
        </p:txBody>
      </p:sp>
      <p:sp>
        <p:nvSpPr>
          <p:cNvPr id="136" name="Shape 134"/>
          <p:cNvSpPr/>
          <p:nvPr/>
        </p:nvSpPr>
        <p:spPr>
          <a:xfrm>
            <a:off x="8915400" y="5138928"/>
            <a:ext cx="146304" cy="146304"/>
          </a:xfrm>
          <a:prstGeom prst="rect">
            <a:avLst/>
          </a:prstGeom>
          <a:solidFill>
            <a:srgbClr val="A78BFA"/>
          </a:solidFill>
          <a:ln/>
        </p:spPr>
      </p:sp>
      <p:sp>
        <p:nvSpPr>
          <p:cNvPr id="137" name="Text 135"/>
          <p:cNvSpPr/>
          <p:nvPr/>
        </p:nvSpPr>
        <p:spPr>
          <a:xfrm>
            <a:off x="9171432" y="5074920"/>
            <a:ext cx="2377440" cy="274320"/>
          </a:xfrm>
          <a:prstGeom prst="rect">
            <a:avLst/>
          </a:prstGeom>
          <a:noFill/>
          <a:ln/>
        </p:spPr>
        <p:txBody>
          <a:bodyPr wrap="square" lIns="0" tIns="0" rIns="0" bIns="0" rtlCol="0" anchor="t"/>
          <a:lstStyle/>
          <a:p>
            <a:pPr indent="0" marL="0">
              <a:buNone/>
            </a:pPr>
            <a:r>
              <a:rPr lang="en-US" sz="1400" dirty="0">
                <a:solidFill>
                  <a:srgbClr val="FFFFFF"/>
                </a:solidFill>
                <a:latin typeface="Helvetica Neue" pitchFamily="34" charset="0"/>
                <a:ea typeface="Helvetica Neue" pitchFamily="34" charset="-122"/>
                <a:cs typeface="Helvetica Neue" pitchFamily="34" charset="-120"/>
              </a:rPr>
              <a:t>Science · 9</a:t>
            </a:r>
            <a:endParaRPr lang="en-US" sz="1400" dirty="0"/>
          </a:p>
        </p:txBody>
      </p:sp>
      <p:sp>
        <p:nvSpPr>
          <p:cNvPr id="138" name="Shape 136"/>
          <p:cNvSpPr/>
          <p:nvPr/>
        </p:nvSpPr>
        <p:spPr>
          <a:xfrm>
            <a:off x="685800" y="5522976"/>
            <a:ext cx="146304" cy="146304"/>
          </a:xfrm>
          <a:prstGeom prst="rect">
            <a:avLst/>
          </a:prstGeom>
          <a:solidFill>
            <a:srgbClr val="60A5FA"/>
          </a:solidFill>
          <a:ln/>
        </p:spPr>
      </p:sp>
      <p:sp>
        <p:nvSpPr>
          <p:cNvPr id="139" name="Text 137"/>
          <p:cNvSpPr/>
          <p:nvPr/>
        </p:nvSpPr>
        <p:spPr>
          <a:xfrm>
            <a:off x="941832" y="5458968"/>
            <a:ext cx="2377440" cy="274320"/>
          </a:xfrm>
          <a:prstGeom prst="rect">
            <a:avLst/>
          </a:prstGeom>
          <a:noFill/>
          <a:ln/>
        </p:spPr>
        <p:txBody>
          <a:bodyPr wrap="square" lIns="0" tIns="0" rIns="0" bIns="0" rtlCol="0" anchor="t"/>
          <a:lstStyle/>
          <a:p>
            <a:pPr indent="0" marL="0">
              <a:buNone/>
            </a:pPr>
            <a:r>
              <a:rPr lang="en-US" sz="1400" dirty="0">
                <a:solidFill>
                  <a:srgbClr val="FFFFFF"/>
                </a:solidFill>
                <a:latin typeface="Helvetica Neue" pitchFamily="34" charset="0"/>
                <a:ea typeface="Helvetica Neue" pitchFamily="34" charset="-122"/>
                <a:cs typeface="Helvetica Neue" pitchFamily="34" charset="-120"/>
              </a:rPr>
              <a:t>Robots and compute · 11</a:t>
            </a:r>
            <a:endParaRPr lang="en-US" sz="1400" dirty="0"/>
          </a:p>
        </p:txBody>
      </p:sp>
      <p:sp>
        <p:nvSpPr>
          <p:cNvPr id="140" name="Shape 138"/>
          <p:cNvSpPr/>
          <p:nvPr/>
        </p:nvSpPr>
        <p:spPr>
          <a:xfrm>
            <a:off x="3429000" y="5522976"/>
            <a:ext cx="146304" cy="146304"/>
          </a:xfrm>
          <a:prstGeom prst="rect">
            <a:avLst/>
          </a:prstGeom>
          <a:solidFill>
            <a:srgbClr val="FB923C"/>
          </a:solidFill>
          <a:ln/>
        </p:spPr>
      </p:sp>
      <p:sp>
        <p:nvSpPr>
          <p:cNvPr id="141" name="Text 139"/>
          <p:cNvSpPr/>
          <p:nvPr/>
        </p:nvSpPr>
        <p:spPr>
          <a:xfrm>
            <a:off x="3685032" y="5458968"/>
            <a:ext cx="2377440" cy="274320"/>
          </a:xfrm>
          <a:prstGeom prst="rect">
            <a:avLst/>
          </a:prstGeom>
          <a:noFill/>
          <a:ln/>
        </p:spPr>
        <p:txBody>
          <a:bodyPr wrap="square" lIns="0" tIns="0" rIns="0" bIns="0" rtlCol="0" anchor="t"/>
          <a:lstStyle/>
          <a:p>
            <a:pPr indent="0" marL="0">
              <a:buNone/>
            </a:pPr>
            <a:r>
              <a:rPr lang="en-US" sz="1400" dirty="0">
                <a:solidFill>
                  <a:srgbClr val="FFFFFF"/>
                </a:solidFill>
                <a:latin typeface="Helvetica Neue" pitchFamily="34" charset="0"/>
                <a:ea typeface="Helvetica Neue" pitchFamily="34" charset="-122"/>
                <a:cs typeface="Helvetica Neue" pitchFamily="34" charset="-120"/>
              </a:rPr>
              <a:t>Work and learning · 8</a:t>
            </a:r>
            <a:endParaRPr lang="en-US" sz="1400" dirty="0"/>
          </a:p>
        </p:txBody>
      </p:sp>
      <p:sp>
        <p:nvSpPr>
          <p:cNvPr id="142" name="Shape 140"/>
          <p:cNvSpPr/>
          <p:nvPr/>
        </p:nvSpPr>
        <p:spPr>
          <a:xfrm>
            <a:off x="6172200" y="5522976"/>
            <a:ext cx="146304" cy="146304"/>
          </a:xfrm>
          <a:prstGeom prst="rect">
            <a:avLst/>
          </a:prstGeom>
          <a:solidFill>
            <a:srgbClr val="EF4E4E"/>
          </a:solidFill>
          <a:ln/>
        </p:spPr>
      </p:sp>
      <p:sp>
        <p:nvSpPr>
          <p:cNvPr id="143" name="Text 141"/>
          <p:cNvSpPr/>
          <p:nvPr/>
        </p:nvSpPr>
        <p:spPr>
          <a:xfrm>
            <a:off x="6428232" y="5458968"/>
            <a:ext cx="2377440" cy="274320"/>
          </a:xfrm>
          <a:prstGeom prst="rect">
            <a:avLst/>
          </a:prstGeom>
          <a:noFill/>
          <a:ln/>
        </p:spPr>
        <p:txBody>
          <a:bodyPr wrap="square" lIns="0" tIns="0" rIns="0" bIns="0" rtlCol="0" anchor="t"/>
          <a:lstStyle/>
          <a:p>
            <a:pPr indent="0" marL="0">
              <a:buNone/>
            </a:pPr>
            <a:r>
              <a:rPr lang="en-US" sz="1400" dirty="0">
                <a:solidFill>
                  <a:srgbClr val="FFFFFF"/>
                </a:solidFill>
                <a:latin typeface="Helvetica Neue" pitchFamily="34" charset="0"/>
                <a:ea typeface="Helvetica Neue" pitchFamily="34" charset="-122"/>
                <a:cs typeface="Helvetica Neue" pitchFamily="34" charset="-120"/>
              </a:rPr>
              <a:t>Safety · 10</a:t>
            </a:r>
            <a:endParaRPr lang="en-US" sz="1400" dirty="0"/>
          </a:p>
        </p:txBody>
      </p:sp>
      <p:sp>
        <p:nvSpPr>
          <p:cNvPr id="144" name="Shape 142"/>
          <p:cNvSpPr/>
          <p:nvPr/>
        </p:nvSpPr>
        <p:spPr>
          <a:xfrm>
            <a:off x="8915400" y="5522976"/>
            <a:ext cx="146304" cy="146304"/>
          </a:xfrm>
          <a:prstGeom prst="rect">
            <a:avLst/>
          </a:prstGeom>
          <a:solidFill>
            <a:srgbClr val="34D399"/>
          </a:solidFill>
          <a:ln/>
        </p:spPr>
      </p:sp>
      <p:sp>
        <p:nvSpPr>
          <p:cNvPr id="145" name="Text 143"/>
          <p:cNvSpPr/>
          <p:nvPr/>
        </p:nvSpPr>
        <p:spPr>
          <a:xfrm>
            <a:off x="9171432" y="5458968"/>
            <a:ext cx="2377440" cy="274320"/>
          </a:xfrm>
          <a:prstGeom prst="rect">
            <a:avLst/>
          </a:prstGeom>
          <a:noFill/>
          <a:ln/>
        </p:spPr>
        <p:txBody>
          <a:bodyPr wrap="square" lIns="0" tIns="0" rIns="0" bIns="0" rtlCol="0" anchor="t"/>
          <a:lstStyle/>
          <a:p>
            <a:pPr indent="0" marL="0">
              <a:buNone/>
            </a:pPr>
            <a:r>
              <a:rPr lang="en-US" sz="1400" dirty="0">
                <a:solidFill>
                  <a:srgbClr val="FFFFFF"/>
                </a:solidFill>
                <a:latin typeface="Helvetica Neue" pitchFamily="34" charset="0"/>
                <a:ea typeface="Helvetica Neue" pitchFamily="34" charset="-122"/>
                <a:cs typeface="Helvetica Neue" pitchFamily="34" charset="-120"/>
              </a:rPr>
              <a:t>Europe and law · 10</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6</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WEEK 39 · 21 SEP TO 27 SEP</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Opus 5.5 and the new price floor</a:t>
            </a:r>
            <a:endParaRPr lang="en-US" sz="3800" dirty="0"/>
          </a:p>
        </p:txBody>
      </p:sp>
      <p:sp>
        <p:nvSpPr>
          <p:cNvPr id="5" name="Text 3"/>
          <p:cNvSpPr/>
          <p:nvPr/>
        </p:nvSpPr>
        <p:spPr>
          <a:xfrm>
            <a:off x="685800" y="160020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22 Sep</a:t>
            </a:r>
            <a:endParaRPr lang="en-US" sz="1500" dirty="0"/>
          </a:p>
        </p:txBody>
      </p:sp>
      <p:sp>
        <p:nvSpPr>
          <p:cNvPr id="6" name="Shape 4"/>
          <p:cNvSpPr/>
          <p:nvPr/>
        </p:nvSpPr>
        <p:spPr>
          <a:xfrm>
            <a:off x="1828800" y="1682496"/>
            <a:ext cx="128016" cy="128016"/>
          </a:xfrm>
          <a:prstGeom prst="rect">
            <a:avLst/>
          </a:prstGeom>
          <a:solidFill>
            <a:srgbClr val="F5D06A"/>
          </a:solidFill>
          <a:ln/>
        </p:spPr>
      </p:sp>
      <p:sp>
        <p:nvSpPr>
          <p:cNvPr id="7" name="Text 5"/>
          <p:cNvSpPr/>
          <p:nvPr/>
        </p:nvSpPr>
        <p:spPr>
          <a:xfrm>
            <a:off x="2121408" y="1581912"/>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Claude Opus 5.5: Fable-level work for less than half the price</a:t>
            </a:r>
            <a:endParaRPr lang="en-US" sz="2000" dirty="0"/>
          </a:p>
        </p:txBody>
      </p:sp>
      <p:sp>
        <p:nvSpPr>
          <p:cNvPr id="8" name="Text 6"/>
          <p:cNvSpPr/>
          <p:nvPr/>
        </p:nvSpPr>
        <p:spPr>
          <a:xfrm>
            <a:off x="2121408" y="1929384"/>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$4 / $20 per 1M tokens; a tester reports 18 hours unattended</a:t>
            </a:r>
            <a:endParaRPr lang="en-US" sz="1400" dirty="0"/>
          </a:p>
        </p:txBody>
      </p:sp>
      <p:sp>
        <p:nvSpPr>
          <p:cNvPr id="9" name="Text 7"/>
          <p:cNvSpPr/>
          <p:nvPr/>
        </p:nvSpPr>
        <p:spPr>
          <a:xfrm>
            <a:off x="685800" y="2386584"/>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22 Sep</a:t>
            </a:r>
            <a:endParaRPr lang="en-US" sz="1500" dirty="0"/>
          </a:p>
        </p:txBody>
      </p:sp>
      <p:sp>
        <p:nvSpPr>
          <p:cNvPr id="10" name="Shape 8"/>
          <p:cNvSpPr/>
          <p:nvPr/>
        </p:nvSpPr>
        <p:spPr>
          <a:xfrm>
            <a:off x="1828800" y="2468880"/>
            <a:ext cx="128016" cy="128016"/>
          </a:xfrm>
          <a:prstGeom prst="rect">
            <a:avLst/>
          </a:prstGeom>
          <a:solidFill>
            <a:srgbClr val="F472B6"/>
          </a:solidFill>
          <a:ln/>
        </p:spPr>
      </p:sp>
      <p:sp>
        <p:nvSpPr>
          <p:cNvPr id="11" name="Text 9"/>
          <p:cNvSpPr/>
          <p:nvPr/>
        </p:nvSpPr>
        <p:spPr>
          <a:xfrm>
            <a:off x="2121408" y="2368296"/>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Opus 5.5 turns code into films and 3D worlds</a:t>
            </a:r>
            <a:endParaRPr lang="en-US" sz="2000" dirty="0"/>
          </a:p>
        </p:txBody>
      </p:sp>
      <p:sp>
        <p:nvSpPr>
          <p:cNvPr id="12" name="Text 10"/>
          <p:cNvSpPr/>
          <p:nvPr/>
        </p:nvSpPr>
        <p:spPr>
          <a:xfrm>
            <a:off x="2121408" y="2715768"/>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creators post films and 3D worlds written entirely as code</a:t>
            </a:r>
            <a:endParaRPr lang="en-US" sz="1400" dirty="0"/>
          </a:p>
        </p:txBody>
      </p:sp>
      <p:sp>
        <p:nvSpPr>
          <p:cNvPr id="13" name="Text 11"/>
          <p:cNvSpPr/>
          <p:nvPr/>
        </p:nvSpPr>
        <p:spPr>
          <a:xfrm>
            <a:off x="685800" y="3172968"/>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22 Sep</a:t>
            </a:r>
            <a:endParaRPr lang="en-US" sz="1500" dirty="0"/>
          </a:p>
        </p:txBody>
      </p:sp>
      <p:sp>
        <p:nvSpPr>
          <p:cNvPr id="14" name="Shape 12"/>
          <p:cNvSpPr/>
          <p:nvPr/>
        </p:nvSpPr>
        <p:spPr>
          <a:xfrm>
            <a:off x="1828800" y="3255264"/>
            <a:ext cx="128016" cy="128016"/>
          </a:xfrm>
          <a:prstGeom prst="rect">
            <a:avLst/>
          </a:prstGeom>
          <a:solidFill>
            <a:srgbClr val="F5D06A"/>
          </a:solidFill>
          <a:ln/>
        </p:spPr>
      </p:sp>
      <p:sp>
        <p:nvSpPr>
          <p:cNvPr id="15" name="Text 13"/>
          <p:cNvSpPr/>
          <p:nvPr/>
        </p:nvSpPr>
        <p:spPr>
          <a:xfrm>
            <a:off x="2121408" y="3154680"/>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OpenAI launches GPT-6 Sol and Luna at half the API price</a:t>
            </a:r>
            <a:endParaRPr lang="en-US" sz="2000" dirty="0"/>
          </a:p>
        </p:txBody>
      </p:sp>
      <p:sp>
        <p:nvSpPr>
          <p:cNvPr id="16" name="Text 14"/>
          <p:cNvSpPr/>
          <p:nvPr/>
        </p:nvSpPr>
        <p:spPr>
          <a:xfrm>
            <a:off x="2121408" y="3502152"/>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Sol at $2 / $10, Luna at $0.10 / $0.50 per 1M tokens</a:t>
            </a:r>
            <a:endParaRPr lang="en-US" sz="1400" dirty="0"/>
          </a:p>
        </p:txBody>
      </p:sp>
      <p:sp>
        <p:nvSpPr>
          <p:cNvPr id="17" name="Text 15"/>
          <p:cNvSpPr/>
          <p:nvPr/>
        </p:nvSpPr>
        <p:spPr>
          <a:xfrm>
            <a:off x="685800" y="3959352"/>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23 Sep</a:t>
            </a:r>
            <a:endParaRPr lang="en-US" sz="1500" dirty="0"/>
          </a:p>
        </p:txBody>
      </p:sp>
      <p:sp>
        <p:nvSpPr>
          <p:cNvPr id="18" name="Shape 16"/>
          <p:cNvSpPr/>
          <p:nvPr/>
        </p:nvSpPr>
        <p:spPr>
          <a:xfrm>
            <a:off x="1828800" y="4041648"/>
            <a:ext cx="128016" cy="128016"/>
          </a:xfrm>
          <a:prstGeom prst="rect">
            <a:avLst/>
          </a:prstGeom>
          <a:solidFill>
            <a:srgbClr val="60A5FA"/>
          </a:solidFill>
          <a:ln/>
        </p:spPr>
      </p:sp>
      <p:sp>
        <p:nvSpPr>
          <p:cNvPr id="19" name="Text 17"/>
          <p:cNvSpPr/>
          <p:nvPr/>
        </p:nvSpPr>
        <p:spPr>
          <a:xfrm>
            <a:off x="2121408" y="3941064"/>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Black Forest Labs ships a robot model with open weights</a:t>
            </a:r>
            <a:endParaRPr lang="en-US" sz="2000" dirty="0"/>
          </a:p>
        </p:txBody>
      </p:sp>
      <p:sp>
        <p:nvSpPr>
          <p:cNvPr id="20" name="Text 18"/>
          <p:cNvSpPr/>
          <p:nvPr/>
        </p:nvSpPr>
        <p:spPr>
          <a:xfrm>
            <a:off x="2121408" y="4288536"/>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Black Forest Labs from Freiburg releases an open robot-control model</a:t>
            </a:r>
            <a:endParaRPr lang="en-US" sz="1400" dirty="0"/>
          </a:p>
        </p:txBody>
      </p:sp>
      <p:sp>
        <p:nvSpPr>
          <p:cNvPr id="21" name="Text 19"/>
          <p:cNvSpPr/>
          <p:nvPr/>
        </p:nvSpPr>
        <p:spPr>
          <a:xfrm>
            <a:off x="685800" y="4745736"/>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24 Sep</a:t>
            </a:r>
            <a:endParaRPr lang="en-US" sz="1500" dirty="0"/>
          </a:p>
        </p:txBody>
      </p:sp>
      <p:sp>
        <p:nvSpPr>
          <p:cNvPr id="22" name="Shape 20"/>
          <p:cNvSpPr/>
          <p:nvPr/>
        </p:nvSpPr>
        <p:spPr>
          <a:xfrm>
            <a:off x="1828800" y="4828032"/>
            <a:ext cx="128016" cy="128016"/>
          </a:xfrm>
          <a:prstGeom prst="rect">
            <a:avLst/>
          </a:prstGeom>
          <a:solidFill>
            <a:srgbClr val="EF4E4E"/>
          </a:solidFill>
          <a:ln/>
        </p:spPr>
      </p:sp>
      <p:sp>
        <p:nvSpPr>
          <p:cNvPr id="23" name="Text 21"/>
          <p:cNvSpPr/>
          <p:nvPr/>
        </p:nvSpPr>
        <p:spPr>
          <a:xfrm>
            <a:off x="2121408" y="4727448"/>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OpenAI agents broke into an Australian government Medicare portal</a:t>
            </a:r>
            <a:endParaRPr lang="en-US" sz="2000" dirty="0"/>
          </a:p>
        </p:txBody>
      </p:sp>
      <p:sp>
        <p:nvSpPr>
          <p:cNvPr id="24" name="Text 22"/>
          <p:cNvSpPr/>
          <p:nvPr/>
        </p:nvSpPr>
        <p:spPr>
          <a:xfrm>
            <a:off x="2121408" y="5074920"/>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access in June, made public by Australia on 24 September</a:t>
            </a:r>
            <a:endParaRPr lang="en-US" sz="1400" dirty="0"/>
          </a:p>
        </p:txBody>
      </p:sp>
      <p:sp>
        <p:nvSpPr>
          <p:cNvPr id="25" name="Text 23"/>
          <p:cNvSpPr/>
          <p:nvPr/>
        </p:nvSpPr>
        <p:spPr>
          <a:xfrm>
            <a:off x="685800" y="553212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24 Sep</a:t>
            </a:r>
            <a:endParaRPr lang="en-US" sz="1500" dirty="0"/>
          </a:p>
        </p:txBody>
      </p:sp>
      <p:sp>
        <p:nvSpPr>
          <p:cNvPr id="26" name="Shape 24"/>
          <p:cNvSpPr/>
          <p:nvPr/>
        </p:nvSpPr>
        <p:spPr>
          <a:xfrm>
            <a:off x="1828800" y="5614416"/>
            <a:ext cx="128016" cy="128016"/>
          </a:xfrm>
          <a:prstGeom prst="rect">
            <a:avLst/>
          </a:prstGeom>
          <a:solidFill>
            <a:srgbClr val="60A5FA"/>
          </a:solidFill>
          <a:ln/>
        </p:spPr>
      </p:sp>
      <p:sp>
        <p:nvSpPr>
          <p:cNvPr id="27" name="Text 25"/>
          <p:cNvSpPr/>
          <p:nvPr/>
        </p:nvSpPr>
        <p:spPr>
          <a:xfrm>
            <a:off x="2121408" y="5513832"/>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Waymo: 270 million driverless miles, 95 percent fewer serious crashes</a:t>
            </a:r>
            <a:endParaRPr lang="en-US" sz="2000" dirty="0"/>
          </a:p>
        </p:txBody>
      </p:sp>
      <p:sp>
        <p:nvSpPr>
          <p:cNvPr id="28" name="Text 26"/>
          <p:cNvSpPr/>
          <p:nvPr/>
        </p:nvSpPr>
        <p:spPr>
          <a:xfrm>
            <a:off x="2121408" y="5861304"/>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270 million driverless miles, 95 percent fewer serious injuries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7</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WEEK 40 · 28 SEP TO 4 OCT</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DevDay: agents with their own computer</a:t>
            </a:r>
            <a:endParaRPr lang="en-US" sz="3800" dirty="0"/>
          </a:p>
        </p:txBody>
      </p:sp>
      <p:sp>
        <p:nvSpPr>
          <p:cNvPr id="5" name="Text 3"/>
          <p:cNvSpPr/>
          <p:nvPr/>
        </p:nvSpPr>
        <p:spPr>
          <a:xfrm>
            <a:off x="685800" y="160020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28 Sep</a:t>
            </a:r>
            <a:endParaRPr lang="en-US" sz="1500" dirty="0"/>
          </a:p>
        </p:txBody>
      </p:sp>
      <p:sp>
        <p:nvSpPr>
          <p:cNvPr id="6" name="Shape 4"/>
          <p:cNvSpPr/>
          <p:nvPr/>
        </p:nvSpPr>
        <p:spPr>
          <a:xfrm>
            <a:off x="1828800" y="1682496"/>
            <a:ext cx="128016" cy="128016"/>
          </a:xfrm>
          <a:prstGeom prst="rect">
            <a:avLst/>
          </a:prstGeom>
          <a:solidFill>
            <a:srgbClr val="60A5FA"/>
          </a:solidFill>
          <a:ln/>
        </p:spPr>
      </p:sp>
      <p:sp>
        <p:nvSpPr>
          <p:cNvPr id="7" name="Text 5"/>
          <p:cNvSpPr/>
          <p:nvPr/>
        </p:nvSpPr>
        <p:spPr>
          <a:xfrm>
            <a:off x="2121408" y="1581912"/>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Widely quoted AGI counter moves from 98 to 99 percent</a:t>
            </a:r>
            <a:endParaRPr lang="en-US" sz="2000" dirty="0"/>
          </a:p>
        </p:txBody>
      </p:sp>
      <p:sp>
        <p:nvSpPr>
          <p:cNvPr id="8" name="Text 6"/>
          <p:cNvSpPr/>
          <p:nvPr/>
        </p:nvSpPr>
        <p:spPr>
          <a:xfrm>
            <a:off x="2121408" y="1929384"/>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lifearchitect.ai counter moves from 98 to 99 percent</a:t>
            </a:r>
            <a:endParaRPr lang="en-US" sz="1400" dirty="0"/>
          </a:p>
        </p:txBody>
      </p:sp>
      <p:sp>
        <p:nvSpPr>
          <p:cNvPr id="9" name="Text 7"/>
          <p:cNvSpPr/>
          <p:nvPr/>
        </p:nvSpPr>
        <p:spPr>
          <a:xfrm>
            <a:off x="685800" y="2386584"/>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29 Sep</a:t>
            </a:r>
            <a:endParaRPr lang="en-US" sz="1500" dirty="0"/>
          </a:p>
        </p:txBody>
      </p:sp>
      <p:sp>
        <p:nvSpPr>
          <p:cNvPr id="10" name="Shape 8"/>
          <p:cNvSpPr/>
          <p:nvPr/>
        </p:nvSpPr>
        <p:spPr>
          <a:xfrm>
            <a:off x="1828800" y="2468880"/>
            <a:ext cx="128016" cy="128016"/>
          </a:xfrm>
          <a:prstGeom prst="rect">
            <a:avLst/>
          </a:prstGeom>
          <a:solidFill>
            <a:srgbClr val="5EC4B6"/>
          </a:solidFill>
          <a:ln/>
        </p:spPr>
      </p:sp>
      <p:sp>
        <p:nvSpPr>
          <p:cNvPr id="11" name="Text 9"/>
          <p:cNvSpPr/>
          <p:nvPr/>
        </p:nvSpPr>
        <p:spPr>
          <a:xfrm>
            <a:off x="2121408" y="2368296"/>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OpenAI launches dots, always-on agents with their own cloud computer</a:t>
            </a:r>
            <a:endParaRPr lang="en-US" sz="2000" dirty="0"/>
          </a:p>
        </p:txBody>
      </p:sp>
      <p:sp>
        <p:nvSpPr>
          <p:cNvPr id="12" name="Text 10"/>
          <p:cNvSpPr/>
          <p:nvPr/>
        </p:nvSpPr>
        <p:spPr>
          <a:xfrm>
            <a:off x="2121408" y="2715768"/>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always-on agents on GPT-6 Astra with their own cloud computer</a:t>
            </a:r>
            <a:endParaRPr lang="en-US" sz="1400" dirty="0"/>
          </a:p>
        </p:txBody>
      </p:sp>
      <p:sp>
        <p:nvSpPr>
          <p:cNvPr id="13" name="Text 11"/>
          <p:cNvSpPr/>
          <p:nvPr/>
        </p:nvSpPr>
        <p:spPr>
          <a:xfrm>
            <a:off x="685800" y="3172968"/>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29 Sep</a:t>
            </a:r>
            <a:endParaRPr lang="en-US" sz="1500" dirty="0"/>
          </a:p>
        </p:txBody>
      </p:sp>
      <p:sp>
        <p:nvSpPr>
          <p:cNvPr id="14" name="Shape 12"/>
          <p:cNvSpPr/>
          <p:nvPr/>
        </p:nvSpPr>
        <p:spPr>
          <a:xfrm>
            <a:off x="1828800" y="3255264"/>
            <a:ext cx="128016" cy="128016"/>
          </a:xfrm>
          <a:prstGeom prst="rect">
            <a:avLst/>
          </a:prstGeom>
          <a:solidFill>
            <a:srgbClr val="F5D06A"/>
          </a:solidFill>
          <a:ln/>
        </p:spPr>
      </p:sp>
      <p:sp>
        <p:nvSpPr>
          <p:cNvPr id="15" name="Text 13"/>
          <p:cNvSpPr/>
          <p:nvPr/>
        </p:nvSpPr>
        <p:spPr>
          <a:xfrm>
            <a:off x="2121408" y="3154680"/>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GPT-6.1 Sol nears GPT-6 Astra at one fifth of the price</a:t>
            </a:r>
            <a:endParaRPr lang="en-US" sz="2000" dirty="0"/>
          </a:p>
        </p:txBody>
      </p:sp>
      <p:sp>
        <p:nvSpPr>
          <p:cNvPr id="16" name="Text 14"/>
          <p:cNvSpPr/>
          <p:nvPr/>
        </p:nvSpPr>
        <p:spPr>
          <a:xfrm>
            <a:off x="2121408" y="3502152"/>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near Astra quality at a fifth of the price</a:t>
            </a:r>
            <a:endParaRPr lang="en-US" sz="1400" dirty="0"/>
          </a:p>
        </p:txBody>
      </p:sp>
      <p:sp>
        <p:nvSpPr>
          <p:cNvPr id="17" name="Text 15"/>
          <p:cNvSpPr/>
          <p:nvPr/>
        </p:nvSpPr>
        <p:spPr>
          <a:xfrm>
            <a:off x="685800" y="3959352"/>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29 Sep</a:t>
            </a:r>
            <a:endParaRPr lang="en-US" sz="1500" dirty="0"/>
          </a:p>
        </p:txBody>
      </p:sp>
      <p:sp>
        <p:nvSpPr>
          <p:cNvPr id="18" name="Shape 16"/>
          <p:cNvSpPr/>
          <p:nvPr/>
        </p:nvSpPr>
        <p:spPr>
          <a:xfrm>
            <a:off x="1828800" y="4041648"/>
            <a:ext cx="128016" cy="128016"/>
          </a:xfrm>
          <a:prstGeom prst="rect">
            <a:avLst/>
          </a:prstGeom>
          <a:solidFill>
            <a:srgbClr val="F5D06A"/>
          </a:solidFill>
          <a:ln/>
        </p:spPr>
      </p:sp>
      <p:sp>
        <p:nvSpPr>
          <p:cNvPr id="19" name="Text 17"/>
          <p:cNvSpPr/>
          <p:nvPr/>
        </p:nvSpPr>
        <p:spPr>
          <a:xfrm>
            <a:off x="2121408" y="3941064"/>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ChatGPT Pro adds a $500 tier, new Pro 200 plans get half the usage</a:t>
            </a:r>
            <a:endParaRPr lang="en-US" sz="2000" dirty="0"/>
          </a:p>
        </p:txBody>
      </p:sp>
      <p:sp>
        <p:nvSpPr>
          <p:cNvPr id="20" name="Text 18"/>
          <p:cNvSpPr/>
          <p:nvPr/>
        </p:nvSpPr>
        <p:spPr>
          <a:xfrm>
            <a:off x="2121408" y="4288536"/>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$100 / $200 / $500; new $200 plans get half the usage</a:t>
            </a:r>
            <a:endParaRPr lang="en-US" sz="1400" dirty="0"/>
          </a:p>
        </p:txBody>
      </p:sp>
      <p:sp>
        <p:nvSpPr>
          <p:cNvPr id="21" name="Text 19"/>
          <p:cNvSpPr/>
          <p:nvPr/>
        </p:nvSpPr>
        <p:spPr>
          <a:xfrm>
            <a:off x="685800" y="4745736"/>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30 Sep</a:t>
            </a:r>
            <a:endParaRPr lang="en-US" sz="1500" dirty="0"/>
          </a:p>
        </p:txBody>
      </p:sp>
      <p:sp>
        <p:nvSpPr>
          <p:cNvPr id="22" name="Shape 20"/>
          <p:cNvSpPr/>
          <p:nvPr/>
        </p:nvSpPr>
        <p:spPr>
          <a:xfrm>
            <a:off x="1828800" y="4828032"/>
            <a:ext cx="128016" cy="128016"/>
          </a:xfrm>
          <a:prstGeom prst="rect">
            <a:avLst/>
          </a:prstGeom>
          <a:solidFill>
            <a:srgbClr val="60A5FA"/>
          </a:solidFill>
          <a:ln/>
        </p:spPr>
      </p:sp>
      <p:sp>
        <p:nvSpPr>
          <p:cNvPr id="23" name="Text 21"/>
          <p:cNvSpPr/>
          <p:nvPr/>
        </p:nvSpPr>
        <p:spPr>
          <a:xfrm>
            <a:off x="2121408" y="4727448"/>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Anthropic: robots can do 74 percent, pay off for 0.3 percent</a:t>
            </a:r>
            <a:endParaRPr lang="en-US" sz="2000" dirty="0"/>
          </a:p>
        </p:txBody>
      </p:sp>
      <p:sp>
        <p:nvSpPr>
          <p:cNvPr id="24" name="Text 22"/>
          <p:cNvSpPr/>
          <p:nvPr/>
        </p:nvSpPr>
        <p:spPr>
          <a:xfrm>
            <a:off x="2121408" y="5074920"/>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robots could do 74 percent of tasks, pay off for 0.3 percent</a:t>
            </a:r>
            <a:endParaRPr lang="en-US" sz="1400" dirty="0"/>
          </a:p>
        </p:txBody>
      </p:sp>
      <p:sp>
        <p:nvSpPr>
          <p:cNvPr id="25" name="Text 23"/>
          <p:cNvSpPr/>
          <p:nvPr/>
        </p:nvSpPr>
        <p:spPr>
          <a:xfrm>
            <a:off x="685800" y="553212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 Oct</a:t>
            </a:r>
            <a:endParaRPr lang="en-US" sz="1500" dirty="0"/>
          </a:p>
        </p:txBody>
      </p:sp>
      <p:sp>
        <p:nvSpPr>
          <p:cNvPr id="26" name="Shape 24"/>
          <p:cNvSpPr/>
          <p:nvPr/>
        </p:nvSpPr>
        <p:spPr>
          <a:xfrm>
            <a:off x="1828800" y="5614416"/>
            <a:ext cx="128016" cy="128016"/>
          </a:xfrm>
          <a:prstGeom prst="rect">
            <a:avLst/>
          </a:prstGeom>
          <a:solidFill>
            <a:srgbClr val="F472B6"/>
          </a:solidFill>
          <a:ln/>
        </p:spPr>
      </p:sp>
      <p:sp>
        <p:nvSpPr>
          <p:cNvPr id="27" name="Text 25"/>
          <p:cNvSpPr/>
          <p:nvPr/>
        </p:nvSpPr>
        <p:spPr>
          <a:xfrm>
            <a:off x="2121408" y="5513832"/>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Tavus study: nearly half took an AI video avatar for a real person</a:t>
            </a:r>
            <a:endParaRPr lang="en-US" sz="2000" dirty="0"/>
          </a:p>
        </p:txBody>
      </p:sp>
      <p:sp>
        <p:nvSpPr>
          <p:cNvPr id="28" name="Text 26"/>
          <p:cNvSpPr/>
          <p:nvPr/>
        </p:nvSpPr>
        <p:spPr>
          <a:xfrm>
            <a:off x="2121408" y="5861304"/>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48 percent took the AI avatar for a real person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8</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WEEK 41 · 5 OCT TO 11 OCT</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Finished files, proofs and the first boundaries</a:t>
            </a:r>
            <a:endParaRPr lang="en-US" sz="3800" dirty="0"/>
          </a:p>
        </p:txBody>
      </p:sp>
      <p:sp>
        <p:nvSpPr>
          <p:cNvPr id="5" name="Text 3"/>
          <p:cNvSpPr/>
          <p:nvPr/>
        </p:nvSpPr>
        <p:spPr>
          <a:xfrm>
            <a:off x="685800" y="160020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6 Oct</a:t>
            </a:r>
            <a:endParaRPr lang="en-US" sz="1500" dirty="0"/>
          </a:p>
        </p:txBody>
      </p:sp>
      <p:sp>
        <p:nvSpPr>
          <p:cNvPr id="6" name="Shape 4"/>
          <p:cNvSpPr/>
          <p:nvPr/>
        </p:nvSpPr>
        <p:spPr>
          <a:xfrm>
            <a:off x="1828800" y="1682496"/>
            <a:ext cx="128016" cy="128016"/>
          </a:xfrm>
          <a:prstGeom prst="rect">
            <a:avLst/>
          </a:prstGeom>
          <a:solidFill>
            <a:srgbClr val="A78BFA"/>
          </a:solidFill>
          <a:ln/>
        </p:spPr>
      </p:sp>
      <p:sp>
        <p:nvSpPr>
          <p:cNvPr id="7" name="Text 5"/>
          <p:cNvSpPr/>
          <p:nvPr/>
        </p:nvSpPr>
        <p:spPr>
          <a:xfrm>
            <a:off x="2121408" y="1581912"/>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OpenAI puts 719 AI-written maths manuscripts on GitHub</a:t>
            </a:r>
            <a:endParaRPr lang="en-US" sz="2000" dirty="0"/>
          </a:p>
        </p:txBody>
      </p:sp>
      <p:sp>
        <p:nvSpPr>
          <p:cNvPr id="8" name="Text 6"/>
          <p:cNvSpPr/>
          <p:nvPr/>
        </p:nvSpPr>
        <p:spPr>
          <a:xfrm>
            <a:off x="2121408" y="1929384"/>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719 manuscripts, 300 results checked in Lean</a:t>
            </a:r>
            <a:endParaRPr lang="en-US" sz="1400" dirty="0"/>
          </a:p>
        </p:txBody>
      </p:sp>
      <p:sp>
        <p:nvSpPr>
          <p:cNvPr id="9" name="Text 7"/>
          <p:cNvSpPr/>
          <p:nvPr/>
        </p:nvSpPr>
        <p:spPr>
          <a:xfrm>
            <a:off x="685800" y="2386584"/>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6 Oct</a:t>
            </a:r>
            <a:endParaRPr lang="en-US" sz="1500" dirty="0"/>
          </a:p>
        </p:txBody>
      </p:sp>
      <p:sp>
        <p:nvSpPr>
          <p:cNvPr id="10" name="Shape 8"/>
          <p:cNvSpPr/>
          <p:nvPr/>
        </p:nvSpPr>
        <p:spPr>
          <a:xfrm>
            <a:off x="1828800" y="2468880"/>
            <a:ext cx="128016" cy="128016"/>
          </a:xfrm>
          <a:prstGeom prst="rect">
            <a:avLst/>
          </a:prstGeom>
          <a:solidFill>
            <a:srgbClr val="34D399"/>
          </a:solidFill>
          <a:ln/>
        </p:spPr>
      </p:sp>
      <p:sp>
        <p:nvSpPr>
          <p:cNvPr id="11" name="Text 9"/>
          <p:cNvSpPr/>
          <p:nvPr/>
        </p:nvSpPr>
        <p:spPr>
          <a:xfrm>
            <a:off x="2121408" y="2368296"/>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Mistral Large 4: a 1-trillion-parameter European model in preview</a:t>
            </a:r>
            <a:endParaRPr lang="en-US" sz="2000" dirty="0"/>
          </a:p>
        </p:txBody>
      </p:sp>
      <p:sp>
        <p:nvSpPr>
          <p:cNvPr id="12" name="Text 10"/>
          <p:cNvSpPr/>
          <p:nvPr/>
        </p:nvSpPr>
        <p:spPr>
          <a:xfrm>
            <a:off x="2121408" y="2715768"/>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about 1 trillion parameters, trained in EU data centres</a:t>
            </a:r>
            <a:endParaRPr lang="en-US" sz="1400" dirty="0"/>
          </a:p>
        </p:txBody>
      </p:sp>
      <p:sp>
        <p:nvSpPr>
          <p:cNvPr id="13" name="Text 11"/>
          <p:cNvSpPr/>
          <p:nvPr/>
        </p:nvSpPr>
        <p:spPr>
          <a:xfrm>
            <a:off x="685800" y="3172968"/>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7 Oct</a:t>
            </a:r>
            <a:endParaRPr lang="en-US" sz="1500" dirty="0"/>
          </a:p>
        </p:txBody>
      </p:sp>
      <p:sp>
        <p:nvSpPr>
          <p:cNvPr id="14" name="Shape 12"/>
          <p:cNvSpPr/>
          <p:nvPr/>
        </p:nvSpPr>
        <p:spPr>
          <a:xfrm>
            <a:off x="1828800" y="3255264"/>
            <a:ext cx="128016" cy="128016"/>
          </a:xfrm>
          <a:prstGeom prst="rect">
            <a:avLst/>
          </a:prstGeom>
          <a:solidFill>
            <a:srgbClr val="F5D06A"/>
          </a:solidFill>
          <a:ln/>
        </p:spPr>
      </p:sp>
      <p:sp>
        <p:nvSpPr>
          <p:cNvPr id="15" name="Text 13"/>
          <p:cNvSpPr/>
          <p:nvPr/>
        </p:nvSpPr>
        <p:spPr>
          <a:xfrm>
            <a:off x="2121408" y="3154680"/>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GPT-6 reaches ChatGPT chat, including the free tier</a:t>
            </a:r>
            <a:endParaRPr lang="en-US" sz="2000" dirty="0"/>
          </a:p>
        </p:txBody>
      </p:sp>
      <p:sp>
        <p:nvSpPr>
          <p:cNvPr id="16" name="Text 14"/>
          <p:cNvSpPr/>
          <p:nvPr/>
        </p:nvSpPr>
        <p:spPr>
          <a:xfrm>
            <a:off x="2121408" y="3502152"/>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the new model for every user, including the free tier</a:t>
            </a:r>
            <a:endParaRPr lang="en-US" sz="1400" dirty="0"/>
          </a:p>
        </p:txBody>
      </p:sp>
      <p:sp>
        <p:nvSpPr>
          <p:cNvPr id="17" name="Text 15"/>
          <p:cNvSpPr/>
          <p:nvPr/>
        </p:nvSpPr>
        <p:spPr>
          <a:xfrm>
            <a:off x="685800" y="3959352"/>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8 Oct</a:t>
            </a:r>
            <a:endParaRPr lang="en-US" sz="1500" dirty="0"/>
          </a:p>
        </p:txBody>
      </p:sp>
      <p:sp>
        <p:nvSpPr>
          <p:cNvPr id="18" name="Shape 16"/>
          <p:cNvSpPr/>
          <p:nvPr/>
        </p:nvSpPr>
        <p:spPr>
          <a:xfrm>
            <a:off x="1828800" y="4041648"/>
            <a:ext cx="128016" cy="128016"/>
          </a:xfrm>
          <a:prstGeom prst="rect">
            <a:avLst/>
          </a:prstGeom>
          <a:solidFill>
            <a:srgbClr val="5EC4B6"/>
          </a:solidFill>
          <a:ln/>
        </p:spPr>
      </p:sp>
      <p:sp>
        <p:nvSpPr>
          <p:cNvPr id="19" name="Text 17"/>
          <p:cNvSpPr/>
          <p:nvPr/>
        </p:nvSpPr>
        <p:spPr>
          <a:xfrm>
            <a:off x="2121408" y="3941064"/>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Claude Docs, Slides and Design for all, Dashboards and Motion in beta</a:t>
            </a:r>
            <a:endParaRPr lang="en-US" sz="2000" dirty="0"/>
          </a:p>
        </p:txBody>
      </p:sp>
      <p:sp>
        <p:nvSpPr>
          <p:cNvPr id="20" name="Text 18"/>
          <p:cNvSpPr/>
          <p:nvPr/>
        </p:nvSpPr>
        <p:spPr>
          <a:xfrm>
            <a:off x="2121408" y="4288536"/>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Dashboards and Motion (animated explainers) in beta</a:t>
            </a:r>
            <a:endParaRPr lang="en-US" sz="1400" dirty="0"/>
          </a:p>
        </p:txBody>
      </p:sp>
      <p:sp>
        <p:nvSpPr>
          <p:cNvPr id="21" name="Text 19"/>
          <p:cNvSpPr/>
          <p:nvPr/>
        </p:nvSpPr>
        <p:spPr>
          <a:xfrm>
            <a:off x="685800" y="4745736"/>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8 Oct</a:t>
            </a:r>
            <a:endParaRPr lang="en-US" sz="1500" dirty="0"/>
          </a:p>
        </p:txBody>
      </p:sp>
      <p:sp>
        <p:nvSpPr>
          <p:cNvPr id="22" name="Shape 20"/>
          <p:cNvSpPr/>
          <p:nvPr/>
        </p:nvSpPr>
        <p:spPr>
          <a:xfrm>
            <a:off x="1828800" y="4828032"/>
            <a:ext cx="128016" cy="128016"/>
          </a:xfrm>
          <a:prstGeom prst="rect">
            <a:avLst/>
          </a:prstGeom>
          <a:solidFill>
            <a:srgbClr val="A78BFA"/>
          </a:solidFill>
          <a:ln/>
        </p:spPr>
      </p:sp>
      <p:sp>
        <p:nvSpPr>
          <p:cNvPr id="23" name="Text 21"/>
          <p:cNvSpPr/>
          <p:nvPr/>
        </p:nvSpPr>
        <p:spPr>
          <a:xfrm>
            <a:off x="2121408" y="4727448"/>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AlphaProof Nexus solves Erdős problems, paper in Science</a:t>
            </a:r>
            <a:endParaRPr lang="en-US" sz="2000" dirty="0"/>
          </a:p>
        </p:txBody>
      </p:sp>
      <p:sp>
        <p:nvSpPr>
          <p:cNvPr id="24" name="Text 22"/>
          <p:cNvSpPr/>
          <p:nvPr/>
        </p:nvSpPr>
        <p:spPr>
          <a:xfrm>
            <a:off x="2121408" y="5074920"/>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9 Erdős problems solved, peer-reviewed in Science</a:t>
            </a:r>
            <a:endParaRPr lang="en-US" sz="1400" dirty="0"/>
          </a:p>
        </p:txBody>
      </p:sp>
      <p:sp>
        <p:nvSpPr>
          <p:cNvPr id="25" name="Text 23"/>
          <p:cNvSpPr/>
          <p:nvPr/>
        </p:nvSpPr>
        <p:spPr>
          <a:xfrm>
            <a:off x="685800" y="553212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9 Oct</a:t>
            </a:r>
            <a:endParaRPr lang="en-US" sz="1500" dirty="0"/>
          </a:p>
        </p:txBody>
      </p:sp>
      <p:sp>
        <p:nvSpPr>
          <p:cNvPr id="26" name="Shape 24"/>
          <p:cNvSpPr/>
          <p:nvPr/>
        </p:nvSpPr>
        <p:spPr>
          <a:xfrm>
            <a:off x="1828800" y="5614416"/>
            <a:ext cx="128016" cy="128016"/>
          </a:xfrm>
          <a:prstGeom prst="rect">
            <a:avLst/>
          </a:prstGeom>
          <a:solidFill>
            <a:srgbClr val="EF4E4E"/>
          </a:solidFill>
          <a:ln/>
        </p:spPr>
      </p:sp>
      <p:sp>
        <p:nvSpPr>
          <p:cNvPr id="27" name="Text 25"/>
          <p:cNvSpPr/>
          <p:nvPr/>
        </p:nvSpPr>
        <p:spPr>
          <a:xfrm>
            <a:off x="2121408" y="5513832"/>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Anthropic: Claude models took real actions on live sites in tests</a:t>
            </a:r>
            <a:endParaRPr lang="en-US" sz="2000" dirty="0"/>
          </a:p>
        </p:txBody>
      </p:sp>
      <p:sp>
        <p:nvSpPr>
          <p:cNvPr id="28" name="Text 26"/>
          <p:cNvSpPr/>
          <p:nvPr/>
        </p:nvSpPr>
        <p:spPr>
          <a:xfrm>
            <a:off x="2121408" y="5861304"/>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live internet now off for all internal evaluations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9</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WEEK 42 · 12 OCT TO 18 OCT</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Gemini 4 for everyone, Europe asks questions</a:t>
            </a:r>
            <a:endParaRPr lang="en-US" sz="3800" dirty="0"/>
          </a:p>
        </p:txBody>
      </p:sp>
      <p:sp>
        <p:nvSpPr>
          <p:cNvPr id="5" name="Text 3"/>
          <p:cNvSpPr/>
          <p:nvPr/>
        </p:nvSpPr>
        <p:spPr>
          <a:xfrm>
            <a:off x="685800" y="160020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13 Oct</a:t>
            </a:r>
            <a:endParaRPr lang="en-US" sz="1500" dirty="0"/>
          </a:p>
        </p:txBody>
      </p:sp>
      <p:sp>
        <p:nvSpPr>
          <p:cNvPr id="6" name="Shape 4"/>
          <p:cNvSpPr/>
          <p:nvPr/>
        </p:nvSpPr>
        <p:spPr>
          <a:xfrm>
            <a:off x="1828800" y="1682496"/>
            <a:ext cx="128016" cy="128016"/>
          </a:xfrm>
          <a:prstGeom prst="rect">
            <a:avLst/>
          </a:prstGeom>
          <a:solidFill>
            <a:srgbClr val="F5D06A"/>
          </a:solidFill>
          <a:ln/>
        </p:spPr>
      </p:sp>
      <p:sp>
        <p:nvSpPr>
          <p:cNvPr id="7" name="Text 5"/>
          <p:cNvSpPr/>
          <p:nvPr/>
        </p:nvSpPr>
        <p:spPr>
          <a:xfrm>
            <a:off x="2121408" y="1581912"/>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Gemini 4 Argon opens to everyone, intro price ends November 30</a:t>
            </a:r>
            <a:endParaRPr lang="en-US" sz="2000" dirty="0"/>
          </a:p>
        </p:txBody>
      </p:sp>
      <p:sp>
        <p:nvSpPr>
          <p:cNvPr id="8" name="Text 6"/>
          <p:cNvSpPr/>
          <p:nvPr/>
        </p:nvSpPr>
        <p:spPr>
          <a:xfrm>
            <a:off x="2121408" y="1929384"/>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$2 / $10 until 30 November, then $4 / $20</a:t>
            </a:r>
            <a:endParaRPr lang="en-US" sz="1400" dirty="0"/>
          </a:p>
        </p:txBody>
      </p:sp>
      <p:sp>
        <p:nvSpPr>
          <p:cNvPr id="9" name="Text 7"/>
          <p:cNvSpPr/>
          <p:nvPr/>
        </p:nvSpPr>
        <p:spPr>
          <a:xfrm>
            <a:off x="685800" y="2386584"/>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13 Oct</a:t>
            </a:r>
            <a:endParaRPr lang="en-US" sz="1500" dirty="0"/>
          </a:p>
        </p:txBody>
      </p:sp>
      <p:sp>
        <p:nvSpPr>
          <p:cNvPr id="10" name="Shape 8"/>
          <p:cNvSpPr/>
          <p:nvPr/>
        </p:nvSpPr>
        <p:spPr>
          <a:xfrm>
            <a:off x="1828800" y="2468880"/>
            <a:ext cx="128016" cy="128016"/>
          </a:xfrm>
          <a:prstGeom prst="rect">
            <a:avLst/>
          </a:prstGeom>
          <a:solidFill>
            <a:srgbClr val="F5D06A"/>
          </a:solidFill>
          <a:ln/>
        </p:spPr>
      </p:sp>
      <p:sp>
        <p:nvSpPr>
          <p:cNvPr id="11" name="Text 9"/>
          <p:cNvSpPr/>
          <p:nvPr/>
        </p:nvSpPr>
        <p:spPr>
          <a:xfrm>
            <a:off x="2121408" y="2368296"/>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ARC-AGI-3: harness lifts top models past 96%, Kaggle closes Nov 2</a:t>
            </a:r>
            <a:endParaRPr lang="en-US" sz="2000" dirty="0"/>
          </a:p>
        </p:txBody>
      </p:sp>
      <p:sp>
        <p:nvSpPr>
          <p:cNvPr id="12" name="Text 10"/>
          <p:cNvSpPr/>
          <p:nvPr/>
        </p:nvSpPr>
        <p:spPr>
          <a:xfrm>
            <a:off x="2121408" y="2715768"/>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a better harness lifts top models past 96 percent</a:t>
            </a:r>
            <a:endParaRPr lang="en-US" sz="1400" dirty="0"/>
          </a:p>
        </p:txBody>
      </p:sp>
      <p:sp>
        <p:nvSpPr>
          <p:cNvPr id="13" name="Text 11"/>
          <p:cNvSpPr/>
          <p:nvPr/>
        </p:nvSpPr>
        <p:spPr>
          <a:xfrm>
            <a:off x="685800" y="3172968"/>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13 Oct</a:t>
            </a:r>
            <a:endParaRPr lang="en-US" sz="1500" dirty="0"/>
          </a:p>
        </p:txBody>
      </p:sp>
      <p:sp>
        <p:nvSpPr>
          <p:cNvPr id="14" name="Shape 12"/>
          <p:cNvSpPr/>
          <p:nvPr/>
        </p:nvSpPr>
        <p:spPr>
          <a:xfrm>
            <a:off x="1828800" y="3255264"/>
            <a:ext cx="128016" cy="128016"/>
          </a:xfrm>
          <a:prstGeom prst="rect">
            <a:avLst/>
          </a:prstGeom>
          <a:solidFill>
            <a:srgbClr val="5EC4B6"/>
          </a:solidFill>
          <a:ln/>
        </p:spPr>
      </p:sp>
      <p:sp>
        <p:nvSpPr>
          <p:cNvPr id="15" name="Text 13"/>
          <p:cNvSpPr/>
          <p:nvPr/>
        </p:nvSpPr>
        <p:spPr>
          <a:xfrm>
            <a:off x="2121408" y="3154680"/>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Anthropic replaces git internally with its own system, Scion</a:t>
            </a:r>
            <a:endParaRPr lang="en-US" sz="2000" dirty="0"/>
          </a:p>
        </p:txBody>
      </p:sp>
      <p:sp>
        <p:nvSpPr>
          <p:cNvPr id="16" name="Text 14"/>
          <p:cNvSpPr/>
          <p:nvPr/>
        </p:nvSpPr>
        <p:spPr>
          <a:xfrm>
            <a:off x="2121408" y="3502152"/>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from 2,500 to over 30,000 merges a day</a:t>
            </a:r>
            <a:endParaRPr lang="en-US" sz="1400" dirty="0"/>
          </a:p>
        </p:txBody>
      </p:sp>
      <p:sp>
        <p:nvSpPr>
          <p:cNvPr id="17" name="Text 15"/>
          <p:cNvSpPr/>
          <p:nvPr/>
        </p:nvSpPr>
        <p:spPr>
          <a:xfrm>
            <a:off x="685800" y="3959352"/>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14 Oct</a:t>
            </a:r>
            <a:endParaRPr lang="en-US" sz="1500" dirty="0"/>
          </a:p>
        </p:txBody>
      </p:sp>
      <p:sp>
        <p:nvSpPr>
          <p:cNvPr id="18" name="Shape 16"/>
          <p:cNvSpPr/>
          <p:nvPr/>
        </p:nvSpPr>
        <p:spPr>
          <a:xfrm>
            <a:off x="1828800" y="4041648"/>
            <a:ext cx="128016" cy="128016"/>
          </a:xfrm>
          <a:prstGeom prst="rect">
            <a:avLst/>
          </a:prstGeom>
          <a:solidFill>
            <a:srgbClr val="34D399"/>
          </a:solidFill>
          <a:ln/>
        </p:spPr>
      </p:sp>
      <p:sp>
        <p:nvSpPr>
          <p:cNvPr id="19" name="Text 17"/>
          <p:cNvSpPr/>
          <p:nvPr/>
        </p:nvSpPr>
        <p:spPr>
          <a:xfrm>
            <a:off x="2121408" y="3941064"/>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EU AI Office demands information from labs after agent incidents</a:t>
            </a:r>
            <a:endParaRPr lang="en-US" sz="2000" dirty="0"/>
          </a:p>
        </p:txBody>
      </p:sp>
      <p:sp>
        <p:nvSpPr>
          <p:cNvPr id="20" name="Text 18"/>
          <p:cNvSpPr/>
          <p:nvPr/>
        </p:nvSpPr>
        <p:spPr>
          <a:xfrm>
            <a:off x="2121408" y="4288536"/>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information on security, testing and monitoring</a:t>
            </a:r>
            <a:endParaRPr lang="en-US" sz="1400" dirty="0"/>
          </a:p>
        </p:txBody>
      </p:sp>
      <p:sp>
        <p:nvSpPr>
          <p:cNvPr id="21" name="Text 19"/>
          <p:cNvSpPr/>
          <p:nvPr/>
        </p:nvSpPr>
        <p:spPr>
          <a:xfrm>
            <a:off x="685800" y="4745736"/>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15 Oct</a:t>
            </a:r>
            <a:endParaRPr lang="en-US" sz="1500" dirty="0"/>
          </a:p>
        </p:txBody>
      </p:sp>
      <p:sp>
        <p:nvSpPr>
          <p:cNvPr id="22" name="Shape 20"/>
          <p:cNvSpPr/>
          <p:nvPr/>
        </p:nvSpPr>
        <p:spPr>
          <a:xfrm>
            <a:off x="1828800" y="4828032"/>
            <a:ext cx="128016" cy="128016"/>
          </a:xfrm>
          <a:prstGeom prst="rect">
            <a:avLst/>
          </a:prstGeom>
          <a:solidFill>
            <a:srgbClr val="60A5FA"/>
          </a:solidFill>
          <a:ln/>
        </p:spPr>
      </p:sp>
      <p:sp>
        <p:nvSpPr>
          <p:cNvPr id="23" name="Text 21"/>
          <p:cNvSpPr/>
          <p:nvPr/>
        </p:nvSpPr>
        <p:spPr>
          <a:xfrm>
            <a:off x="2121408" y="4727448"/>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Chip index falls 11.6 percent, CoreWeave under pressure</a:t>
            </a:r>
            <a:endParaRPr lang="en-US" sz="2000" dirty="0"/>
          </a:p>
        </p:txBody>
      </p:sp>
      <p:sp>
        <p:nvSpPr>
          <p:cNvPr id="24" name="Text 22"/>
          <p:cNvSpPr/>
          <p:nvPr/>
        </p:nvSpPr>
        <p:spPr>
          <a:xfrm>
            <a:off x="2121408" y="5074920"/>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minus 11.6 percent in six trading days</a:t>
            </a:r>
            <a:endParaRPr lang="en-US" sz="1400" dirty="0"/>
          </a:p>
        </p:txBody>
      </p:sp>
      <p:sp>
        <p:nvSpPr>
          <p:cNvPr id="25" name="Text 23"/>
          <p:cNvSpPr/>
          <p:nvPr/>
        </p:nvSpPr>
        <p:spPr>
          <a:xfrm>
            <a:off x="685800" y="553212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16 Oct</a:t>
            </a:r>
            <a:endParaRPr lang="en-US" sz="1500" dirty="0"/>
          </a:p>
        </p:txBody>
      </p:sp>
      <p:sp>
        <p:nvSpPr>
          <p:cNvPr id="26" name="Shape 24"/>
          <p:cNvSpPr/>
          <p:nvPr/>
        </p:nvSpPr>
        <p:spPr>
          <a:xfrm>
            <a:off x="1828800" y="5614416"/>
            <a:ext cx="128016" cy="128016"/>
          </a:xfrm>
          <a:prstGeom prst="rect">
            <a:avLst/>
          </a:prstGeom>
          <a:solidFill>
            <a:srgbClr val="FB923C"/>
          </a:solidFill>
          <a:ln/>
        </p:spPr>
      </p:sp>
      <p:sp>
        <p:nvSpPr>
          <p:cNvPr id="27" name="Text 25"/>
          <p:cNvSpPr/>
          <p:nvPr/>
        </p:nvSpPr>
        <p:spPr>
          <a:xfrm>
            <a:off x="2121408" y="5513832"/>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Anthropic: junior share of hires down from 27 to 9 percent</a:t>
            </a:r>
            <a:endParaRPr lang="en-US" sz="2000" dirty="0"/>
          </a:p>
        </p:txBody>
      </p:sp>
      <p:sp>
        <p:nvSpPr>
          <p:cNvPr id="28" name="Text 26"/>
          <p:cNvSpPr/>
          <p:nvPr/>
        </p:nvSpPr>
        <p:spPr>
          <a:xfrm>
            <a:off x="2121408" y="5861304"/>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agent hours about six times staff hours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10</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WEEK 43 · 19 OCT TO 21 OCT</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Long runs, real labs, real attacks</a:t>
            </a:r>
            <a:endParaRPr lang="en-US" sz="3800" dirty="0"/>
          </a:p>
        </p:txBody>
      </p:sp>
      <p:sp>
        <p:nvSpPr>
          <p:cNvPr id="5" name="Text 3"/>
          <p:cNvSpPr/>
          <p:nvPr/>
        </p:nvSpPr>
        <p:spPr>
          <a:xfrm>
            <a:off x="685800" y="160020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19 Oct</a:t>
            </a:r>
            <a:endParaRPr lang="en-US" sz="1500" dirty="0"/>
          </a:p>
        </p:txBody>
      </p:sp>
      <p:sp>
        <p:nvSpPr>
          <p:cNvPr id="6" name="Shape 4"/>
          <p:cNvSpPr/>
          <p:nvPr/>
        </p:nvSpPr>
        <p:spPr>
          <a:xfrm>
            <a:off x="1828800" y="1682496"/>
            <a:ext cx="128016" cy="128016"/>
          </a:xfrm>
          <a:prstGeom prst="rect">
            <a:avLst/>
          </a:prstGeom>
          <a:solidFill>
            <a:srgbClr val="EF4E4E"/>
          </a:solidFill>
          <a:ln/>
        </p:spPr>
      </p:sp>
      <p:sp>
        <p:nvSpPr>
          <p:cNvPr id="7" name="Text 5"/>
          <p:cNvSpPr/>
          <p:nvPr/>
        </p:nvSpPr>
        <p:spPr>
          <a:xfrm>
            <a:off x="2121408" y="1581912"/>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One attacker, many AI agents: more than 100 companies breached</a:t>
            </a:r>
            <a:endParaRPr lang="en-US" sz="2000" dirty="0"/>
          </a:p>
        </p:txBody>
      </p:sp>
      <p:sp>
        <p:nvSpPr>
          <p:cNvPr id="8" name="Text 6"/>
          <p:cNvSpPr/>
          <p:nvPr/>
        </p:nvSpPr>
        <p:spPr>
          <a:xfrm>
            <a:off x="2121408" y="1929384"/>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about $50 in tokens per breach, an estimate reported by Reuters</a:t>
            </a:r>
            <a:endParaRPr lang="en-US" sz="1400" dirty="0"/>
          </a:p>
        </p:txBody>
      </p:sp>
      <p:sp>
        <p:nvSpPr>
          <p:cNvPr id="9" name="Text 7"/>
          <p:cNvSpPr/>
          <p:nvPr/>
        </p:nvSpPr>
        <p:spPr>
          <a:xfrm>
            <a:off x="685800" y="2386584"/>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19 Oct</a:t>
            </a:r>
            <a:endParaRPr lang="en-US" sz="1500" dirty="0"/>
          </a:p>
        </p:txBody>
      </p:sp>
      <p:sp>
        <p:nvSpPr>
          <p:cNvPr id="10" name="Shape 8"/>
          <p:cNvSpPr/>
          <p:nvPr/>
        </p:nvSpPr>
        <p:spPr>
          <a:xfrm>
            <a:off x="1828800" y="2468880"/>
            <a:ext cx="128016" cy="128016"/>
          </a:xfrm>
          <a:prstGeom prst="rect">
            <a:avLst/>
          </a:prstGeom>
          <a:solidFill>
            <a:srgbClr val="5EC4B6"/>
          </a:solidFill>
          <a:ln/>
        </p:spPr>
      </p:sp>
      <p:sp>
        <p:nvSpPr>
          <p:cNvPr id="11" name="Text 9"/>
          <p:cNvSpPr/>
          <p:nvPr/>
        </p:nvSpPr>
        <p:spPr>
          <a:xfrm>
            <a:off x="2121408" y="2368296"/>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Notion agents can now work on one task for 24 hours</a:t>
            </a:r>
            <a:endParaRPr lang="en-US" sz="2000" dirty="0"/>
          </a:p>
        </p:txBody>
      </p:sp>
      <p:sp>
        <p:nvSpPr>
          <p:cNvPr id="12" name="Text 10"/>
          <p:cNvSpPr/>
          <p:nvPr/>
        </p:nvSpPr>
        <p:spPr>
          <a:xfrm>
            <a:off x="2121408" y="2715768"/>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from five minutes to 24 hours per task</a:t>
            </a:r>
            <a:endParaRPr lang="en-US" sz="1400" dirty="0"/>
          </a:p>
        </p:txBody>
      </p:sp>
      <p:sp>
        <p:nvSpPr>
          <p:cNvPr id="13" name="Text 11"/>
          <p:cNvSpPr/>
          <p:nvPr/>
        </p:nvSpPr>
        <p:spPr>
          <a:xfrm>
            <a:off x="685800" y="3172968"/>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19 Oct</a:t>
            </a:r>
            <a:endParaRPr lang="en-US" sz="1500" dirty="0"/>
          </a:p>
        </p:txBody>
      </p:sp>
      <p:sp>
        <p:nvSpPr>
          <p:cNvPr id="14" name="Shape 12"/>
          <p:cNvSpPr/>
          <p:nvPr/>
        </p:nvSpPr>
        <p:spPr>
          <a:xfrm>
            <a:off x="1828800" y="3255264"/>
            <a:ext cx="128016" cy="128016"/>
          </a:xfrm>
          <a:prstGeom prst="rect">
            <a:avLst/>
          </a:prstGeom>
          <a:solidFill>
            <a:srgbClr val="A78BFA"/>
          </a:solidFill>
          <a:ln/>
        </p:spPr>
      </p:sp>
      <p:sp>
        <p:nvSpPr>
          <p:cNvPr id="15" name="Text 13"/>
          <p:cNvSpPr/>
          <p:nvPr/>
        </p:nvSpPr>
        <p:spPr>
          <a:xfrm>
            <a:off x="2121408" y="3154680"/>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Mathematicians rebuild the AI argument on Siegel zeros</a:t>
            </a:r>
            <a:endParaRPr lang="en-US" sz="2000" dirty="0"/>
          </a:p>
        </p:txBody>
      </p:sp>
      <p:sp>
        <p:nvSpPr>
          <p:cNvPr id="16" name="Text 14"/>
          <p:cNvSpPr/>
          <p:nvPr/>
        </p:nvSpPr>
        <p:spPr>
          <a:xfrm>
            <a:off x="2121408" y="3502152"/>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experts rebuild and check an AI-found proof idea</a:t>
            </a:r>
            <a:endParaRPr lang="en-US" sz="1400" dirty="0"/>
          </a:p>
        </p:txBody>
      </p:sp>
      <p:sp>
        <p:nvSpPr>
          <p:cNvPr id="17" name="Text 15"/>
          <p:cNvSpPr/>
          <p:nvPr/>
        </p:nvSpPr>
        <p:spPr>
          <a:xfrm>
            <a:off x="685800" y="3959352"/>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20 Oct</a:t>
            </a:r>
            <a:endParaRPr lang="en-US" sz="1500" dirty="0"/>
          </a:p>
        </p:txBody>
      </p:sp>
      <p:sp>
        <p:nvSpPr>
          <p:cNvPr id="18" name="Shape 16"/>
          <p:cNvSpPr/>
          <p:nvPr/>
        </p:nvSpPr>
        <p:spPr>
          <a:xfrm>
            <a:off x="1828800" y="4041648"/>
            <a:ext cx="128016" cy="128016"/>
          </a:xfrm>
          <a:prstGeom prst="rect">
            <a:avLst/>
          </a:prstGeom>
          <a:solidFill>
            <a:srgbClr val="A78BFA"/>
          </a:solidFill>
          <a:ln/>
        </p:spPr>
      </p:sp>
      <p:sp>
        <p:nvSpPr>
          <p:cNvPr id="19" name="Text 17"/>
          <p:cNvSpPr/>
          <p:nvPr/>
        </p:nvSpPr>
        <p:spPr>
          <a:xfrm>
            <a:off x="2121408" y="3941064"/>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Claude designs scorpion toxin binders, 17 confirmed in the lab</a:t>
            </a:r>
            <a:endParaRPr lang="en-US" sz="2000" dirty="0"/>
          </a:p>
        </p:txBody>
      </p:sp>
      <p:sp>
        <p:nvSpPr>
          <p:cNvPr id="20" name="Text 18"/>
          <p:cNvSpPr/>
          <p:nvPr/>
        </p:nvSpPr>
        <p:spPr>
          <a:xfrm>
            <a:off x="2121408" y="4288536"/>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17 of 211 tested designs confirmed in a 64-hour campaign</a:t>
            </a:r>
            <a:endParaRPr lang="en-US" sz="1400" dirty="0"/>
          </a:p>
        </p:txBody>
      </p:sp>
      <p:sp>
        <p:nvSpPr>
          <p:cNvPr id="21" name="Text 19"/>
          <p:cNvSpPr/>
          <p:nvPr/>
        </p:nvSpPr>
        <p:spPr>
          <a:xfrm>
            <a:off x="685800" y="4745736"/>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21 Oct</a:t>
            </a:r>
            <a:endParaRPr lang="en-US" sz="1500" dirty="0"/>
          </a:p>
        </p:txBody>
      </p:sp>
      <p:sp>
        <p:nvSpPr>
          <p:cNvPr id="22" name="Shape 20"/>
          <p:cNvSpPr/>
          <p:nvPr/>
        </p:nvSpPr>
        <p:spPr>
          <a:xfrm>
            <a:off x="1828800" y="4828032"/>
            <a:ext cx="128016" cy="128016"/>
          </a:xfrm>
          <a:prstGeom prst="rect">
            <a:avLst/>
          </a:prstGeom>
          <a:solidFill>
            <a:srgbClr val="A78BFA"/>
          </a:solidFill>
          <a:ln/>
        </p:spPr>
      </p:sp>
      <p:sp>
        <p:nvSpPr>
          <p:cNvPr id="23" name="Text 21"/>
          <p:cNvSpPr/>
          <p:nvPr/>
        </p:nvSpPr>
        <p:spPr>
          <a:xfrm>
            <a:off x="2121408" y="4727448"/>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Thousands of agents read a brain cell atlas in 32 minutes</a:t>
            </a:r>
            <a:endParaRPr lang="en-US" sz="2000" dirty="0"/>
          </a:p>
        </p:txBody>
      </p:sp>
      <p:sp>
        <p:nvSpPr>
          <p:cNvPr id="24" name="Text 22"/>
          <p:cNvSpPr/>
          <p:nvPr/>
        </p:nvSpPr>
        <p:spPr>
          <a:xfrm>
            <a:off x="2121408" y="5074920"/>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the full analysis in 32 minutes</a:t>
            </a:r>
            <a:endParaRPr lang="en-US" sz="1400" dirty="0"/>
          </a:p>
        </p:txBody>
      </p:sp>
      <p:sp>
        <p:nvSpPr>
          <p:cNvPr id="25" name="Text 23"/>
          <p:cNvSpPr/>
          <p:nvPr/>
        </p:nvSpPr>
        <p:spPr>
          <a:xfrm>
            <a:off x="685800" y="553212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21 Oct</a:t>
            </a:r>
            <a:endParaRPr lang="en-US" sz="1500" dirty="0"/>
          </a:p>
        </p:txBody>
      </p:sp>
      <p:sp>
        <p:nvSpPr>
          <p:cNvPr id="26" name="Shape 24"/>
          <p:cNvSpPr/>
          <p:nvPr/>
        </p:nvSpPr>
        <p:spPr>
          <a:xfrm>
            <a:off x="1828800" y="5614416"/>
            <a:ext cx="128016" cy="128016"/>
          </a:xfrm>
          <a:prstGeom prst="rect">
            <a:avLst/>
          </a:prstGeom>
          <a:solidFill>
            <a:srgbClr val="60A5FA"/>
          </a:solidFill>
          <a:ln/>
        </p:spPr>
      </p:sp>
      <p:sp>
        <p:nvSpPr>
          <p:cNvPr id="27" name="Text 25"/>
          <p:cNvSpPr/>
          <p:nvPr/>
        </p:nvSpPr>
        <p:spPr>
          <a:xfrm>
            <a:off x="2121408" y="5513832"/>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GTC Berlin: AI factory in a container, reference humanoid for 2027</a:t>
            </a:r>
            <a:endParaRPr lang="en-US" sz="2000" dirty="0"/>
          </a:p>
        </p:txBody>
      </p:sp>
      <p:sp>
        <p:nvSpPr>
          <p:cNvPr id="28" name="Text 26"/>
          <p:cNvSpPr/>
          <p:nvPr/>
        </p:nvSpPr>
        <p:spPr>
          <a:xfrm>
            <a:off x="2121408" y="5861304"/>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an AI factory set up in 14 days instead of six months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11</a:t>
            </a:r>
            <a:endParaRPr lang="en-US" sz="1100" dirty="0"/>
          </a:p>
        </p:txBody>
      </p:sp>
      <p:pic>
        <p:nvPicPr>
          <p:cNvPr id="3" name="Image 0" descr="/Users/momofeichtinger/Documents/RootOrdner/Business/KI Deep Dives/output/2026-11-02-deepdive/deck/assets-canva/act1-cheaper.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1005840"/>
            <a:ext cx="2743200" cy="1280160"/>
          </a:xfrm>
          <a:prstGeom prst="rect">
            <a:avLst/>
          </a:prstGeom>
          <a:noFill/>
          <a:ln/>
        </p:spPr>
        <p:txBody>
          <a:bodyPr wrap="square" lIns="0" tIns="0" rIns="0" bIns="0" rtlCol="0" anchor="b"/>
          <a:lstStyle/>
          <a:p>
            <a:pPr indent="0" marL="0">
              <a:buNone/>
            </a:pPr>
            <a:r>
              <a:rPr lang="en-US" sz="9600" b="1" dirty="0">
                <a:solidFill>
                  <a:srgbClr val="F5D06A"/>
                </a:solidFill>
                <a:latin typeface="Helvetica Neue" pitchFamily="34" charset="0"/>
                <a:ea typeface="Helvetica Neue" pitchFamily="34" charset="-122"/>
                <a:cs typeface="Helvetica Neue" pitchFamily="34" charset="-120"/>
              </a:rPr>
              <a:t>01</a:t>
            </a:r>
            <a:endParaRPr lang="en-US" sz="9600" dirty="0"/>
          </a:p>
        </p:txBody>
      </p:sp>
      <p:sp>
        <p:nvSpPr>
          <p:cNvPr id="5" name="Text 2"/>
          <p:cNvSpPr/>
          <p:nvPr/>
        </p:nvSpPr>
        <p:spPr>
          <a:xfrm>
            <a:off x="685800" y="2377440"/>
            <a:ext cx="5120640" cy="1188720"/>
          </a:xfrm>
          <a:prstGeom prst="rect">
            <a:avLst/>
          </a:prstGeom>
          <a:noFill/>
          <a:ln/>
        </p:spPr>
        <p:txBody>
          <a:bodyPr wrap="square" lIns="0" tIns="0" rIns="0" bIns="0" rtlCol="0" anchor="t"/>
          <a:lstStyle/>
          <a:p>
            <a:pPr indent="0" marL="0">
              <a:buNone/>
            </a:pPr>
            <a:r>
              <a:rPr lang="en-US" sz="5400" b="1" dirty="0">
                <a:solidFill>
                  <a:srgbClr val="FFFFFF"/>
                </a:solidFill>
                <a:latin typeface="Helvetica Neue" pitchFamily="34" charset="0"/>
                <a:ea typeface="Helvetica Neue" pitchFamily="34" charset="-122"/>
                <a:cs typeface="Helvetica Neue" pitchFamily="34" charset="-120"/>
              </a:rPr>
              <a:t>Cheaper</a:t>
            </a:r>
            <a:endParaRPr lang="en-US" sz="5400" dirty="0"/>
          </a:p>
        </p:txBody>
      </p:sp>
      <p:sp>
        <p:nvSpPr>
          <p:cNvPr id="6" name="Text 3"/>
          <p:cNvSpPr/>
          <p:nvPr/>
        </p:nvSpPr>
        <p:spPr>
          <a:xfrm>
            <a:off x="685800" y="3657600"/>
            <a:ext cx="4572000" cy="1280160"/>
          </a:xfrm>
          <a:prstGeom prst="rect">
            <a:avLst/>
          </a:prstGeom>
          <a:noFill/>
          <a:ln/>
        </p:spPr>
        <p:txBody>
          <a:bodyPr wrap="square" lIns="0" tIns="0" rIns="0" bIns="0" rtlCol="0" anchor="t"/>
          <a:lstStyle/>
          <a:p>
            <a:pPr indent="0" marL="0">
              <a:lnSpc>
                <a:spcPct val="110000"/>
              </a:lnSpc>
              <a:buNone/>
            </a:pPr>
            <a:r>
              <a:rPr lang="en-US" sz="2200" dirty="0">
                <a:solidFill>
                  <a:srgbClr val="A9AEB6"/>
                </a:solidFill>
                <a:latin typeface="Helvetica Neue" pitchFamily="34" charset="0"/>
                <a:ea typeface="Helvetica Neue" pitchFamily="34" charset="-122"/>
                <a:cs typeface="Helvetica Neue" pitchFamily="34" charset="-120"/>
              </a:rPr>
              <a:t>Three frontier models at a fraction of last year's price.</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12</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API LIST PRICES PER 1 MILLION TOKENS · CHECKED 21 OCT</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What top intelligence costs now</a:t>
            </a:r>
            <a:endParaRPr lang="en-US" sz="3800" dirty="0"/>
          </a:p>
        </p:txBody>
      </p:sp>
      <p:sp>
        <p:nvSpPr>
          <p:cNvPr id="5" name="Text 3"/>
          <p:cNvSpPr/>
          <p:nvPr/>
        </p:nvSpPr>
        <p:spPr>
          <a:xfrm>
            <a:off x="685800" y="1554480"/>
            <a:ext cx="1645920" cy="274320"/>
          </a:xfrm>
          <a:prstGeom prst="rect">
            <a:avLst/>
          </a:prstGeom>
          <a:noFill/>
          <a:ln/>
        </p:spPr>
        <p:txBody>
          <a:bodyPr wrap="square" lIns="0" tIns="0" rIns="0" bIns="0" rtlCol="0" anchor="t"/>
          <a:lstStyle/>
          <a:p>
            <a:pPr indent="0" marL="0">
              <a:buNone/>
            </a:pPr>
            <a:r>
              <a:rPr lang="en-US" sz="1100" b="1" spc="150" kern="0" dirty="0">
                <a:solidFill>
                  <a:srgbClr val="5EC4B6"/>
                </a:solidFill>
                <a:latin typeface="Helvetica Neue" pitchFamily="34" charset="0"/>
                <a:ea typeface="Helvetica Neue" pitchFamily="34" charset="-122"/>
                <a:cs typeface="Helvetica Neue" pitchFamily="34" charset="-120"/>
              </a:rPr>
              <a:t>MODEL</a:t>
            </a:r>
            <a:endParaRPr lang="en-US" sz="1100" dirty="0"/>
          </a:p>
        </p:txBody>
      </p:sp>
      <p:sp>
        <p:nvSpPr>
          <p:cNvPr id="6" name="Text 4"/>
          <p:cNvSpPr/>
          <p:nvPr/>
        </p:nvSpPr>
        <p:spPr>
          <a:xfrm>
            <a:off x="3977640" y="1554480"/>
            <a:ext cx="1645920" cy="274320"/>
          </a:xfrm>
          <a:prstGeom prst="rect">
            <a:avLst/>
          </a:prstGeom>
          <a:noFill/>
          <a:ln/>
        </p:spPr>
        <p:txBody>
          <a:bodyPr wrap="square" lIns="0" tIns="0" rIns="0" bIns="0" rtlCol="0" anchor="t"/>
          <a:lstStyle/>
          <a:p>
            <a:pPr indent="0" marL="0">
              <a:buNone/>
            </a:pPr>
            <a:r>
              <a:rPr lang="en-US" sz="1100" b="1" spc="150" kern="0" dirty="0">
                <a:solidFill>
                  <a:srgbClr val="5EC4B6"/>
                </a:solidFill>
                <a:latin typeface="Helvetica Neue" pitchFamily="34" charset="0"/>
                <a:ea typeface="Helvetica Neue" pitchFamily="34" charset="-122"/>
                <a:cs typeface="Helvetica Neue" pitchFamily="34" charset="-120"/>
              </a:rPr>
              <a:t>RELEASED</a:t>
            </a:r>
            <a:endParaRPr lang="en-US" sz="1100" dirty="0"/>
          </a:p>
        </p:txBody>
      </p:sp>
      <p:sp>
        <p:nvSpPr>
          <p:cNvPr id="7" name="Text 5"/>
          <p:cNvSpPr/>
          <p:nvPr/>
        </p:nvSpPr>
        <p:spPr>
          <a:xfrm>
            <a:off x="5623560" y="1554480"/>
            <a:ext cx="1645920" cy="274320"/>
          </a:xfrm>
          <a:prstGeom prst="rect">
            <a:avLst/>
          </a:prstGeom>
          <a:noFill/>
          <a:ln/>
        </p:spPr>
        <p:txBody>
          <a:bodyPr wrap="square" lIns="0" tIns="0" rIns="0" bIns="0" rtlCol="0" anchor="t"/>
          <a:lstStyle/>
          <a:p>
            <a:pPr indent="0" marL="0">
              <a:buNone/>
            </a:pPr>
            <a:r>
              <a:rPr lang="en-US" sz="1100" b="1" spc="150" kern="0" dirty="0">
                <a:solidFill>
                  <a:srgbClr val="5EC4B6"/>
                </a:solidFill>
                <a:latin typeface="Helvetica Neue" pitchFamily="34" charset="0"/>
                <a:ea typeface="Helvetica Neue" pitchFamily="34" charset="-122"/>
                <a:cs typeface="Helvetica Neue" pitchFamily="34" charset="-120"/>
              </a:rPr>
              <a:t>INPUT</a:t>
            </a:r>
            <a:endParaRPr lang="en-US" sz="1100" dirty="0"/>
          </a:p>
        </p:txBody>
      </p:sp>
      <p:sp>
        <p:nvSpPr>
          <p:cNvPr id="8" name="Text 6"/>
          <p:cNvSpPr/>
          <p:nvPr/>
        </p:nvSpPr>
        <p:spPr>
          <a:xfrm>
            <a:off x="7360920" y="1554480"/>
            <a:ext cx="1645920" cy="274320"/>
          </a:xfrm>
          <a:prstGeom prst="rect">
            <a:avLst/>
          </a:prstGeom>
          <a:noFill/>
          <a:ln/>
        </p:spPr>
        <p:txBody>
          <a:bodyPr wrap="square" lIns="0" tIns="0" rIns="0" bIns="0" rtlCol="0" anchor="t"/>
          <a:lstStyle/>
          <a:p>
            <a:pPr indent="0" marL="0">
              <a:buNone/>
            </a:pPr>
            <a:r>
              <a:rPr lang="en-US" sz="1100" b="1" spc="150" kern="0" dirty="0">
                <a:solidFill>
                  <a:srgbClr val="5EC4B6"/>
                </a:solidFill>
                <a:latin typeface="Helvetica Neue" pitchFamily="34" charset="0"/>
                <a:ea typeface="Helvetica Neue" pitchFamily="34" charset="-122"/>
                <a:cs typeface="Helvetica Neue" pitchFamily="34" charset="-120"/>
              </a:rPr>
              <a:t>OUTPUT</a:t>
            </a:r>
            <a:endParaRPr lang="en-US" sz="1100" dirty="0"/>
          </a:p>
        </p:txBody>
      </p:sp>
      <p:sp>
        <p:nvSpPr>
          <p:cNvPr id="9" name="Text 7"/>
          <p:cNvSpPr/>
          <p:nvPr/>
        </p:nvSpPr>
        <p:spPr>
          <a:xfrm>
            <a:off x="8915400" y="1554480"/>
            <a:ext cx="2651760" cy="274320"/>
          </a:xfrm>
          <a:prstGeom prst="rect">
            <a:avLst/>
          </a:prstGeom>
          <a:noFill/>
          <a:ln/>
        </p:spPr>
        <p:txBody>
          <a:bodyPr wrap="square" lIns="0" tIns="0" rIns="0" bIns="0" rtlCol="0" anchor="t"/>
          <a:lstStyle/>
          <a:p>
            <a:pPr indent="0" marL="0">
              <a:buNone/>
            </a:pPr>
            <a:r>
              <a:rPr lang="en-US" sz="1100" b="1" spc="150" kern="0" dirty="0">
                <a:solidFill>
                  <a:srgbClr val="5EC4B6"/>
                </a:solidFill>
                <a:latin typeface="Helvetica Neue" pitchFamily="34" charset="0"/>
                <a:ea typeface="Helvetica Neue" pitchFamily="34" charset="-122"/>
                <a:cs typeface="Helvetica Neue" pitchFamily="34" charset="-120"/>
              </a:rPr>
              <a:t>NOTE</a:t>
            </a:r>
            <a:endParaRPr lang="en-US" sz="1100" dirty="0"/>
          </a:p>
        </p:txBody>
      </p:sp>
      <p:sp>
        <p:nvSpPr>
          <p:cNvPr id="10" name="Shape 8"/>
          <p:cNvSpPr/>
          <p:nvPr/>
        </p:nvSpPr>
        <p:spPr>
          <a:xfrm>
            <a:off x="685800" y="1874520"/>
            <a:ext cx="10820095" cy="0"/>
          </a:xfrm>
          <a:prstGeom prst="line">
            <a:avLst/>
          </a:prstGeom>
          <a:noFill/>
          <a:ln w="12700">
            <a:solidFill>
              <a:srgbClr val="2E3238"/>
            </a:solidFill>
            <a:prstDash val="solid"/>
          </a:ln>
        </p:spPr>
      </p:sp>
      <p:sp>
        <p:nvSpPr>
          <p:cNvPr id="11" name="Text 9"/>
          <p:cNvSpPr/>
          <p:nvPr/>
        </p:nvSpPr>
        <p:spPr>
          <a:xfrm>
            <a:off x="685800" y="1993392"/>
            <a:ext cx="3200400" cy="365760"/>
          </a:xfrm>
          <a:prstGeom prst="rect">
            <a:avLst/>
          </a:prstGeom>
          <a:noFill/>
          <a:ln/>
        </p:spPr>
        <p:txBody>
          <a:bodyPr wrap="square" lIns="0" tIns="0" rIns="0" bIns="0" rtlCol="0" anchor="t"/>
          <a:lstStyle/>
          <a:p>
            <a:pPr indent="0" marL="0">
              <a:buNone/>
            </a:pPr>
            <a:r>
              <a:rPr lang="en-US" sz="1800" b="1" dirty="0">
                <a:solidFill>
                  <a:srgbClr val="F5D06A"/>
                </a:solidFill>
                <a:latin typeface="Helvetica Neue" pitchFamily="34" charset="0"/>
                <a:ea typeface="Helvetica Neue" pitchFamily="34" charset="-122"/>
                <a:cs typeface="Helvetica Neue" pitchFamily="34" charset="-120"/>
              </a:rPr>
              <a:t>Claude Opus 5.5</a:t>
            </a:r>
            <a:endParaRPr lang="en-US" sz="1800" dirty="0"/>
          </a:p>
        </p:txBody>
      </p:sp>
      <p:sp>
        <p:nvSpPr>
          <p:cNvPr id="12" name="Text 10"/>
          <p:cNvSpPr/>
          <p:nvPr/>
        </p:nvSpPr>
        <p:spPr>
          <a:xfrm>
            <a:off x="3977640" y="1993392"/>
            <a:ext cx="1554480" cy="365760"/>
          </a:xfrm>
          <a:prstGeom prst="rect">
            <a:avLst/>
          </a:prstGeom>
          <a:noFill/>
          <a:ln/>
        </p:spPr>
        <p:txBody>
          <a:bodyPr wrap="square" lIns="0" tIns="0" rIns="0" bIns="0" rtlCol="0" anchor="t"/>
          <a:lstStyle/>
          <a:p>
            <a:pPr indent="0" marL="0">
              <a:buNone/>
            </a:pPr>
            <a:r>
              <a:rPr lang="en-US" sz="1500" dirty="0">
                <a:solidFill>
                  <a:srgbClr val="A9AEB6"/>
                </a:solidFill>
                <a:latin typeface="Helvetica Neue" pitchFamily="34" charset="0"/>
                <a:ea typeface="Helvetica Neue" pitchFamily="34" charset="-122"/>
                <a:cs typeface="Helvetica Neue" pitchFamily="34" charset="-120"/>
              </a:rPr>
              <a:t>22 Sep</a:t>
            </a:r>
            <a:endParaRPr lang="en-US" sz="1500" dirty="0"/>
          </a:p>
        </p:txBody>
      </p:sp>
      <p:sp>
        <p:nvSpPr>
          <p:cNvPr id="13" name="Text 11"/>
          <p:cNvSpPr/>
          <p:nvPr/>
        </p:nvSpPr>
        <p:spPr>
          <a:xfrm>
            <a:off x="5623560" y="1993392"/>
            <a:ext cx="164592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$4</a:t>
            </a:r>
            <a:endParaRPr lang="en-US" sz="1800" dirty="0"/>
          </a:p>
        </p:txBody>
      </p:sp>
      <p:sp>
        <p:nvSpPr>
          <p:cNvPr id="14" name="Text 12"/>
          <p:cNvSpPr/>
          <p:nvPr/>
        </p:nvSpPr>
        <p:spPr>
          <a:xfrm>
            <a:off x="7360920" y="1993392"/>
            <a:ext cx="146304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$20</a:t>
            </a:r>
            <a:endParaRPr lang="en-US" sz="1800" dirty="0"/>
          </a:p>
        </p:txBody>
      </p:sp>
      <p:sp>
        <p:nvSpPr>
          <p:cNvPr id="15" name="Text 13"/>
          <p:cNvSpPr/>
          <p:nvPr/>
        </p:nvSpPr>
        <p:spPr>
          <a:xfrm>
            <a:off x="8915400" y="1993392"/>
            <a:ext cx="2926080" cy="411480"/>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Fable-level work, says Anthropic</a:t>
            </a:r>
            <a:endParaRPr lang="en-US" sz="1300" dirty="0"/>
          </a:p>
        </p:txBody>
      </p:sp>
      <p:sp>
        <p:nvSpPr>
          <p:cNvPr id="16" name="Shape 14"/>
          <p:cNvSpPr/>
          <p:nvPr/>
        </p:nvSpPr>
        <p:spPr>
          <a:xfrm>
            <a:off x="685800" y="2423160"/>
            <a:ext cx="10820095" cy="0"/>
          </a:xfrm>
          <a:prstGeom prst="line">
            <a:avLst/>
          </a:prstGeom>
          <a:noFill/>
          <a:ln w="12700">
            <a:solidFill>
              <a:srgbClr val="1A1D21"/>
            </a:solidFill>
            <a:prstDash val="solid"/>
          </a:ln>
        </p:spPr>
      </p:sp>
      <p:sp>
        <p:nvSpPr>
          <p:cNvPr id="17" name="Text 15"/>
          <p:cNvSpPr/>
          <p:nvPr/>
        </p:nvSpPr>
        <p:spPr>
          <a:xfrm>
            <a:off x="685800" y="2468880"/>
            <a:ext cx="3200400" cy="365760"/>
          </a:xfrm>
          <a:prstGeom prst="rect">
            <a:avLst/>
          </a:prstGeom>
          <a:noFill/>
          <a:ln/>
        </p:spPr>
        <p:txBody>
          <a:bodyPr wrap="square" lIns="0" tIns="0" rIns="0" bIns="0" rtlCol="0" anchor="t"/>
          <a:lstStyle/>
          <a:p>
            <a:pPr indent="0" marL="0">
              <a:buNone/>
            </a:pPr>
            <a:r>
              <a:rPr lang="en-US" sz="1800" b="1" dirty="0">
                <a:solidFill>
                  <a:srgbClr val="F5D06A"/>
                </a:solidFill>
                <a:latin typeface="Helvetica Neue" pitchFamily="34" charset="0"/>
                <a:ea typeface="Helvetica Neue" pitchFamily="34" charset="-122"/>
                <a:cs typeface="Helvetica Neue" pitchFamily="34" charset="-120"/>
              </a:rPr>
              <a:t>GPT-6.1 Sol</a:t>
            </a:r>
            <a:endParaRPr lang="en-US" sz="1800" dirty="0"/>
          </a:p>
        </p:txBody>
      </p:sp>
      <p:sp>
        <p:nvSpPr>
          <p:cNvPr id="18" name="Text 16"/>
          <p:cNvSpPr/>
          <p:nvPr/>
        </p:nvSpPr>
        <p:spPr>
          <a:xfrm>
            <a:off x="3977640" y="2468880"/>
            <a:ext cx="1554480" cy="365760"/>
          </a:xfrm>
          <a:prstGeom prst="rect">
            <a:avLst/>
          </a:prstGeom>
          <a:noFill/>
          <a:ln/>
        </p:spPr>
        <p:txBody>
          <a:bodyPr wrap="square" lIns="0" tIns="0" rIns="0" bIns="0" rtlCol="0" anchor="t"/>
          <a:lstStyle/>
          <a:p>
            <a:pPr indent="0" marL="0">
              <a:buNone/>
            </a:pPr>
            <a:r>
              <a:rPr lang="en-US" sz="1500" dirty="0">
                <a:solidFill>
                  <a:srgbClr val="A9AEB6"/>
                </a:solidFill>
                <a:latin typeface="Helvetica Neue" pitchFamily="34" charset="0"/>
                <a:ea typeface="Helvetica Neue" pitchFamily="34" charset="-122"/>
                <a:cs typeface="Helvetica Neue" pitchFamily="34" charset="-120"/>
              </a:rPr>
              <a:t>29 Sep</a:t>
            </a:r>
            <a:endParaRPr lang="en-US" sz="1500" dirty="0"/>
          </a:p>
        </p:txBody>
      </p:sp>
      <p:sp>
        <p:nvSpPr>
          <p:cNvPr id="19" name="Text 17"/>
          <p:cNvSpPr/>
          <p:nvPr/>
        </p:nvSpPr>
        <p:spPr>
          <a:xfrm>
            <a:off x="5623560" y="2468880"/>
            <a:ext cx="164592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$2</a:t>
            </a:r>
            <a:endParaRPr lang="en-US" sz="1800" dirty="0"/>
          </a:p>
        </p:txBody>
      </p:sp>
      <p:sp>
        <p:nvSpPr>
          <p:cNvPr id="20" name="Text 18"/>
          <p:cNvSpPr/>
          <p:nvPr/>
        </p:nvSpPr>
        <p:spPr>
          <a:xfrm>
            <a:off x="7360920" y="2468880"/>
            <a:ext cx="146304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$10</a:t>
            </a:r>
            <a:endParaRPr lang="en-US" sz="1800" dirty="0"/>
          </a:p>
        </p:txBody>
      </p:sp>
      <p:sp>
        <p:nvSpPr>
          <p:cNvPr id="21" name="Text 19"/>
          <p:cNvSpPr/>
          <p:nvPr/>
        </p:nvSpPr>
        <p:spPr>
          <a:xfrm>
            <a:off x="8915400" y="2468880"/>
            <a:ext cx="2926080" cy="411480"/>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near Astra at a fifth of the price</a:t>
            </a:r>
            <a:endParaRPr lang="en-US" sz="1300" dirty="0"/>
          </a:p>
        </p:txBody>
      </p:sp>
      <p:sp>
        <p:nvSpPr>
          <p:cNvPr id="22" name="Shape 20"/>
          <p:cNvSpPr/>
          <p:nvPr/>
        </p:nvSpPr>
        <p:spPr>
          <a:xfrm>
            <a:off x="685800" y="2898648"/>
            <a:ext cx="10820095" cy="0"/>
          </a:xfrm>
          <a:prstGeom prst="line">
            <a:avLst/>
          </a:prstGeom>
          <a:noFill/>
          <a:ln w="12700">
            <a:solidFill>
              <a:srgbClr val="1A1D21"/>
            </a:solidFill>
            <a:prstDash val="solid"/>
          </a:ln>
        </p:spPr>
      </p:sp>
      <p:sp>
        <p:nvSpPr>
          <p:cNvPr id="23" name="Text 21"/>
          <p:cNvSpPr/>
          <p:nvPr/>
        </p:nvSpPr>
        <p:spPr>
          <a:xfrm>
            <a:off x="685800" y="2944368"/>
            <a:ext cx="3200400" cy="365760"/>
          </a:xfrm>
          <a:prstGeom prst="rect">
            <a:avLst/>
          </a:prstGeom>
          <a:noFill/>
          <a:ln/>
        </p:spPr>
        <p:txBody>
          <a:bodyPr wrap="square" lIns="0" tIns="0" rIns="0" bIns="0" rtlCol="0" anchor="t"/>
          <a:lstStyle/>
          <a:p>
            <a:pPr indent="0" marL="0">
              <a:buNone/>
            </a:pPr>
            <a:r>
              <a:rPr lang="en-US" sz="1800" b="1" dirty="0">
                <a:solidFill>
                  <a:srgbClr val="F5D06A"/>
                </a:solidFill>
                <a:latin typeface="Helvetica Neue" pitchFamily="34" charset="0"/>
                <a:ea typeface="Helvetica Neue" pitchFamily="34" charset="-122"/>
                <a:cs typeface="Helvetica Neue" pitchFamily="34" charset="-120"/>
              </a:rPr>
              <a:t>Gemini 4 Argon</a:t>
            </a:r>
            <a:endParaRPr lang="en-US" sz="1800" dirty="0"/>
          </a:p>
        </p:txBody>
      </p:sp>
      <p:sp>
        <p:nvSpPr>
          <p:cNvPr id="24" name="Text 22"/>
          <p:cNvSpPr/>
          <p:nvPr/>
        </p:nvSpPr>
        <p:spPr>
          <a:xfrm>
            <a:off x="3977640" y="2944368"/>
            <a:ext cx="1554480" cy="365760"/>
          </a:xfrm>
          <a:prstGeom prst="rect">
            <a:avLst/>
          </a:prstGeom>
          <a:noFill/>
          <a:ln/>
        </p:spPr>
        <p:txBody>
          <a:bodyPr wrap="square" lIns="0" tIns="0" rIns="0" bIns="0" rtlCol="0" anchor="t"/>
          <a:lstStyle/>
          <a:p>
            <a:pPr indent="0" marL="0">
              <a:buNone/>
            </a:pPr>
            <a:r>
              <a:rPr lang="en-US" sz="1500" dirty="0">
                <a:solidFill>
                  <a:srgbClr val="A9AEB6"/>
                </a:solidFill>
                <a:latin typeface="Helvetica Neue" pitchFamily="34" charset="0"/>
                <a:ea typeface="Helvetica Neue" pitchFamily="34" charset="-122"/>
                <a:cs typeface="Helvetica Neue" pitchFamily="34" charset="-120"/>
              </a:rPr>
              <a:t>13 Oct</a:t>
            </a:r>
            <a:endParaRPr lang="en-US" sz="1500" dirty="0"/>
          </a:p>
        </p:txBody>
      </p:sp>
      <p:sp>
        <p:nvSpPr>
          <p:cNvPr id="25" name="Text 23"/>
          <p:cNvSpPr/>
          <p:nvPr/>
        </p:nvSpPr>
        <p:spPr>
          <a:xfrm>
            <a:off x="5623560" y="2944368"/>
            <a:ext cx="164592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$2</a:t>
            </a:r>
            <a:endParaRPr lang="en-US" sz="1800" dirty="0"/>
          </a:p>
        </p:txBody>
      </p:sp>
      <p:sp>
        <p:nvSpPr>
          <p:cNvPr id="26" name="Text 24"/>
          <p:cNvSpPr/>
          <p:nvPr/>
        </p:nvSpPr>
        <p:spPr>
          <a:xfrm>
            <a:off x="7360920" y="2944368"/>
            <a:ext cx="146304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$10</a:t>
            </a:r>
            <a:endParaRPr lang="en-US" sz="1800" dirty="0"/>
          </a:p>
        </p:txBody>
      </p:sp>
      <p:sp>
        <p:nvSpPr>
          <p:cNvPr id="27" name="Text 25"/>
          <p:cNvSpPr/>
          <p:nvPr/>
        </p:nvSpPr>
        <p:spPr>
          <a:xfrm>
            <a:off x="8915400" y="2944368"/>
            <a:ext cx="2926080" cy="411480"/>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intro price until 30 Nov, then $4 / $20</a:t>
            </a:r>
            <a:endParaRPr lang="en-US" sz="1300" dirty="0"/>
          </a:p>
        </p:txBody>
      </p:sp>
      <p:sp>
        <p:nvSpPr>
          <p:cNvPr id="28" name="Shape 26"/>
          <p:cNvSpPr/>
          <p:nvPr/>
        </p:nvSpPr>
        <p:spPr>
          <a:xfrm>
            <a:off x="685800" y="3374136"/>
            <a:ext cx="10820095" cy="0"/>
          </a:xfrm>
          <a:prstGeom prst="line">
            <a:avLst/>
          </a:prstGeom>
          <a:noFill/>
          <a:ln w="12700">
            <a:solidFill>
              <a:srgbClr val="1A1D21"/>
            </a:solidFill>
            <a:prstDash val="solid"/>
          </a:ln>
        </p:spPr>
      </p:sp>
      <p:sp>
        <p:nvSpPr>
          <p:cNvPr id="29" name="Text 27"/>
          <p:cNvSpPr/>
          <p:nvPr/>
        </p:nvSpPr>
        <p:spPr>
          <a:xfrm>
            <a:off x="685800" y="3419856"/>
            <a:ext cx="3200400" cy="365760"/>
          </a:xfrm>
          <a:prstGeom prst="rect">
            <a:avLst/>
          </a:prstGeom>
          <a:noFill/>
          <a:ln/>
        </p:spPr>
        <p:txBody>
          <a:bodyPr wrap="square" lIns="0" tIns="0" rIns="0" bIns="0" rtlCol="0" anchor="t"/>
          <a:lstStyle/>
          <a:p>
            <a:pPr indent="0" marL="0">
              <a:buNone/>
            </a:pPr>
            <a:r>
              <a:rPr lang="en-US" sz="1800" b="1" dirty="0">
                <a:solidFill>
                  <a:srgbClr val="FFFFFF"/>
                </a:solidFill>
                <a:latin typeface="Helvetica Neue" pitchFamily="34" charset="0"/>
                <a:ea typeface="Helvetica Neue" pitchFamily="34" charset="-122"/>
                <a:cs typeface="Helvetica Neue" pitchFamily="34" charset="-120"/>
              </a:rPr>
              <a:t>Claude Sonnet 5.5</a:t>
            </a:r>
            <a:endParaRPr lang="en-US" sz="1800" dirty="0"/>
          </a:p>
        </p:txBody>
      </p:sp>
      <p:sp>
        <p:nvSpPr>
          <p:cNvPr id="30" name="Text 28"/>
          <p:cNvSpPr/>
          <p:nvPr/>
        </p:nvSpPr>
        <p:spPr>
          <a:xfrm>
            <a:off x="3977640" y="3419856"/>
            <a:ext cx="1554480" cy="365760"/>
          </a:xfrm>
          <a:prstGeom prst="rect">
            <a:avLst/>
          </a:prstGeom>
          <a:noFill/>
          <a:ln/>
        </p:spPr>
        <p:txBody>
          <a:bodyPr wrap="square" lIns="0" tIns="0" rIns="0" bIns="0" rtlCol="0" anchor="t"/>
          <a:lstStyle/>
          <a:p>
            <a:pPr indent="0" marL="0">
              <a:buNone/>
            </a:pPr>
            <a:r>
              <a:rPr lang="en-US" sz="1500" dirty="0">
                <a:solidFill>
                  <a:srgbClr val="A9AEB6"/>
                </a:solidFill>
                <a:latin typeface="Helvetica Neue" pitchFamily="34" charset="0"/>
                <a:ea typeface="Helvetica Neue" pitchFamily="34" charset="-122"/>
                <a:cs typeface="Helvetica Neue" pitchFamily="34" charset="-120"/>
              </a:rPr>
              <a:t>28 Sep</a:t>
            </a:r>
            <a:endParaRPr lang="en-US" sz="1500" dirty="0"/>
          </a:p>
        </p:txBody>
      </p:sp>
      <p:sp>
        <p:nvSpPr>
          <p:cNvPr id="31" name="Text 29"/>
          <p:cNvSpPr/>
          <p:nvPr/>
        </p:nvSpPr>
        <p:spPr>
          <a:xfrm>
            <a:off x="5623560" y="3419856"/>
            <a:ext cx="164592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$2</a:t>
            </a:r>
            <a:endParaRPr lang="en-US" sz="1800" dirty="0"/>
          </a:p>
        </p:txBody>
      </p:sp>
      <p:sp>
        <p:nvSpPr>
          <p:cNvPr id="32" name="Text 30"/>
          <p:cNvSpPr/>
          <p:nvPr/>
        </p:nvSpPr>
        <p:spPr>
          <a:xfrm>
            <a:off x="7360920" y="3419856"/>
            <a:ext cx="146304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$10</a:t>
            </a:r>
            <a:endParaRPr lang="en-US" sz="1800" dirty="0"/>
          </a:p>
        </p:txBody>
      </p:sp>
      <p:sp>
        <p:nvSpPr>
          <p:cNvPr id="33" name="Text 31"/>
          <p:cNvSpPr/>
          <p:nvPr/>
        </p:nvSpPr>
        <p:spPr>
          <a:xfrm>
            <a:off x="8915400" y="3419856"/>
            <a:ext cx="2926080" cy="411480"/>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close to Opus on office work</a:t>
            </a:r>
            <a:endParaRPr lang="en-US" sz="1300" dirty="0"/>
          </a:p>
        </p:txBody>
      </p:sp>
      <p:sp>
        <p:nvSpPr>
          <p:cNvPr id="34" name="Shape 32"/>
          <p:cNvSpPr/>
          <p:nvPr/>
        </p:nvSpPr>
        <p:spPr>
          <a:xfrm>
            <a:off x="685800" y="3849624"/>
            <a:ext cx="10820095" cy="0"/>
          </a:xfrm>
          <a:prstGeom prst="line">
            <a:avLst/>
          </a:prstGeom>
          <a:noFill/>
          <a:ln w="12700">
            <a:solidFill>
              <a:srgbClr val="1A1D21"/>
            </a:solidFill>
            <a:prstDash val="solid"/>
          </a:ln>
        </p:spPr>
      </p:sp>
      <p:sp>
        <p:nvSpPr>
          <p:cNvPr id="35" name="Text 33"/>
          <p:cNvSpPr/>
          <p:nvPr/>
        </p:nvSpPr>
        <p:spPr>
          <a:xfrm>
            <a:off x="685800" y="3895344"/>
            <a:ext cx="3200400" cy="365760"/>
          </a:xfrm>
          <a:prstGeom prst="rect">
            <a:avLst/>
          </a:prstGeom>
          <a:noFill/>
          <a:ln/>
        </p:spPr>
        <p:txBody>
          <a:bodyPr wrap="square" lIns="0" tIns="0" rIns="0" bIns="0" rtlCol="0" anchor="t"/>
          <a:lstStyle/>
          <a:p>
            <a:pPr indent="0" marL="0">
              <a:buNone/>
            </a:pPr>
            <a:r>
              <a:rPr lang="en-US" sz="1800" b="1" dirty="0">
                <a:solidFill>
                  <a:srgbClr val="FFFFFF"/>
                </a:solidFill>
                <a:latin typeface="Helvetica Neue" pitchFamily="34" charset="0"/>
                <a:ea typeface="Helvetica Neue" pitchFamily="34" charset="-122"/>
                <a:cs typeface="Helvetica Neue" pitchFamily="34" charset="-120"/>
              </a:rPr>
              <a:t>Claude Haiku 5.5</a:t>
            </a:r>
            <a:endParaRPr lang="en-US" sz="1800" dirty="0"/>
          </a:p>
        </p:txBody>
      </p:sp>
      <p:sp>
        <p:nvSpPr>
          <p:cNvPr id="36" name="Text 34"/>
          <p:cNvSpPr/>
          <p:nvPr/>
        </p:nvSpPr>
        <p:spPr>
          <a:xfrm>
            <a:off x="3977640" y="3895344"/>
            <a:ext cx="1554480" cy="365760"/>
          </a:xfrm>
          <a:prstGeom prst="rect">
            <a:avLst/>
          </a:prstGeom>
          <a:noFill/>
          <a:ln/>
        </p:spPr>
        <p:txBody>
          <a:bodyPr wrap="square" lIns="0" tIns="0" rIns="0" bIns="0" rtlCol="0" anchor="t"/>
          <a:lstStyle/>
          <a:p>
            <a:pPr indent="0" marL="0">
              <a:buNone/>
            </a:pPr>
            <a:r>
              <a:rPr lang="en-US" sz="1500" dirty="0">
                <a:solidFill>
                  <a:srgbClr val="A9AEB6"/>
                </a:solidFill>
                <a:latin typeface="Helvetica Neue" pitchFamily="34" charset="0"/>
                <a:ea typeface="Helvetica Neue" pitchFamily="34" charset="-122"/>
                <a:cs typeface="Helvetica Neue" pitchFamily="34" charset="-120"/>
              </a:rPr>
              <a:t>7 Oct</a:t>
            </a:r>
            <a:endParaRPr lang="en-US" sz="1500" dirty="0"/>
          </a:p>
        </p:txBody>
      </p:sp>
      <p:sp>
        <p:nvSpPr>
          <p:cNvPr id="37" name="Text 35"/>
          <p:cNvSpPr/>
          <p:nvPr/>
        </p:nvSpPr>
        <p:spPr>
          <a:xfrm>
            <a:off x="5623560" y="3895344"/>
            <a:ext cx="164592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$0.10</a:t>
            </a:r>
            <a:endParaRPr lang="en-US" sz="1800" dirty="0"/>
          </a:p>
        </p:txBody>
      </p:sp>
      <p:sp>
        <p:nvSpPr>
          <p:cNvPr id="38" name="Text 36"/>
          <p:cNvSpPr/>
          <p:nvPr/>
        </p:nvSpPr>
        <p:spPr>
          <a:xfrm>
            <a:off x="7360920" y="3895344"/>
            <a:ext cx="146304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$0.50</a:t>
            </a:r>
            <a:endParaRPr lang="en-US" sz="1800" dirty="0"/>
          </a:p>
        </p:txBody>
      </p:sp>
      <p:sp>
        <p:nvSpPr>
          <p:cNvPr id="39" name="Text 37"/>
          <p:cNvSpPr/>
          <p:nvPr/>
        </p:nvSpPr>
        <p:spPr>
          <a:xfrm>
            <a:off x="8915400" y="3895344"/>
            <a:ext cx="2926080" cy="411480"/>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prompts up to 100k tokens</a:t>
            </a:r>
            <a:endParaRPr lang="en-US" sz="1300" dirty="0"/>
          </a:p>
        </p:txBody>
      </p:sp>
      <p:sp>
        <p:nvSpPr>
          <p:cNvPr id="40" name="Shape 38"/>
          <p:cNvSpPr/>
          <p:nvPr/>
        </p:nvSpPr>
        <p:spPr>
          <a:xfrm>
            <a:off x="685800" y="4325112"/>
            <a:ext cx="10820095" cy="0"/>
          </a:xfrm>
          <a:prstGeom prst="line">
            <a:avLst/>
          </a:prstGeom>
          <a:noFill/>
          <a:ln w="12700">
            <a:solidFill>
              <a:srgbClr val="1A1D21"/>
            </a:solidFill>
            <a:prstDash val="solid"/>
          </a:ln>
        </p:spPr>
      </p:sp>
      <p:sp>
        <p:nvSpPr>
          <p:cNvPr id="41" name="Text 39"/>
          <p:cNvSpPr/>
          <p:nvPr/>
        </p:nvSpPr>
        <p:spPr>
          <a:xfrm>
            <a:off x="685800" y="4370832"/>
            <a:ext cx="3200400" cy="365760"/>
          </a:xfrm>
          <a:prstGeom prst="rect">
            <a:avLst/>
          </a:prstGeom>
          <a:noFill/>
          <a:ln/>
        </p:spPr>
        <p:txBody>
          <a:bodyPr wrap="square" lIns="0" tIns="0" rIns="0" bIns="0" rtlCol="0" anchor="t"/>
          <a:lstStyle/>
          <a:p>
            <a:pPr indent="0" marL="0">
              <a:buNone/>
            </a:pPr>
            <a:r>
              <a:rPr lang="en-US" sz="1800" b="1" dirty="0">
                <a:solidFill>
                  <a:srgbClr val="FFFFFF"/>
                </a:solidFill>
                <a:latin typeface="Helvetica Neue" pitchFamily="34" charset="0"/>
                <a:ea typeface="Helvetica Neue" pitchFamily="34" charset="-122"/>
                <a:cs typeface="Helvetica Neue" pitchFamily="34" charset="-120"/>
              </a:rPr>
              <a:t>GPT-6 Luna</a:t>
            </a:r>
            <a:endParaRPr lang="en-US" sz="1800" dirty="0"/>
          </a:p>
        </p:txBody>
      </p:sp>
      <p:sp>
        <p:nvSpPr>
          <p:cNvPr id="42" name="Text 40"/>
          <p:cNvSpPr/>
          <p:nvPr/>
        </p:nvSpPr>
        <p:spPr>
          <a:xfrm>
            <a:off x="3977640" y="4370832"/>
            <a:ext cx="1554480" cy="365760"/>
          </a:xfrm>
          <a:prstGeom prst="rect">
            <a:avLst/>
          </a:prstGeom>
          <a:noFill/>
          <a:ln/>
        </p:spPr>
        <p:txBody>
          <a:bodyPr wrap="square" lIns="0" tIns="0" rIns="0" bIns="0" rtlCol="0" anchor="t"/>
          <a:lstStyle/>
          <a:p>
            <a:pPr indent="0" marL="0">
              <a:buNone/>
            </a:pPr>
            <a:r>
              <a:rPr lang="en-US" sz="1500" dirty="0">
                <a:solidFill>
                  <a:srgbClr val="A9AEB6"/>
                </a:solidFill>
                <a:latin typeface="Helvetica Neue" pitchFamily="34" charset="0"/>
                <a:ea typeface="Helvetica Neue" pitchFamily="34" charset="-122"/>
                <a:cs typeface="Helvetica Neue" pitchFamily="34" charset="-120"/>
              </a:rPr>
              <a:t>22 Sep</a:t>
            </a:r>
            <a:endParaRPr lang="en-US" sz="1500" dirty="0"/>
          </a:p>
        </p:txBody>
      </p:sp>
      <p:sp>
        <p:nvSpPr>
          <p:cNvPr id="43" name="Text 41"/>
          <p:cNvSpPr/>
          <p:nvPr/>
        </p:nvSpPr>
        <p:spPr>
          <a:xfrm>
            <a:off x="5623560" y="4370832"/>
            <a:ext cx="164592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$0.10</a:t>
            </a:r>
            <a:endParaRPr lang="en-US" sz="1800" dirty="0"/>
          </a:p>
        </p:txBody>
      </p:sp>
      <p:sp>
        <p:nvSpPr>
          <p:cNvPr id="44" name="Text 42"/>
          <p:cNvSpPr/>
          <p:nvPr/>
        </p:nvSpPr>
        <p:spPr>
          <a:xfrm>
            <a:off x="7360920" y="4370832"/>
            <a:ext cx="146304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$0.50</a:t>
            </a:r>
            <a:endParaRPr lang="en-US" sz="1800" dirty="0"/>
          </a:p>
        </p:txBody>
      </p:sp>
      <p:sp>
        <p:nvSpPr>
          <p:cNvPr id="45" name="Text 43"/>
          <p:cNvSpPr/>
          <p:nvPr/>
        </p:nvSpPr>
        <p:spPr>
          <a:xfrm>
            <a:off x="8915400" y="4370832"/>
            <a:ext cx="2926080" cy="411480"/>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for high-volume simple tasks</a:t>
            </a:r>
            <a:endParaRPr lang="en-US" sz="1300" dirty="0"/>
          </a:p>
        </p:txBody>
      </p:sp>
      <p:sp>
        <p:nvSpPr>
          <p:cNvPr id="46" name="Shape 44"/>
          <p:cNvSpPr/>
          <p:nvPr/>
        </p:nvSpPr>
        <p:spPr>
          <a:xfrm>
            <a:off x="685800" y="4800600"/>
            <a:ext cx="10820095" cy="0"/>
          </a:xfrm>
          <a:prstGeom prst="line">
            <a:avLst/>
          </a:prstGeom>
          <a:noFill/>
          <a:ln w="12700">
            <a:solidFill>
              <a:srgbClr val="1A1D21"/>
            </a:solidFill>
            <a:prstDash val="solid"/>
          </a:ln>
        </p:spPr>
      </p:sp>
      <p:sp>
        <p:nvSpPr>
          <p:cNvPr id="47" name="Text 45"/>
          <p:cNvSpPr/>
          <p:nvPr/>
        </p:nvSpPr>
        <p:spPr>
          <a:xfrm>
            <a:off x="685800" y="4846320"/>
            <a:ext cx="3200400" cy="365760"/>
          </a:xfrm>
          <a:prstGeom prst="rect">
            <a:avLst/>
          </a:prstGeom>
          <a:noFill/>
          <a:ln/>
        </p:spPr>
        <p:txBody>
          <a:bodyPr wrap="square" lIns="0" tIns="0" rIns="0" bIns="0" rtlCol="0" anchor="t"/>
          <a:lstStyle/>
          <a:p>
            <a:pPr indent="0" marL="0">
              <a:buNone/>
            </a:pPr>
            <a:r>
              <a:rPr lang="en-US" sz="1800" b="1" dirty="0">
                <a:solidFill>
                  <a:srgbClr val="FFFFFF"/>
                </a:solidFill>
                <a:latin typeface="Helvetica Neue" pitchFamily="34" charset="0"/>
                <a:ea typeface="Helvetica Neue" pitchFamily="34" charset="-122"/>
                <a:cs typeface="Helvetica Neue" pitchFamily="34" charset="-120"/>
              </a:rPr>
              <a:t>DeepSeek V4.1 Flash</a:t>
            </a:r>
            <a:endParaRPr lang="en-US" sz="1800" dirty="0"/>
          </a:p>
        </p:txBody>
      </p:sp>
      <p:sp>
        <p:nvSpPr>
          <p:cNvPr id="48" name="Text 46"/>
          <p:cNvSpPr/>
          <p:nvPr/>
        </p:nvSpPr>
        <p:spPr>
          <a:xfrm>
            <a:off x="3977640" y="4846320"/>
            <a:ext cx="1554480" cy="365760"/>
          </a:xfrm>
          <a:prstGeom prst="rect">
            <a:avLst/>
          </a:prstGeom>
          <a:noFill/>
          <a:ln/>
        </p:spPr>
        <p:txBody>
          <a:bodyPr wrap="square" lIns="0" tIns="0" rIns="0" bIns="0" rtlCol="0" anchor="t"/>
          <a:lstStyle/>
          <a:p>
            <a:pPr indent="0" marL="0">
              <a:buNone/>
            </a:pPr>
            <a:r>
              <a:rPr lang="en-US" sz="1500" dirty="0">
                <a:solidFill>
                  <a:srgbClr val="A9AEB6"/>
                </a:solidFill>
                <a:latin typeface="Helvetica Neue" pitchFamily="34" charset="0"/>
                <a:ea typeface="Helvetica Neue" pitchFamily="34" charset="-122"/>
                <a:cs typeface="Helvetica Neue" pitchFamily="34" charset="-120"/>
              </a:rPr>
              <a:t>17 Oct</a:t>
            </a:r>
            <a:endParaRPr lang="en-US" sz="1500" dirty="0"/>
          </a:p>
        </p:txBody>
      </p:sp>
      <p:sp>
        <p:nvSpPr>
          <p:cNvPr id="49" name="Text 47"/>
          <p:cNvSpPr/>
          <p:nvPr/>
        </p:nvSpPr>
        <p:spPr>
          <a:xfrm>
            <a:off x="5623560" y="4846320"/>
            <a:ext cx="164592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$0.30</a:t>
            </a:r>
            <a:endParaRPr lang="en-US" sz="1800" dirty="0"/>
          </a:p>
        </p:txBody>
      </p:sp>
      <p:sp>
        <p:nvSpPr>
          <p:cNvPr id="50" name="Text 48"/>
          <p:cNvSpPr/>
          <p:nvPr/>
        </p:nvSpPr>
        <p:spPr>
          <a:xfrm>
            <a:off x="7360920" y="4846320"/>
            <a:ext cx="146304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$1.20</a:t>
            </a:r>
            <a:endParaRPr lang="en-US" sz="1800" dirty="0"/>
          </a:p>
        </p:txBody>
      </p:sp>
      <p:sp>
        <p:nvSpPr>
          <p:cNvPr id="51" name="Text 49"/>
          <p:cNvSpPr/>
          <p:nvPr/>
        </p:nvSpPr>
        <p:spPr>
          <a:xfrm>
            <a:off x="8915400" y="4846320"/>
            <a:ext cx="2926080" cy="411480"/>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MIT licence, open weights</a:t>
            </a:r>
            <a:endParaRPr lang="en-US" sz="1300" dirty="0"/>
          </a:p>
        </p:txBody>
      </p:sp>
      <p:sp>
        <p:nvSpPr>
          <p:cNvPr id="52" name="Shape 50"/>
          <p:cNvSpPr/>
          <p:nvPr/>
        </p:nvSpPr>
        <p:spPr>
          <a:xfrm>
            <a:off x="685800" y="5276088"/>
            <a:ext cx="10820095" cy="0"/>
          </a:xfrm>
          <a:prstGeom prst="line">
            <a:avLst/>
          </a:prstGeom>
          <a:noFill/>
          <a:ln w="12700">
            <a:solidFill>
              <a:srgbClr val="1A1D21"/>
            </a:solidFill>
            <a:prstDash val="solid"/>
          </a:ln>
        </p:spPr>
      </p:sp>
      <p:sp>
        <p:nvSpPr>
          <p:cNvPr id="53" name="Text 51"/>
          <p:cNvSpPr/>
          <p:nvPr/>
        </p:nvSpPr>
        <p:spPr>
          <a:xfrm>
            <a:off x="685800" y="5321808"/>
            <a:ext cx="3200400" cy="365760"/>
          </a:xfrm>
          <a:prstGeom prst="rect">
            <a:avLst/>
          </a:prstGeom>
          <a:noFill/>
          <a:ln/>
        </p:spPr>
        <p:txBody>
          <a:bodyPr wrap="square" lIns="0" tIns="0" rIns="0" bIns="0" rtlCol="0" anchor="t"/>
          <a:lstStyle/>
          <a:p>
            <a:pPr indent="0" marL="0">
              <a:buNone/>
            </a:pPr>
            <a:r>
              <a:rPr lang="en-US" sz="1800" b="1" dirty="0">
                <a:solidFill>
                  <a:srgbClr val="FFFFFF"/>
                </a:solidFill>
                <a:latin typeface="Helvetica Neue" pitchFamily="34" charset="0"/>
                <a:ea typeface="Helvetica Neue" pitchFamily="34" charset="-122"/>
                <a:cs typeface="Helvetica Neue" pitchFamily="34" charset="-120"/>
              </a:rPr>
              <a:t>GPT-6 Astra</a:t>
            </a:r>
            <a:endParaRPr lang="en-US" sz="1800" dirty="0"/>
          </a:p>
        </p:txBody>
      </p:sp>
      <p:sp>
        <p:nvSpPr>
          <p:cNvPr id="54" name="Text 52"/>
          <p:cNvSpPr/>
          <p:nvPr/>
        </p:nvSpPr>
        <p:spPr>
          <a:xfrm>
            <a:off x="3977640" y="5321808"/>
            <a:ext cx="1554480" cy="365760"/>
          </a:xfrm>
          <a:prstGeom prst="rect">
            <a:avLst/>
          </a:prstGeom>
          <a:noFill/>
          <a:ln/>
        </p:spPr>
        <p:txBody>
          <a:bodyPr wrap="square" lIns="0" tIns="0" rIns="0" bIns="0" rtlCol="0" anchor="t"/>
          <a:lstStyle/>
          <a:p>
            <a:pPr indent="0" marL="0">
              <a:buNone/>
            </a:pPr>
            <a:r>
              <a:rPr lang="en-US" sz="1500" dirty="0">
                <a:solidFill>
                  <a:srgbClr val="A9AEB6"/>
                </a:solidFill>
                <a:latin typeface="Helvetica Neue" pitchFamily="34" charset="0"/>
                <a:ea typeface="Helvetica Neue" pitchFamily="34" charset="-122"/>
                <a:cs typeface="Helvetica Neue" pitchFamily="34" charset="-120"/>
              </a:rPr>
              <a:t>for comparison</a:t>
            </a:r>
            <a:endParaRPr lang="en-US" sz="1500" dirty="0"/>
          </a:p>
        </p:txBody>
      </p:sp>
      <p:sp>
        <p:nvSpPr>
          <p:cNvPr id="55" name="Text 53"/>
          <p:cNvSpPr/>
          <p:nvPr/>
        </p:nvSpPr>
        <p:spPr>
          <a:xfrm>
            <a:off x="5623560" y="5321808"/>
            <a:ext cx="164592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$10</a:t>
            </a:r>
            <a:endParaRPr lang="en-US" sz="1800" dirty="0"/>
          </a:p>
        </p:txBody>
      </p:sp>
      <p:sp>
        <p:nvSpPr>
          <p:cNvPr id="56" name="Text 54"/>
          <p:cNvSpPr/>
          <p:nvPr/>
        </p:nvSpPr>
        <p:spPr>
          <a:xfrm>
            <a:off x="7360920" y="5321808"/>
            <a:ext cx="1463040" cy="365760"/>
          </a:xfrm>
          <a:prstGeom prst="rect">
            <a:avLst/>
          </a:prstGeom>
          <a:noFill/>
          <a:ln/>
        </p:spPr>
        <p:txBody>
          <a:bodyPr wrap="square" lIns="0" tIns="0" rIns="0" bIns="0" rtlCol="0" anchor="t"/>
          <a:lstStyle/>
          <a:p>
            <a:pPr indent="0" marL="0">
              <a:buNone/>
            </a:pPr>
            <a:r>
              <a:rPr lang="en-US" sz="1800" b="1" dirty="0">
                <a:solidFill>
                  <a:srgbClr val="FFFFFF"/>
                </a:solidFill>
                <a:latin typeface="Menlo" pitchFamily="34" charset="0"/>
                <a:ea typeface="Menlo" pitchFamily="34" charset="-122"/>
                <a:cs typeface="Menlo" pitchFamily="34" charset="-120"/>
              </a:rPr>
              <a:t>$50</a:t>
            </a:r>
            <a:endParaRPr lang="en-US" sz="1800" dirty="0"/>
          </a:p>
        </p:txBody>
      </p:sp>
      <p:sp>
        <p:nvSpPr>
          <p:cNvPr id="57" name="Text 55"/>
          <p:cNvSpPr/>
          <p:nvPr/>
        </p:nvSpPr>
        <p:spPr>
          <a:xfrm>
            <a:off x="8915400" y="5321808"/>
            <a:ext cx="2926080" cy="411480"/>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the expensive reference</a:t>
            </a:r>
            <a:endParaRPr lang="en-US" sz="1300" dirty="0"/>
          </a:p>
        </p:txBody>
      </p:sp>
      <p:sp>
        <p:nvSpPr>
          <p:cNvPr id="58" name="Shape 56"/>
          <p:cNvSpPr/>
          <p:nvPr/>
        </p:nvSpPr>
        <p:spPr>
          <a:xfrm>
            <a:off x="685800" y="5751576"/>
            <a:ext cx="10820095" cy="0"/>
          </a:xfrm>
          <a:prstGeom prst="line">
            <a:avLst/>
          </a:prstGeom>
          <a:noFill/>
          <a:ln w="12700">
            <a:solidFill>
              <a:srgbClr val="1A1D21"/>
            </a:solidFill>
            <a:prstDash val="solid"/>
          </a:ln>
        </p:spPr>
      </p:sp>
      <p:sp>
        <p:nvSpPr>
          <p:cNvPr id="59" name="Text 57"/>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Vendor pricing pages and release notes, checked 21 October 2026. GPT-6 Astra listed for comparison.</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13</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ARTIFICIAL ANALYSIS · COST TO RUN THE FULL INDEX</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Cost per task varies more than 20 times</a:t>
            </a:r>
            <a:endParaRPr lang="en-US" sz="3800" dirty="0"/>
          </a:p>
        </p:txBody>
      </p:sp>
      <p:sp>
        <p:nvSpPr>
          <p:cNvPr id="5" name="Text 3"/>
          <p:cNvSpPr/>
          <p:nvPr/>
        </p:nvSpPr>
        <p:spPr>
          <a:xfrm>
            <a:off x="685800" y="1783080"/>
            <a:ext cx="2926080" cy="457200"/>
          </a:xfrm>
          <a:prstGeom prst="rect">
            <a:avLst/>
          </a:prstGeom>
          <a:noFill/>
          <a:ln/>
        </p:spPr>
        <p:txBody>
          <a:bodyPr wrap="square" lIns="0" tIns="0" rIns="0" bIns="0" rtlCol="0" anchor="ctr"/>
          <a:lstStyle/>
          <a:p>
            <a:pPr indent="0" marL="0">
              <a:buNone/>
            </a:pPr>
            <a:r>
              <a:rPr lang="en-US" sz="1700" b="1" dirty="0">
                <a:solidFill>
                  <a:srgbClr val="FFFFFF"/>
                </a:solidFill>
                <a:latin typeface="Helvetica Neue" pitchFamily="34" charset="0"/>
                <a:ea typeface="Helvetica Neue" pitchFamily="34" charset="-122"/>
                <a:cs typeface="Helvetica Neue" pitchFamily="34" charset="-120"/>
              </a:rPr>
              <a:t>Claude Opus 5.5 (max)</a:t>
            </a:r>
            <a:endParaRPr lang="en-US" sz="1700" dirty="0"/>
          </a:p>
        </p:txBody>
      </p:sp>
      <p:sp>
        <p:nvSpPr>
          <p:cNvPr id="6" name="Shape 4"/>
          <p:cNvSpPr/>
          <p:nvPr/>
        </p:nvSpPr>
        <p:spPr>
          <a:xfrm>
            <a:off x="3703320" y="1856232"/>
            <a:ext cx="6035040" cy="329184"/>
          </a:xfrm>
          <a:prstGeom prst="rect">
            <a:avLst/>
          </a:prstGeom>
          <a:solidFill>
            <a:srgbClr val="F5D06A"/>
          </a:solidFill>
          <a:ln/>
        </p:spPr>
      </p:sp>
      <p:sp>
        <p:nvSpPr>
          <p:cNvPr id="7" name="Text 5"/>
          <p:cNvSpPr/>
          <p:nvPr/>
        </p:nvSpPr>
        <p:spPr>
          <a:xfrm>
            <a:off x="9875520" y="1783080"/>
            <a:ext cx="1097280" cy="457200"/>
          </a:xfrm>
          <a:prstGeom prst="rect">
            <a:avLst/>
          </a:prstGeom>
          <a:noFill/>
          <a:ln/>
        </p:spPr>
        <p:txBody>
          <a:bodyPr wrap="square" lIns="0" tIns="0" rIns="0" bIns="0" rtlCol="0" anchor="ctr"/>
          <a:lstStyle/>
          <a:p>
            <a:pPr indent="0" marL="0">
              <a:buNone/>
            </a:pPr>
            <a:r>
              <a:rPr lang="en-US" sz="1600" b="1" dirty="0">
                <a:solidFill>
                  <a:srgbClr val="FFFFFF"/>
                </a:solidFill>
                <a:latin typeface="Menlo" pitchFamily="34" charset="0"/>
                <a:ea typeface="Menlo" pitchFamily="34" charset="-122"/>
                <a:cs typeface="Menlo" pitchFamily="34" charset="-120"/>
              </a:rPr>
              <a:t>$5.98</a:t>
            </a:r>
            <a:endParaRPr lang="en-US" sz="1600" dirty="0"/>
          </a:p>
        </p:txBody>
      </p:sp>
      <p:sp>
        <p:nvSpPr>
          <p:cNvPr id="8" name="Text 6"/>
          <p:cNvSpPr/>
          <p:nvPr/>
        </p:nvSpPr>
        <p:spPr>
          <a:xfrm>
            <a:off x="10225735" y="1783080"/>
            <a:ext cx="1280160" cy="457200"/>
          </a:xfrm>
          <a:prstGeom prst="rect">
            <a:avLst/>
          </a:prstGeom>
          <a:noFill/>
          <a:ln/>
        </p:spPr>
        <p:txBody>
          <a:bodyPr wrap="square" lIns="0" tIns="0" rIns="0" bIns="0" rtlCol="0" anchor="ctr"/>
          <a:lstStyle/>
          <a:p>
            <a:pPr algn="r" indent="0" marL="0">
              <a:buNone/>
            </a:pPr>
            <a:r>
              <a:rPr lang="en-US" sz="1500" dirty="0">
                <a:solidFill>
                  <a:srgbClr val="A9AEB6"/>
                </a:solidFill>
                <a:latin typeface="Helvetica Neue" pitchFamily="34" charset="0"/>
                <a:ea typeface="Helvetica Neue" pitchFamily="34" charset="-122"/>
                <a:cs typeface="Helvetica Neue" pitchFamily="34" charset="-120"/>
              </a:rPr>
              <a:t>score 58</a:t>
            </a:r>
            <a:endParaRPr lang="en-US" sz="1500" dirty="0"/>
          </a:p>
        </p:txBody>
      </p:sp>
      <p:sp>
        <p:nvSpPr>
          <p:cNvPr id="9" name="Text 7"/>
          <p:cNvSpPr/>
          <p:nvPr/>
        </p:nvSpPr>
        <p:spPr>
          <a:xfrm>
            <a:off x="685800" y="2441448"/>
            <a:ext cx="2926080" cy="457200"/>
          </a:xfrm>
          <a:prstGeom prst="rect">
            <a:avLst/>
          </a:prstGeom>
          <a:noFill/>
          <a:ln/>
        </p:spPr>
        <p:txBody>
          <a:bodyPr wrap="square" lIns="0" tIns="0" rIns="0" bIns="0" rtlCol="0" anchor="ctr"/>
          <a:lstStyle/>
          <a:p>
            <a:pPr indent="0" marL="0">
              <a:buNone/>
            </a:pPr>
            <a:r>
              <a:rPr lang="en-US" sz="1700" b="1" dirty="0">
                <a:solidFill>
                  <a:srgbClr val="FFFFFF"/>
                </a:solidFill>
                <a:latin typeface="Helvetica Neue" pitchFamily="34" charset="0"/>
                <a:ea typeface="Helvetica Neue" pitchFamily="34" charset="-122"/>
                <a:cs typeface="Helvetica Neue" pitchFamily="34" charset="-120"/>
              </a:rPr>
              <a:t>GPT-6 Astra</a:t>
            </a:r>
            <a:endParaRPr lang="en-US" sz="1700" dirty="0"/>
          </a:p>
        </p:txBody>
      </p:sp>
      <p:sp>
        <p:nvSpPr>
          <p:cNvPr id="10" name="Shape 8"/>
          <p:cNvSpPr/>
          <p:nvPr/>
        </p:nvSpPr>
        <p:spPr>
          <a:xfrm>
            <a:off x="3703320" y="2514600"/>
            <a:ext cx="3290005" cy="329184"/>
          </a:xfrm>
          <a:prstGeom prst="rect">
            <a:avLst/>
          </a:prstGeom>
          <a:solidFill>
            <a:srgbClr val="3B4048"/>
          </a:solidFill>
          <a:ln/>
        </p:spPr>
      </p:sp>
      <p:sp>
        <p:nvSpPr>
          <p:cNvPr id="11" name="Text 9"/>
          <p:cNvSpPr/>
          <p:nvPr/>
        </p:nvSpPr>
        <p:spPr>
          <a:xfrm>
            <a:off x="7130485" y="2441448"/>
            <a:ext cx="1097280" cy="457200"/>
          </a:xfrm>
          <a:prstGeom prst="rect">
            <a:avLst/>
          </a:prstGeom>
          <a:noFill/>
          <a:ln/>
        </p:spPr>
        <p:txBody>
          <a:bodyPr wrap="square" lIns="0" tIns="0" rIns="0" bIns="0" rtlCol="0" anchor="ctr"/>
          <a:lstStyle/>
          <a:p>
            <a:pPr indent="0" marL="0">
              <a:buNone/>
            </a:pPr>
            <a:r>
              <a:rPr lang="en-US" sz="1600" b="1" dirty="0">
                <a:solidFill>
                  <a:srgbClr val="FFFFFF"/>
                </a:solidFill>
                <a:latin typeface="Menlo" pitchFamily="34" charset="0"/>
                <a:ea typeface="Menlo" pitchFamily="34" charset="-122"/>
                <a:cs typeface="Menlo" pitchFamily="34" charset="-120"/>
              </a:rPr>
              <a:t>$3.26</a:t>
            </a:r>
            <a:endParaRPr lang="en-US" sz="1600" dirty="0"/>
          </a:p>
        </p:txBody>
      </p:sp>
      <p:sp>
        <p:nvSpPr>
          <p:cNvPr id="12" name="Text 10"/>
          <p:cNvSpPr/>
          <p:nvPr/>
        </p:nvSpPr>
        <p:spPr>
          <a:xfrm>
            <a:off x="10225735" y="2441448"/>
            <a:ext cx="1280160" cy="457200"/>
          </a:xfrm>
          <a:prstGeom prst="rect">
            <a:avLst/>
          </a:prstGeom>
          <a:noFill/>
          <a:ln/>
        </p:spPr>
        <p:txBody>
          <a:bodyPr wrap="square" lIns="0" tIns="0" rIns="0" bIns="0" rtlCol="0" anchor="ctr"/>
          <a:lstStyle/>
          <a:p>
            <a:pPr algn="r" indent="0" marL="0">
              <a:buNone/>
            </a:pPr>
            <a:r>
              <a:rPr lang="en-US" sz="1500" dirty="0">
                <a:solidFill>
                  <a:srgbClr val="A9AEB6"/>
                </a:solidFill>
                <a:latin typeface="Helvetica Neue" pitchFamily="34" charset="0"/>
                <a:ea typeface="Helvetica Neue" pitchFamily="34" charset="-122"/>
                <a:cs typeface="Helvetica Neue" pitchFamily="34" charset="-120"/>
              </a:rPr>
              <a:t>score 53</a:t>
            </a:r>
            <a:endParaRPr lang="en-US" sz="1500" dirty="0"/>
          </a:p>
        </p:txBody>
      </p:sp>
      <p:sp>
        <p:nvSpPr>
          <p:cNvPr id="13" name="Text 11"/>
          <p:cNvSpPr/>
          <p:nvPr/>
        </p:nvSpPr>
        <p:spPr>
          <a:xfrm>
            <a:off x="685800" y="3099816"/>
            <a:ext cx="2926080" cy="457200"/>
          </a:xfrm>
          <a:prstGeom prst="rect">
            <a:avLst/>
          </a:prstGeom>
          <a:noFill/>
          <a:ln/>
        </p:spPr>
        <p:txBody>
          <a:bodyPr wrap="square" lIns="0" tIns="0" rIns="0" bIns="0" rtlCol="0" anchor="ctr"/>
          <a:lstStyle/>
          <a:p>
            <a:pPr indent="0" marL="0">
              <a:buNone/>
            </a:pPr>
            <a:r>
              <a:rPr lang="en-US" sz="1700" b="1" dirty="0">
                <a:solidFill>
                  <a:srgbClr val="FFFFFF"/>
                </a:solidFill>
                <a:latin typeface="Helvetica Neue" pitchFamily="34" charset="0"/>
                <a:ea typeface="Helvetica Neue" pitchFamily="34" charset="-122"/>
                <a:cs typeface="Helvetica Neue" pitchFamily="34" charset="-120"/>
              </a:rPr>
              <a:t>Gemini 4 Argon</a:t>
            </a:r>
            <a:endParaRPr lang="en-US" sz="1700" dirty="0"/>
          </a:p>
        </p:txBody>
      </p:sp>
      <p:sp>
        <p:nvSpPr>
          <p:cNvPr id="14" name="Shape 12"/>
          <p:cNvSpPr/>
          <p:nvPr/>
        </p:nvSpPr>
        <p:spPr>
          <a:xfrm>
            <a:off x="3703320" y="3172968"/>
            <a:ext cx="2008316" cy="329184"/>
          </a:xfrm>
          <a:prstGeom prst="rect">
            <a:avLst/>
          </a:prstGeom>
          <a:solidFill>
            <a:srgbClr val="3B4048"/>
          </a:solidFill>
          <a:ln/>
        </p:spPr>
      </p:sp>
      <p:sp>
        <p:nvSpPr>
          <p:cNvPr id="15" name="Text 13"/>
          <p:cNvSpPr/>
          <p:nvPr/>
        </p:nvSpPr>
        <p:spPr>
          <a:xfrm>
            <a:off x="5848796" y="3099816"/>
            <a:ext cx="1097280" cy="457200"/>
          </a:xfrm>
          <a:prstGeom prst="rect">
            <a:avLst/>
          </a:prstGeom>
          <a:noFill/>
          <a:ln/>
        </p:spPr>
        <p:txBody>
          <a:bodyPr wrap="square" lIns="0" tIns="0" rIns="0" bIns="0" rtlCol="0" anchor="ctr"/>
          <a:lstStyle/>
          <a:p>
            <a:pPr indent="0" marL="0">
              <a:buNone/>
            </a:pPr>
            <a:r>
              <a:rPr lang="en-US" sz="1600" b="1" dirty="0">
                <a:solidFill>
                  <a:srgbClr val="FFFFFF"/>
                </a:solidFill>
                <a:latin typeface="Menlo" pitchFamily="34" charset="0"/>
                <a:ea typeface="Menlo" pitchFamily="34" charset="-122"/>
                <a:cs typeface="Menlo" pitchFamily="34" charset="-120"/>
              </a:rPr>
              <a:t>$1.99</a:t>
            </a:r>
            <a:endParaRPr lang="en-US" sz="1600" dirty="0"/>
          </a:p>
        </p:txBody>
      </p:sp>
      <p:sp>
        <p:nvSpPr>
          <p:cNvPr id="16" name="Text 14"/>
          <p:cNvSpPr/>
          <p:nvPr/>
        </p:nvSpPr>
        <p:spPr>
          <a:xfrm>
            <a:off x="10225735" y="3099816"/>
            <a:ext cx="1280160" cy="457200"/>
          </a:xfrm>
          <a:prstGeom prst="rect">
            <a:avLst/>
          </a:prstGeom>
          <a:noFill/>
          <a:ln/>
        </p:spPr>
        <p:txBody>
          <a:bodyPr wrap="square" lIns="0" tIns="0" rIns="0" bIns="0" rtlCol="0" anchor="ctr"/>
          <a:lstStyle/>
          <a:p>
            <a:pPr algn="r" indent="0" marL="0">
              <a:buNone/>
            </a:pPr>
            <a:r>
              <a:rPr lang="en-US" sz="1500" dirty="0">
                <a:solidFill>
                  <a:srgbClr val="A9AEB6"/>
                </a:solidFill>
                <a:latin typeface="Helvetica Neue" pitchFamily="34" charset="0"/>
                <a:ea typeface="Helvetica Neue" pitchFamily="34" charset="-122"/>
                <a:cs typeface="Helvetica Neue" pitchFamily="34" charset="-120"/>
              </a:rPr>
              <a:t>score 53</a:t>
            </a:r>
            <a:endParaRPr lang="en-US" sz="1500" dirty="0"/>
          </a:p>
        </p:txBody>
      </p:sp>
      <p:sp>
        <p:nvSpPr>
          <p:cNvPr id="17" name="Text 15"/>
          <p:cNvSpPr/>
          <p:nvPr/>
        </p:nvSpPr>
        <p:spPr>
          <a:xfrm>
            <a:off x="685800" y="3758184"/>
            <a:ext cx="2926080" cy="457200"/>
          </a:xfrm>
          <a:prstGeom prst="rect">
            <a:avLst/>
          </a:prstGeom>
          <a:noFill/>
          <a:ln/>
        </p:spPr>
        <p:txBody>
          <a:bodyPr wrap="square" lIns="0" tIns="0" rIns="0" bIns="0" rtlCol="0" anchor="ctr"/>
          <a:lstStyle/>
          <a:p>
            <a:pPr indent="0" marL="0">
              <a:buNone/>
            </a:pPr>
            <a:r>
              <a:rPr lang="en-US" sz="1700" b="1" dirty="0">
                <a:solidFill>
                  <a:srgbClr val="FFFFFF"/>
                </a:solidFill>
                <a:latin typeface="Helvetica Neue" pitchFamily="34" charset="0"/>
                <a:ea typeface="Helvetica Neue" pitchFamily="34" charset="-122"/>
                <a:cs typeface="Helvetica Neue" pitchFamily="34" charset="-120"/>
              </a:rPr>
              <a:t>GPT-6.1 Sol</a:t>
            </a:r>
            <a:endParaRPr lang="en-US" sz="1700" dirty="0"/>
          </a:p>
        </p:txBody>
      </p:sp>
      <p:sp>
        <p:nvSpPr>
          <p:cNvPr id="18" name="Shape 16"/>
          <p:cNvSpPr/>
          <p:nvPr/>
        </p:nvSpPr>
        <p:spPr>
          <a:xfrm>
            <a:off x="3703320" y="3831336"/>
            <a:ext cx="726627" cy="329184"/>
          </a:xfrm>
          <a:prstGeom prst="rect">
            <a:avLst/>
          </a:prstGeom>
          <a:solidFill>
            <a:srgbClr val="F5D06A"/>
          </a:solidFill>
          <a:ln/>
        </p:spPr>
      </p:sp>
      <p:sp>
        <p:nvSpPr>
          <p:cNvPr id="19" name="Text 17"/>
          <p:cNvSpPr/>
          <p:nvPr/>
        </p:nvSpPr>
        <p:spPr>
          <a:xfrm>
            <a:off x="4567107" y="3758184"/>
            <a:ext cx="1097280" cy="457200"/>
          </a:xfrm>
          <a:prstGeom prst="rect">
            <a:avLst/>
          </a:prstGeom>
          <a:noFill/>
          <a:ln/>
        </p:spPr>
        <p:txBody>
          <a:bodyPr wrap="square" lIns="0" tIns="0" rIns="0" bIns="0" rtlCol="0" anchor="ctr"/>
          <a:lstStyle/>
          <a:p>
            <a:pPr indent="0" marL="0">
              <a:buNone/>
            </a:pPr>
            <a:r>
              <a:rPr lang="en-US" sz="1600" b="1" dirty="0">
                <a:solidFill>
                  <a:srgbClr val="FFFFFF"/>
                </a:solidFill>
                <a:latin typeface="Menlo" pitchFamily="34" charset="0"/>
                <a:ea typeface="Menlo" pitchFamily="34" charset="-122"/>
                <a:cs typeface="Menlo" pitchFamily="34" charset="-120"/>
              </a:rPr>
              <a:t>$0.72</a:t>
            </a:r>
            <a:endParaRPr lang="en-US" sz="1600" dirty="0"/>
          </a:p>
        </p:txBody>
      </p:sp>
      <p:sp>
        <p:nvSpPr>
          <p:cNvPr id="20" name="Text 18"/>
          <p:cNvSpPr/>
          <p:nvPr/>
        </p:nvSpPr>
        <p:spPr>
          <a:xfrm>
            <a:off x="10225735" y="3758184"/>
            <a:ext cx="1280160" cy="457200"/>
          </a:xfrm>
          <a:prstGeom prst="rect">
            <a:avLst/>
          </a:prstGeom>
          <a:noFill/>
          <a:ln/>
        </p:spPr>
        <p:txBody>
          <a:bodyPr wrap="square" lIns="0" tIns="0" rIns="0" bIns="0" rtlCol="0" anchor="ctr"/>
          <a:lstStyle/>
          <a:p>
            <a:pPr algn="r" indent="0" marL="0">
              <a:buNone/>
            </a:pPr>
            <a:r>
              <a:rPr lang="en-US" sz="1500" dirty="0">
                <a:solidFill>
                  <a:srgbClr val="A9AEB6"/>
                </a:solidFill>
                <a:latin typeface="Helvetica Neue" pitchFamily="34" charset="0"/>
                <a:ea typeface="Helvetica Neue" pitchFamily="34" charset="-122"/>
                <a:cs typeface="Helvetica Neue" pitchFamily="34" charset="-120"/>
              </a:rPr>
              <a:t>score 52</a:t>
            </a:r>
            <a:endParaRPr lang="en-US" sz="1500" dirty="0"/>
          </a:p>
        </p:txBody>
      </p:sp>
      <p:sp>
        <p:nvSpPr>
          <p:cNvPr id="21" name="Text 19"/>
          <p:cNvSpPr/>
          <p:nvPr/>
        </p:nvSpPr>
        <p:spPr>
          <a:xfrm>
            <a:off x="685800" y="4416552"/>
            <a:ext cx="2926080" cy="457200"/>
          </a:xfrm>
          <a:prstGeom prst="rect">
            <a:avLst/>
          </a:prstGeom>
          <a:noFill/>
          <a:ln/>
        </p:spPr>
        <p:txBody>
          <a:bodyPr wrap="square" lIns="0" tIns="0" rIns="0" bIns="0" rtlCol="0" anchor="ctr"/>
          <a:lstStyle/>
          <a:p>
            <a:pPr indent="0" marL="0">
              <a:buNone/>
            </a:pPr>
            <a:r>
              <a:rPr lang="en-US" sz="1700" b="1" dirty="0">
                <a:solidFill>
                  <a:srgbClr val="FFFFFF"/>
                </a:solidFill>
                <a:latin typeface="Helvetica Neue" pitchFamily="34" charset="0"/>
                <a:ea typeface="Helvetica Neue" pitchFamily="34" charset="-122"/>
                <a:cs typeface="Helvetica Neue" pitchFamily="34" charset="-120"/>
              </a:rPr>
              <a:t>DeepSeek V4.1 Flash</a:t>
            </a:r>
            <a:endParaRPr lang="en-US" sz="1700" dirty="0"/>
          </a:p>
        </p:txBody>
      </p:sp>
      <p:sp>
        <p:nvSpPr>
          <p:cNvPr id="22" name="Shape 20"/>
          <p:cNvSpPr/>
          <p:nvPr/>
        </p:nvSpPr>
        <p:spPr>
          <a:xfrm>
            <a:off x="3703320" y="4489704"/>
            <a:ext cx="262393" cy="329184"/>
          </a:xfrm>
          <a:prstGeom prst="rect">
            <a:avLst/>
          </a:prstGeom>
          <a:solidFill>
            <a:srgbClr val="3B4048"/>
          </a:solidFill>
          <a:ln/>
        </p:spPr>
      </p:sp>
      <p:sp>
        <p:nvSpPr>
          <p:cNvPr id="23" name="Text 21"/>
          <p:cNvSpPr/>
          <p:nvPr/>
        </p:nvSpPr>
        <p:spPr>
          <a:xfrm>
            <a:off x="4102873" y="4416552"/>
            <a:ext cx="1097280" cy="457200"/>
          </a:xfrm>
          <a:prstGeom prst="rect">
            <a:avLst/>
          </a:prstGeom>
          <a:noFill/>
          <a:ln/>
        </p:spPr>
        <p:txBody>
          <a:bodyPr wrap="square" lIns="0" tIns="0" rIns="0" bIns="0" rtlCol="0" anchor="ctr"/>
          <a:lstStyle/>
          <a:p>
            <a:pPr indent="0" marL="0">
              <a:buNone/>
            </a:pPr>
            <a:r>
              <a:rPr lang="en-US" sz="1600" b="1" dirty="0">
                <a:solidFill>
                  <a:srgbClr val="FFFFFF"/>
                </a:solidFill>
                <a:latin typeface="Menlo" pitchFamily="34" charset="0"/>
                <a:ea typeface="Menlo" pitchFamily="34" charset="-122"/>
                <a:cs typeface="Menlo" pitchFamily="34" charset="-120"/>
              </a:rPr>
              <a:t>$0.26</a:t>
            </a:r>
            <a:endParaRPr lang="en-US" sz="1600" dirty="0"/>
          </a:p>
        </p:txBody>
      </p:sp>
      <p:sp>
        <p:nvSpPr>
          <p:cNvPr id="24" name="Text 22"/>
          <p:cNvSpPr/>
          <p:nvPr/>
        </p:nvSpPr>
        <p:spPr>
          <a:xfrm>
            <a:off x="10225735" y="4416552"/>
            <a:ext cx="1280160" cy="457200"/>
          </a:xfrm>
          <a:prstGeom prst="rect">
            <a:avLst/>
          </a:prstGeom>
          <a:noFill/>
          <a:ln/>
        </p:spPr>
        <p:txBody>
          <a:bodyPr wrap="square" lIns="0" tIns="0" rIns="0" bIns="0" rtlCol="0" anchor="ctr"/>
          <a:lstStyle/>
          <a:p>
            <a:pPr algn="r" indent="0" marL="0">
              <a:buNone/>
            </a:pPr>
            <a:r>
              <a:rPr lang="en-US" sz="1500" dirty="0">
                <a:solidFill>
                  <a:srgbClr val="A9AEB6"/>
                </a:solidFill>
                <a:latin typeface="Helvetica Neue" pitchFamily="34" charset="0"/>
                <a:ea typeface="Helvetica Neue" pitchFamily="34" charset="-122"/>
                <a:cs typeface="Helvetica Neue" pitchFamily="34" charset="-120"/>
              </a:rPr>
              <a:t>score 45</a:t>
            </a:r>
            <a:endParaRPr lang="en-US" sz="1500" dirty="0"/>
          </a:p>
        </p:txBody>
      </p:sp>
      <p:sp>
        <p:nvSpPr>
          <p:cNvPr id="25" name="Text 23"/>
          <p:cNvSpPr/>
          <p:nvPr/>
        </p:nvSpPr>
        <p:spPr>
          <a:xfrm>
            <a:off x="685800" y="5669280"/>
            <a:ext cx="10820095" cy="457200"/>
          </a:xfrm>
          <a:prstGeom prst="rect">
            <a:avLst/>
          </a:prstGeom>
          <a:noFill/>
          <a:ln/>
        </p:spPr>
        <p:txBody>
          <a:bodyPr wrap="square" lIns="0" tIns="0" rIns="0" bIns="0" rtlCol="0" anchor="t"/>
          <a:lstStyle/>
          <a:p>
            <a:pPr indent="0" marL="0">
              <a:buNone/>
            </a:pPr>
            <a:r>
              <a:rPr lang="en-US" sz="1800" dirty="0">
                <a:solidFill>
                  <a:srgbClr val="F5D06A"/>
                </a:solidFill>
                <a:latin typeface="Helvetica Neue" pitchFamily="34" charset="0"/>
                <a:ea typeface="Helvetica Neue" pitchFamily="34" charset="-122"/>
                <a:cs typeface="Helvetica Neue" pitchFamily="34" charset="-120"/>
              </a:rPr>
              <a:t>Pick the model per task: the best for judgement and taste, the cheap ones for volume.</a:t>
            </a:r>
            <a:endParaRPr lang="en-US" sz="1800" dirty="0"/>
          </a:p>
        </p:txBody>
      </p:sp>
      <p:sp>
        <p:nvSpPr>
          <p:cNvPr id="26" name="Text 24"/>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Artificial Analysis Intelligence Index v4.3.2, as of 21 October 2026. Average cost to run one index task.</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14</a:t>
            </a:r>
            <a:endParaRPr lang="en-US" sz="1100" dirty="0"/>
          </a:p>
        </p:txBody>
      </p:sp>
      <p:pic>
        <p:nvPicPr>
          <p:cNvPr id="3" name="Image 0" descr="/Users/momofeichtinger/Documents/RootOrdner/Business/KI Deep Dives/output/2026-11-02-deepdive/deck/assets-canva/compute-squeeze.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822960"/>
            <a:ext cx="5120640" cy="320040"/>
          </a:xfrm>
          <a:prstGeom prst="rect">
            <a:avLst/>
          </a:prstGeom>
          <a:noFill/>
          <a:ln/>
        </p:spPr>
        <p:txBody>
          <a:bodyPr wrap="square" lIns="0" tIns="0" rIns="0" bIns="0" rtlCol="0" anchor="t"/>
          <a:lstStyle/>
          <a:p>
            <a:pPr indent="0" marL="0">
              <a:buNone/>
            </a:pPr>
            <a:r>
              <a:rPr lang="en-US" sz="1400" b="1" spc="300" kern="0" dirty="0">
                <a:solidFill>
                  <a:srgbClr val="5EC4B6"/>
                </a:solidFill>
                <a:latin typeface="Helvetica Neue" pitchFamily="34" charset="0"/>
                <a:ea typeface="Helvetica Neue" pitchFamily="34" charset="-122"/>
                <a:cs typeface="Helvetica Neue" pitchFamily="34" charset="-120"/>
              </a:rPr>
              <a:t>THE OTHER SIDE</a:t>
            </a:r>
            <a:endParaRPr lang="en-US" sz="1400" dirty="0"/>
          </a:p>
        </p:txBody>
      </p:sp>
      <p:sp>
        <p:nvSpPr>
          <p:cNvPr id="5" name="Text 2"/>
          <p:cNvSpPr/>
          <p:nvPr/>
        </p:nvSpPr>
        <p:spPr>
          <a:xfrm>
            <a:off x="685800" y="1188720"/>
            <a:ext cx="5303520" cy="1463040"/>
          </a:xfrm>
          <a:prstGeom prst="rect">
            <a:avLst/>
          </a:prstGeom>
          <a:noFill/>
          <a:ln/>
        </p:spPr>
        <p:txBody>
          <a:bodyPr wrap="square" lIns="0" tIns="0" rIns="0" bIns="0" rtlCol="0" anchor="t"/>
          <a:lstStyle/>
          <a:p>
            <a:pPr indent="0" marL="0">
              <a:buNone/>
            </a:pPr>
            <a:r>
              <a:rPr lang="en-US" sz="3600" b="1" dirty="0">
                <a:solidFill>
                  <a:srgbClr val="F5D06A"/>
                </a:solidFill>
                <a:latin typeface="Helvetica Neue" pitchFamily="34" charset="0"/>
                <a:ea typeface="Helvetica Neue" pitchFamily="34" charset="-122"/>
                <a:cs typeface="Helvetica Neue" pitchFamily="34" charset="-120"/>
              </a:rPr>
              <a:t>Intelligence gets cheaper. Compute gets scarcer.</a:t>
            </a:r>
            <a:endParaRPr lang="en-US" sz="3600" dirty="0"/>
          </a:p>
        </p:txBody>
      </p:sp>
      <p:sp>
        <p:nvSpPr>
          <p:cNvPr id="6" name="Text 3"/>
          <p:cNvSpPr/>
          <p:nvPr/>
        </p:nvSpPr>
        <p:spPr>
          <a:xfrm>
            <a:off x="685800" y="2926080"/>
            <a:ext cx="1737360" cy="548640"/>
          </a:xfrm>
          <a:prstGeom prst="rect">
            <a:avLst/>
          </a:prstGeom>
          <a:noFill/>
          <a:ln/>
        </p:spPr>
        <p:txBody>
          <a:bodyPr wrap="square" lIns="0" tIns="0" rIns="0" bIns="0" rtlCol="0" anchor="ctr"/>
          <a:lstStyle/>
          <a:p>
            <a:pPr indent="0" marL="0">
              <a:buNone/>
            </a:pPr>
            <a:r>
              <a:rPr lang="en-US" sz="2800" b="1" dirty="0">
                <a:solidFill>
                  <a:srgbClr val="FFFFFF"/>
                </a:solidFill>
                <a:latin typeface="Helvetica Neue" pitchFamily="34" charset="0"/>
                <a:ea typeface="Helvetica Neue" pitchFamily="34" charset="-122"/>
                <a:cs typeface="Helvetica Neue" pitchFamily="34" charset="-120"/>
              </a:rPr>
              <a:t>$500</a:t>
            </a:r>
            <a:endParaRPr lang="en-US" sz="2800" dirty="0"/>
          </a:p>
        </p:txBody>
      </p:sp>
      <p:sp>
        <p:nvSpPr>
          <p:cNvPr id="7" name="Text 4"/>
          <p:cNvSpPr/>
          <p:nvPr/>
        </p:nvSpPr>
        <p:spPr>
          <a:xfrm>
            <a:off x="2514600" y="2926080"/>
            <a:ext cx="3566160" cy="594360"/>
          </a:xfrm>
          <a:prstGeom prst="rect">
            <a:avLst/>
          </a:prstGeom>
          <a:noFill/>
          <a:ln/>
        </p:spPr>
        <p:txBody>
          <a:bodyPr wrap="square" lIns="0" tIns="0" rIns="0" bIns="0" rtlCol="0" anchor="ctr"/>
          <a:lstStyle/>
          <a:p>
            <a:pPr indent="0" marL="0">
              <a:buNone/>
            </a:pPr>
            <a:r>
              <a:rPr lang="en-US" sz="1500" dirty="0">
                <a:solidFill>
                  <a:srgbClr val="A9AEB6"/>
                </a:solidFill>
                <a:latin typeface="Helvetica Neue" pitchFamily="34" charset="0"/>
                <a:ea typeface="Helvetica Neue" pitchFamily="34" charset="-122"/>
                <a:cs typeface="Helvetica Neue" pitchFamily="34" charset="-120"/>
              </a:rPr>
              <a:t>new top ChatGPT Pro tier since 29 Sep</a:t>
            </a:r>
            <a:endParaRPr lang="en-US" sz="1500" dirty="0"/>
          </a:p>
        </p:txBody>
      </p:sp>
      <p:sp>
        <p:nvSpPr>
          <p:cNvPr id="8" name="Text 5"/>
          <p:cNvSpPr/>
          <p:nvPr/>
        </p:nvSpPr>
        <p:spPr>
          <a:xfrm>
            <a:off x="685800" y="3639312"/>
            <a:ext cx="1737360" cy="548640"/>
          </a:xfrm>
          <a:prstGeom prst="rect">
            <a:avLst/>
          </a:prstGeom>
          <a:noFill/>
          <a:ln/>
        </p:spPr>
        <p:txBody>
          <a:bodyPr wrap="square" lIns="0" tIns="0" rIns="0" bIns="0" rtlCol="0" anchor="ctr"/>
          <a:lstStyle/>
          <a:p>
            <a:pPr indent="0" marL="0">
              <a:buNone/>
            </a:pPr>
            <a:r>
              <a:rPr lang="en-US" sz="2800" b="1" dirty="0">
                <a:solidFill>
                  <a:srgbClr val="FFFFFF"/>
                </a:solidFill>
                <a:latin typeface="Helvetica Neue" pitchFamily="34" charset="0"/>
                <a:ea typeface="Helvetica Neue" pitchFamily="34" charset="-122"/>
                <a:cs typeface="Helvetica Neue" pitchFamily="34" charset="-120"/>
              </a:rPr>
              <a:t>10x</a:t>
            </a:r>
            <a:endParaRPr lang="en-US" sz="2800" dirty="0"/>
          </a:p>
        </p:txBody>
      </p:sp>
      <p:sp>
        <p:nvSpPr>
          <p:cNvPr id="9" name="Text 6"/>
          <p:cNvSpPr/>
          <p:nvPr/>
        </p:nvSpPr>
        <p:spPr>
          <a:xfrm>
            <a:off x="2514600" y="3639312"/>
            <a:ext cx="3566160" cy="594360"/>
          </a:xfrm>
          <a:prstGeom prst="rect">
            <a:avLst/>
          </a:prstGeom>
          <a:noFill/>
          <a:ln/>
        </p:spPr>
        <p:txBody>
          <a:bodyPr wrap="square" lIns="0" tIns="0" rIns="0" bIns="0" rtlCol="0" anchor="ctr"/>
          <a:lstStyle/>
          <a:p>
            <a:pPr indent="0" marL="0">
              <a:buNone/>
            </a:pPr>
            <a:r>
              <a:rPr lang="en-US" sz="1500" dirty="0">
                <a:solidFill>
                  <a:srgbClr val="A9AEB6"/>
                </a:solidFill>
                <a:latin typeface="Helvetica Neue" pitchFamily="34" charset="0"/>
                <a:ea typeface="Helvetica Neue" pitchFamily="34" charset="-122"/>
                <a:cs typeface="Helvetica Neue" pitchFamily="34" charset="-120"/>
              </a:rPr>
              <a:t>Plus allowance for new $200 subscribers, down from 20x</a:t>
            </a:r>
            <a:endParaRPr lang="en-US" sz="1500" dirty="0"/>
          </a:p>
        </p:txBody>
      </p:sp>
      <p:sp>
        <p:nvSpPr>
          <p:cNvPr id="10" name="Text 7"/>
          <p:cNvSpPr/>
          <p:nvPr/>
        </p:nvSpPr>
        <p:spPr>
          <a:xfrm>
            <a:off x="685800" y="4352544"/>
            <a:ext cx="1737360" cy="548640"/>
          </a:xfrm>
          <a:prstGeom prst="rect">
            <a:avLst/>
          </a:prstGeom>
          <a:noFill/>
          <a:ln/>
        </p:spPr>
        <p:txBody>
          <a:bodyPr wrap="square" lIns="0" tIns="0" rIns="0" bIns="0" rtlCol="0" anchor="ctr"/>
          <a:lstStyle/>
          <a:p>
            <a:pPr indent="0" marL="0">
              <a:buNone/>
            </a:pPr>
            <a:r>
              <a:rPr lang="en-US" sz="2800" b="1" dirty="0">
                <a:solidFill>
                  <a:srgbClr val="FFFFFF"/>
                </a:solidFill>
                <a:latin typeface="Helvetica Neue" pitchFamily="34" charset="0"/>
                <a:ea typeface="Helvetica Neue" pitchFamily="34" charset="-122"/>
                <a:cs typeface="Helvetica Neue" pitchFamily="34" charset="-120"/>
              </a:rPr>
              <a:t>+17.7%</a:t>
            </a:r>
            <a:endParaRPr lang="en-US" sz="2800" dirty="0"/>
          </a:p>
        </p:txBody>
      </p:sp>
      <p:sp>
        <p:nvSpPr>
          <p:cNvPr id="11" name="Text 8"/>
          <p:cNvSpPr/>
          <p:nvPr/>
        </p:nvSpPr>
        <p:spPr>
          <a:xfrm>
            <a:off x="2514600" y="4352544"/>
            <a:ext cx="3566160" cy="594360"/>
          </a:xfrm>
          <a:prstGeom prst="rect">
            <a:avLst/>
          </a:prstGeom>
          <a:noFill/>
          <a:ln/>
        </p:spPr>
        <p:txBody>
          <a:bodyPr wrap="square" lIns="0" tIns="0" rIns="0" bIns="0" rtlCol="0" anchor="ctr"/>
          <a:lstStyle/>
          <a:p>
            <a:pPr indent="0" marL="0">
              <a:buNone/>
            </a:pPr>
            <a:r>
              <a:rPr lang="en-US" sz="1500" dirty="0">
                <a:solidFill>
                  <a:srgbClr val="A9AEB6"/>
                </a:solidFill>
                <a:latin typeface="Helvetica Neue" pitchFamily="34" charset="0"/>
                <a:ea typeface="Helvetica Neue" pitchFamily="34" charset="-122"/>
                <a:cs typeface="Helvetica Neue" pitchFamily="34" charset="-120"/>
              </a:rPr>
              <a:t>H100 rental price in one month (Ornn index, reported)</a:t>
            </a:r>
            <a:endParaRPr lang="en-US" sz="1500" dirty="0"/>
          </a:p>
        </p:txBody>
      </p:sp>
      <p:sp>
        <p:nvSpPr>
          <p:cNvPr id="12" name="Text 9"/>
          <p:cNvSpPr/>
          <p:nvPr/>
        </p:nvSpPr>
        <p:spPr>
          <a:xfrm>
            <a:off x="685800" y="5065776"/>
            <a:ext cx="1737360" cy="548640"/>
          </a:xfrm>
          <a:prstGeom prst="rect">
            <a:avLst/>
          </a:prstGeom>
          <a:noFill/>
          <a:ln/>
        </p:spPr>
        <p:txBody>
          <a:bodyPr wrap="square" lIns="0" tIns="0" rIns="0" bIns="0" rtlCol="0" anchor="ctr"/>
          <a:lstStyle/>
          <a:p>
            <a:pPr indent="0" marL="0">
              <a:buNone/>
            </a:pPr>
            <a:r>
              <a:rPr lang="en-US" sz="2800" b="1" dirty="0">
                <a:solidFill>
                  <a:srgbClr val="FFFFFF"/>
                </a:solidFill>
                <a:latin typeface="Helvetica Neue" pitchFamily="34" charset="0"/>
                <a:ea typeface="Helvetica Neue" pitchFamily="34" charset="-122"/>
                <a:cs typeface="Helvetica Neue" pitchFamily="34" charset="-120"/>
              </a:rPr>
              <a:t>-11.6%</a:t>
            </a:r>
            <a:endParaRPr lang="en-US" sz="2800" dirty="0"/>
          </a:p>
        </p:txBody>
      </p:sp>
      <p:sp>
        <p:nvSpPr>
          <p:cNvPr id="13" name="Text 10"/>
          <p:cNvSpPr/>
          <p:nvPr/>
        </p:nvSpPr>
        <p:spPr>
          <a:xfrm>
            <a:off x="2514600" y="5065776"/>
            <a:ext cx="3566160" cy="594360"/>
          </a:xfrm>
          <a:prstGeom prst="rect">
            <a:avLst/>
          </a:prstGeom>
          <a:noFill/>
          <a:ln/>
        </p:spPr>
        <p:txBody>
          <a:bodyPr wrap="square" lIns="0" tIns="0" rIns="0" bIns="0" rtlCol="0" anchor="ctr"/>
          <a:lstStyle/>
          <a:p>
            <a:pPr indent="0" marL="0">
              <a:buNone/>
            </a:pPr>
            <a:r>
              <a:rPr lang="en-US" sz="1500" dirty="0">
                <a:solidFill>
                  <a:srgbClr val="A9AEB6"/>
                </a:solidFill>
                <a:latin typeface="Helvetica Neue" pitchFamily="34" charset="0"/>
                <a:ea typeface="Helvetica Neue" pitchFamily="34" charset="-122"/>
                <a:cs typeface="Helvetica Neue" pitchFamily="34" charset="-120"/>
              </a:rPr>
              <a:t>chip index in six trading days, 13 to 15 Oct</a:t>
            </a:r>
            <a:endParaRPr lang="en-US" sz="1500" dirty="0"/>
          </a:p>
        </p:txBody>
      </p:sp>
      <p:sp>
        <p:nvSpPr>
          <p:cNvPr id="14" name="Text 11"/>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OpenAI DevDay plan changes (29 Sep), Ornn GPU price index (20 Oct), market data (13 to 15 Oct).</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15</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PRICES CHECKED 21 OCTOBER 2026 · THEY CHANGE FAST</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Which plan for whom</a:t>
            </a:r>
            <a:endParaRPr lang="en-US" sz="3800" dirty="0"/>
          </a:p>
        </p:txBody>
      </p:sp>
      <p:sp>
        <p:nvSpPr>
          <p:cNvPr id="5" name="Text 3"/>
          <p:cNvSpPr/>
          <p:nvPr/>
        </p:nvSpPr>
        <p:spPr>
          <a:xfrm>
            <a:off x="685800" y="1600200"/>
            <a:ext cx="2834640" cy="365760"/>
          </a:xfrm>
          <a:prstGeom prst="rect">
            <a:avLst/>
          </a:prstGeom>
          <a:noFill/>
          <a:ln/>
        </p:spPr>
        <p:txBody>
          <a:bodyPr wrap="square" lIns="0" tIns="0" rIns="0" bIns="0" rtlCol="0" anchor="t"/>
          <a:lstStyle/>
          <a:p>
            <a:pPr indent="0" marL="0">
              <a:buNone/>
            </a:pPr>
            <a:r>
              <a:rPr lang="en-US" sz="1900" b="1" dirty="0">
                <a:solidFill>
                  <a:srgbClr val="F5D06A"/>
                </a:solidFill>
                <a:latin typeface="Helvetica Neue" pitchFamily="34" charset="0"/>
                <a:ea typeface="Helvetica Neue" pitchFamily="34" charset="-122"/>
                <a:cs typeface="Helvetica Neue" pitchFamily="34" charset="-120"/>
              </a:rPr>
              <a:t>Just starting</a:t>
            </a:r>
            <a:endParaRPr lang="en-US" sz="1900" dirty="0"/>
          </a:p>
        </p:txBody>
      </p:sp>
      <p:sp>
        <p:nvSpPr>
          <p:cNvPr id="6" name="Text 4"/>
          <p:cNvSpPr/>
          <p:nvPr/>
        </p:nvSpPr>
        <p:spPr>
          <a:xfrm>
            <a:off x="3611880" y="1600200"/>
            <a:ext cx="4023360" cy="365760"/>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Claude Pro or ChatGPT Plus</a:t>
            </a:r>
            <a:endParaRPr lang="en-US" sz="1900" dirty="0"/>
          </a:p>
        </p:txBody>
      </p:sp>
      <p:sp>
        <p:nvSpPr>
          <p:cNvPr id="7" name="Text 5"/>
          <p:cNvSpPr/>
          <p:nvPr/>
        </p:nvSpPr>
        <p:spPr>
          <a:xfrm>
            <a:off x="3611880" y="1947672"/>
            <a:ext cx="7772400" cy="36576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documents, slides, first small agent runs</a:t>
            </a:r>
            <a:endParaRPr lang="en-US" sz="1400" dirty="0"/>
          </a:p>
        </p:txBody>
      </p:sp>
      <p:sp>
        <p:nvSpPr>
          <p:cNvPr id="8" name="Text 6"/>
          <p:cNvSpPr/>
          <p:nvPr/>
        </p:nvSpPr>
        <p:spPr>
          <a:xfrm>
            <a:off x="9311335" y="1600200"/>
            <a:ext cx="2194560" cy="365760"/>
          </a:xfrm>
          <a:prstGeom prst="rect">
            <a:avLst/>
          </a:prstGeom>
          <a:noFill/>
          <a:ln/>
        </p:spPr>
        <p:txBody>
          <a:bodyPr wrap="square" lIns="0" tIns="0" rIns="0" bIns="0" rtlCol="0" anchor="t"/>
          <a:lstStyle/>
          <a:p>
            <a:pPr algn="r" indent="0" marL="0">
              <a:buNone/>
            </a:pPr>
            <a:r>
              <a:rPr lang="en-US" sz="1800" b="1" dirty="0">
                <a:solidFill>
                  <a:srgbClr val="FFFFFF"/>
                </a:solidFill>
                <a:latin typeface="Menlo" pitchFamily="34" charset="0"/>
                <a:ea typeface="Menlo" pitchFamily="34" charset="-122"/>
                <a:cs typeface="Menlo" pitchFamily="34" charset="-120"/>
              </a:rPr>
              <a:t>$20</a:t>
            </a:r>
            <a:endParaRPr lang="en-US" sz="1800" dirty="0"/>
          </a:p>
        </p:txBody>
      </p:sp>
      <p:sp>
        <p:nvSpPr>
          <p:cNvPr id="9" name="Text 7"/>
          <p:cNvSpPr/>
          <p:nvPr/>
        </p:nvSpPr>
        <p:spPr>
          <a:xfrm>
            <a:off x="685800" y="2386584"/>
            <a:ext cx="2834640" cy="365760"/>
          </a:xfrm>
          <a:prstGeom prst="rect">
            <a:avLst/>
          </a:prstGeom>
          <a:noFill/>
          <a:ln/>
        </p:spPr>
        <p:txBody>
          <a:bodyPr wrap="square" lIns="0" tIns="0" rIns="0" bIns="0" rtlCol="0" anchor="t"/>
          <a:lstStyle/>
          <a:p>
            <a:pPr indent="0" marL="0">
              <a:buNone/>
            </a:pPr>
            <a:r>
              <a:rPr lang="en-US" sz="1900" b="1" dirty="0">
                <a:solidFill>
                  <a:srgbClr val="F5D06A"/>
                </a:solidFill>
                <a:latin typeface="Helvetica Neue" pitchFamily="34" charset="0"/>
                <a:ea typeface="Helvetica Neue" pitchFamily="34" charset="-122"/>
                <a:cs typeface="Helvetica Neue" pitchFamily="34" charset="-120"/>
              </a:rPr>
              <a:t>Builds every day</a:t>
            </a:r>
            <a:endParaRPr lang="en-US" sz="1900" dirty="0"/>
          </a:p>
        </p:txBody>
      </p:sp>
      <p:sp>
        <p:nvSpPr>
          <p:cNvPr id="10" name="Text 8"/>
          <p:cNvSpPr/>
          <p:nvPr/>
        </p:nvSpPr>
        <p:spPr>
          <a:xfrm>
            <a:off x="3611880" y="2386584"/>
            <a:ext cx="4023360" cy="365760"/>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Claude Max 20x</a:t>
            </a:r>
            <a:endParaRPr lang="en-US" sz="1900" dirty="0"/>
          </a:p>
        </p:txBody>
      </p:sp>
      <p:sp>
        <p:nvSpPr>
          <p:cNvPr id="11" name="Text 9"/>
          <p:cNvSpPr/>
          <p:nvPr/>
        </p:nvSpPr>
        <p:spPr>
          <a:xfrm>
            <a:off x="3611880" y="2734056"/>
            <a:ext cx="7772400" cy="36576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Claude Code all day, monthly API credit included since 7 Oct</a:t>
            </a:r>
            <a:endParaRPr lang="en-US" sz="1400" dirty="0"/>
          </a:p>
        </p:txBody>
      </p:sp>
      <p:sp>
        <p:nvSpPr>
          <p:cNvPr id="12" name="Text 10"/>
          <p:cNvSpPr/>
          <p:nvPr/>
        </p:nvSpPr>
        <p:spPr>
          <a:xfrm>
            <a:off x="9311335" y="2386584"/>
            <a:ext cx="2194560" cy="365760"/>
          </a:xfrm>
          <a:prstGeom prst="rect">
            <a:avLst/>
          </a:prstGeom>
          <a:noFill/>
          <a:ln/>
        </p:spPr>
        <p:txBody>
          <a:bodyPr wrap="square" lIns="0" tIns="0" rIns="0" bIns="0" rtlCol="0" anchor="t"/>
          <a:lstStyle/>
          <a:p>
            <a:pPr algn="r" indent="0" marL="0">
              <a:buNone/>
            </a:pPr>
            <a:r>
              <a:rPr lang="en-US" sz="1800" b="1" dirty="0">
                <a:solidFill>
                  <a:srgbClr val="FFFFFF"/>
                </a:solidFill>
                <a:latin typeface="Menlo" pitchFamily="34" charset="0"/>
                <a:ea typeface="Menlo" pitchFamily="34" charset="-122"/>
                <a:cs typeface="Menlo" pitchFamily="34" charset="-120"/>
              </a:rPr>
              <a:t>$200</a:t>
            </a:r>
            <a:endParaRPr lang="en-US" sz="1800" dirty="0"/>
          </a:p>
        </p:txBody>
      </p:sp>
      <p:sp>
        <p:nvSpPr>
          <p:cNvPr id="13" name="Text 11"/>
          <p:cNvSpPr/>
          <p:nvPr/>
        </p:nvSpPr>
        <p:spPr>
          <a:xfrm>
            <a:off x="685800" y="3172968"/>
            <a:ext cx="2834640" cy="365760"/>
          </a:xfrm>
          <a:prstGeom prst="rect">
            <a:avLst/>
          </a:prstGeom>
          <a:noFill/>
          <a:ln/>
        </p:spPr>
        <p:txBody>
          <a:bodyPr wrap="square" lIns="0" tIns="0" rIns="0" bIns="0" rtlCol="0" anchor="t"/>
          <a:lstStyle/>
          <a:p>
            <a:pPr indent="0" marL="0">
              <a:buNone/>
            </a:pPr>
            <a:r>
              <a:rPr lang="en-US" sz="1900" b="1" dirty="0">
                <a:solidFill>
                  <a:srgbClr val="F5D06A"/>
                </a:solidFill>
                <a:latin typeface="Helvetica Neue" pitchFamily="34" charset="0"/>
                <a:ea typeface="Helvetica Neue" pitchFamily="34" charset="-122"/>
                <a:cs typeface="Helvetica Neue" pitchFamily="34" charset="-120"/>
              </a:rPr>
              <a:t>Heavy Astra user</a:t>
            </a:r>
            <a:endParaRPr lang="en-US" sz="1900" dirty="0"/>
          </a:p>
        </p:txBody>
      </p:sp>
      <p:sp>
        <p:nvSpPr>
          <p:cNvPr id="14" name="Text 12"/>
          <p:cNvSpPr/>
          <p:nvPr/>
        </p:nvSpPr>
        <p:spPr>
          <a:xfrm>
            <a:off x="3611880" y="3172968"/>
            <a:ext cx="4023360" cy="365760"/>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ChatGPT Pro 200 or 500</a:t>
            </a:r>
            <a:endParaRPr lang="en-US" sz="1900" dirty="0"/>
          </a:p>
        </p:txBody>
      </p:sp>
      <p:sp>
        <p:nvSpPr>
          <p:cNvPr id="15" name="Text 13"/>
          <p:cNvSpPr/>
          <p:nvPr/>
        </p:nvSpPr>
        <p:spPr>
          <a:xfrm>
            <a:off x="3611880" y="3520440"/>
            <a:ext cx="7772400" cy="36576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long Codex runs; Dots are not on Pro in the EU</a:t>
            </a:r>
            <a:endParaRPr lang="en-US" sz="1400" dirty="0"/>
          </a:p>
        </p:txBody>
      </p:sp>
      <p:sp>
        <p:nvSpPr>
          <p:cNvPr id="16" name="Text 14"/>
          <p:cNvSpPr/>
          <p:nvPr/>
        </p:nvSpPr>
        <p:spPr>
          <a:xfrm>
            <a:off x="9311335" y="3172968"/>
            <a:ext cx="2194560" cy="365760"/>
          </a:xfrm>
          <a:prstGeom prst="rect">
            <a:avLst/>
          </a:prstGeom>
          <a:noFill/>
          <a:ln/>
        </p:spPr>
        <p:txBody>
          <a:bodyPr wrap="square" lIns="0" tIns="0" rIns="0" bIns="0" rtlCol="0" anchor="t"/>
          <a:lstStyle/>
          <a:p>
            <a:pPr algn="r" indent="0" marL="0">
              <a:buNone/>
            </a:pPr>
            <a:r>
              <a:rPr lang="en-US" sz="1800" b="1" dirty="0">
                <a:solidFill>
                  <a:srgbClr val="FFFFFF"/>
                </a:solidFill>
                <a:latin typeface="Menlo" pitchFamily="34" charset="0"/>
                <a:ea typeface="Menlo" pitchFamily="34" charset="-122"/>
                <a:cs typeface="Menlo" pitchFamily="34" charset="-120"/>
              </a:rPr>
              <a:t>$200 / $500</a:t>
            </a:r>
            <a:endParaRPr lang="en-US" sz="1800" dirty="0"/>
          </a:p>
        </p:txBody>
      </p:sp>
      <p:sp>
        <p:nvSpPr>
          <p:cNvPr id="17" name="Text 15"/>
          <p:cNvSpPr/>
          <p:nvPr/>
        </p:nvSpPr>
        <p:spPr>
          <a:xfrm>
            <a:off x="685800" y="3959352"/>
            <a:ext cx="2834640" cy="365760"/>
          </a:xfrm>
          <a:prstGeom prst="rect">
            <a:avLst/>
          </a:prstGeom>
          <a:noFill/>
          <a:ln/>
        </p:spPr>
        <p:txBody>
          <a:bodyPr wrap="square" lIns="0" tIns="0" rIns="0" bIns="0" rtlCol="0" anchor="t"/>
          <a:lstStyle/>
          <a:p>
            <a:pPr indent="0" marL="0">
              <a:buNone/>
            </a:pPr>
            <a:r>
              <a:rPr lang="en-US" sz="1900" b="1" dirty="0">
                <a:solidFill>
                  <a:srgbClr val="F5D06A"/>
                </a:solidFill>
                <a:latin typeface="Helvetica Neue" pitchFamily="34" charset="0"/>
                <a:ea typeface="Helvetica Neue" pitchFamily="34" charset="-122"/>
                <a:cs typeface="Helvetica Neue" pitchFamily="34" charset="-120"/>
              </a:rPr>
              <a:t>Company team</a:t>
            </a:r>
            <a:endParaRPr lang="en-US" sz="1900" dirty="0"/>
          </a:p>
        </p:txBody>
      </p:sp>
      <p:sp>
        <p:nvSpPr>
          <p:cNvPr id="18" name="Text 16"/>
          <p:cNvSpPr/>
          <p:nvPr/>
        </p:nvSpPr>
        <p:spPr>
          <a:xfrm>
            <a:off x="3611880" y="3959352"/>
            <a:ext cx="4023360" cy="365760"/>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ChatGPT Business or Claude Team</a:t>
            </a:r>
            <a:endParaRPr lang="en-US" sz="1900" dirty="0"/>
          </a:p>
        </p:txBody>
      </p:sp>
      <p:sp>
        <p:nvSpPr>
          <p:cNvPr id="19" name="Text 17"/>
          <p:cNvSpPr/>
          <p:nvPr/>
        </p:nvSpPr>
        <p:spPr>
          <a:xfrm>
            <a:off x="3611880" y="4306824"/>
            <a:ext cx="7772400" cy="36576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data processing agreement, admin controls, Dots on Business Premium</a:t>
            </a:r>
            <a:endParaRPr lang="en-US" sz="1400" dirty="0"/>
          </a:p>
        </p:txBody>
      </p:sp>
      <p:sp>
        <p:nvSpPr>
          <p:cNvPr id="20" name="Text 18"/>
          <p:cNvSpPr/>
          <p:nvPr/>
        </p:nvSpPr>
        <p:spPr>
          <a:xfrm>
            <a:off x="9311335" y="3959352"/>
            <a:ext cx="2194560" cy="365760"/>
          </a:xfrm>
          <a:prstGeom prst="rect">
            <a:avLst/>
          </a:prstGeom>
          <a:noFill/>
          <a:ln/>
        </p:spPr>
        <p:txBody>
          <a:bodyPr wrap="square" lIns="0" tIns="0" rIns="0" bIns="0" rtlCol="0" anchor="t"/>
          <a:lstStyle/>
          <a:p>
            <a:pPr algn="r" indent="0" marL="0">
              <a:buNone/>
            </a:pPr>
            <a:r>
              <a:rPr lang="en-US" sz="1800" b="1" dirty="0">
                <a:solidFill>
                  <a:srgbClr val="FFFFFF"/>
                </a:solidFill>
                <a:latin typeface="Menlo" pitchFamily="34" charset="0"/>
                <a:ea typeface="Menlo" pitchFamily="34" charset="-122"/>
                <a:cs typeface="Menlo" pitchFamily="34" charset="-120"/>
              </a:rPr>
              <a:t>$25 / seat</a:t>
            </a:r>
            <a:endParaRPr lang="en-US" sz="1800" dirty="0"/>
          </a:p>
        </p:txBody>
      </p:sp>
      <p:sp>
        <p:nvSpPr>
          <p:cNvPr id="21" name="Text 19"/>
          <p:cNvSpPr/>
          <p:nvPr/>
        </p:nvSpPr>
        <p:spPr>
          <a:xfrm>
            <a:off x="685800" y="4745736"/>
            <a:ext cx="2834640" cy="365760"/>
          </a:xfrm>
          <a:prstGeom prst="rect">
            <a:avLst/>
          </a:prstGeom>
          <a:noFill/>
          <a:ln/>
        </p:spPr>
        <p:txBody>
          <a:bodyPr wrap="square" lIns="0" tIns="0" rIns="0" bIns="0" rtlCol="0" anchor="t"/>
          <a:lstStyle/>
          <a:p>
            <a:pPr indent="0" marL="0">
              <a:buNone/>
            </a:pPr>
            <a:r>
              <a:rPr lang="en-US" sz="1900" b="1" dirty="0">
                <a:solidFill>
                  <a:srgbClr val="F5D06A"/>
                </a:solidFill>
                <a:latin typeface="Helvetica Neue" pitchFamily="34" charset="0"/>
                <a:ea typeface="Helvetica Neue" pitchFamily="34" charset="-122"/>
                <a:cs typeface="Helvetica Neue" pitchFamily="34" charset="-120"/>
              </a:rPr>
              <a:t>School or classroom</a:t>
            </a:r>
            <a:endParaRPr lang="en-US" sz="1900" dirty="0"/>
          </a:p>
        </p:txBody>
      </p:sp>
      <p:sp>
        <p:nvSpPr>
          <p:cNvPr id="22" name="Text 20"/>
          <p:cNvSpPr/>
          <p:nvPr/>
        </p:nvSpPr>
        <p:spPr>
          <a:xfrm>
            <a:off x="3611880" y="4745736"/>
            <a:ext cx="4023360" cy="365760"/>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Claude Free or Pro for the teacher</a:t>
            </a:r>
            <a:endParaRPr lang="en-US" sz="1900" dirty="0"/>
          </a:p>
        </p:txBody>
      </p:sp>
      <p:sp>
        <p:nvSpPr>
          <p:cNvPr id="23" name="Text 21"/>
          <p:cNvSpPr/>
          <p:nvPr/>
        </p:nvSpPr>
        <p:spPr>
          <a:xfrm>
            <a:off x="3611880" y="5093208"/>
            <a:ext cx="7772400" cy="36576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learning labs and lesson kits, students only with consent rules</a:t>
            </a:r>
            <a:endParaRPr lang="en-US" sz="1400" dirty="0"/>
          </a:p>
        </p:txBody>
      </p:sp>
      <p:sp>
        <p:nvSpPr>
          <p:cNvPr id="24" name="Text 22"/>
          <p:cNvSpPr/>
          <p:nvPr/>
        </p:nvSpPr>
        <p:spPr>
          <a:xfrm>
            <a:off x="9311335" y="4745736"/>
            <a:ext cx="2194560" cy="365760"/>
          </a:xfrm>
          <a:prstGeom prst="rect">
            <a:avLst/>
          </a:prstGeom>
          <a:noFill/>
          <a:ln/>
        </p:spPr>
        <p:txBody>
          <a:bodyPr wrap="square" lIns="0" tIns="0" rIns="0" bIns="0" rtlCol="0" anchor="t"/>
          <a:lstStyle/>
          <a:p>
            <a:pPr algn="r" indent="0" marL="0">
              <a:buNone/>
            </a:pPr>
            <a:r>
              <a:rPr lang="en-US" sz="1800" b="1" dirty="0">
                <a:solidFill>
                  <a:srgbClr val="FFFFFF"/>
                </a:solidFill>
                <a:latin typeface="Menlo" pitchFamily="34" charset="0"/>
                <a:ea typeface="Menlo" pitchFamily="34" charset="-122"/>
                <a:cs typeface="Menlo" pitchFamily="34" charset="-120"/>
              </a:rPr>
              <a:t>$0 to $20</a:t>
            </a:r>
            <a:endParaRPr lang="en-US" sz="1800" dirty="0"/>
          </a:p>
        </p:txBody>
      </p:sp>
      <p:sp>
        <p:nvSpPr>
          <p:cNvPr id="25" name="Text 23"/>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Anthropic, OpenAI, Google pricing pages, checked 21 October 2026. Prices excl. VAT where the vendor lists them that way.</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16</a:t>
            </a:r>
            <a:endParaRPr lang="en-US" sz="1100" dirty="0"/>
          </a:p>
        </p:txBody>
      </p:sp>
      <p:pic>
        <p:nvPicPr>
          <p:cNvPr id="3" name="Image 0" descr="/Users/momofeichtinger/Documents/RootOrdner/Business/KI Deep Dives/output/2026-11-02-deepdive/deck/assets-canva/act2-longer.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1005840"/>
            <a:ext cx="2743200" cy="1280160"/>
          </a:xfrm>
          <a:prstGeom prst="rect">
            <a:avLst/>
          </a:prstGeom>
          <a:noFill/>
          <a:ln/>
        </p:spPr>
        <p:txBody>
          <a:bodyPr wrap="square" lIns="0" tIns="0" rIns="0" bIns="0" rtlCol="0" anchor="b"/>
          <a:lstStyle/>
          <a:p>
            <a:pPr indent="0" marL="0">
              <a:buNone/>
            </a:pPr>
            <a:r>
              <a:rPr lang="en-US" sz="9600" b="1" dirty="0">
                <a:solidFill>
                  <a:srgbClr val="F5D06A"/>
                </a:solidFill>
                <a:latin typeface="Helvetica Neue" pitchFamily="34" charset="0"/>
                <a:ea typeface="Helvetica Neue" pitchFamily="34" charset="-122"/>
                <a:cs typeface="Helvetica Neue" pitchFamily="34" charset="-120"/>
              </a:rPr>
              <a:t>02</a:t>
            </a:r>
            <a:endParaRPr lang="en-US" sz="9600" dirty="0"/>
          </a:p>
        </p:txBody>
      </p:sp>
      <p:sp>
        <p:nvSpPr>
          <p:cNvPr id="5" name="Text 2"/>
          <p:cNvSpPr/>
          <p:nvPr/>
        </p:nvSpPr>
        <p:spPr>
          <a:xfrm>
            <a:off x="685800" y="2377440"/>
            <a:ext cx="5120640" cy="1188720"/>
          </a:xfrm>
          <a:prstGeom prst="rect">
            <a:avLst/>
          </a:prstGeom>
          <a:noFill/>
          <a:ln/>
        </p:spPr>
        <p:txBody>
          <a:bodyPr wrap="square" lIns="0" tIns="0" rIns="0" bIns="0" rtlCol="0" anchor="t"/>
          <a:lstStyle/>
          <a:p>
            <a:pPr indent="0" marL="0">
              <a:buNone/>
            </a:pPr>
            <a:r>
              <a:rPr lang="en-US" sz="5400" b="1" dirty="0">
                <a:solidFill>
                  <a:srgbClr val="FFFFFF"/>
                </a:solidFill>
                <a:latin typeface="Helvetica Neue" pitchFamily="34" charset="0"/>
                <a:ea typeface="Helvetica Neue" pitchFamily="34" charset="-122"/>
                <a:cs typeface="Helvetica Neue" pitchFamily="34" charset="-120"/>
              </a:rPr>
              <a:t>Longer</a:t>
            </a:r>
            <a:endParaRPr lang="en-US" sz="5400" dirty="0"/>
          </a:p>
        </p:txBody>
      </p:sp>
      <p:sp>
        <p:nvSpPr>
          <p:cNvPr id="6" name="Text 3"/>
          <p:cNvSpPr/>
          <p:nvPr/>
        </p:nvSpPr>
        <p:spPr>
          <a:xfrm>
            <a:off x="685800" y="3657600"/>
            <a:ext cx="4572000" cy="1280160"/>
          </a:xfrm>
          <a:prstGeom prst="rect">
            <a:avLst/>
          </a:prstGeom>
          <a:noFill/>
          <a:ln/>
        </p:spPr>
        <p:txBody>
          <a:bodyPr wrap="square" lIns="0" tIns="0" rIns="0" bIns="0" rtlCol="0" anchor="t"/>
          <a:lstStyle/>
          <a:p>
            <a:pPr indent="0" marL="0">
              <a:lnSpc>
                <a:spcPct val="110000"/>
              </a:lnSpc>
              <a:buNone/>
            </a:pPr>
            <a:r>
              <a:rPr lang="en-US" sz="2200" dirty="0">
                <a:solidFill>
                  <a:srgbClr val="A9AEB6"/>
                </a:solidFill>
                <a:latin typeface="Helvetica Neue" pitchFamily="34" charset="0"/>
                <a:ea typeface="Helvetica Neue" pitchFamily="34" charset="-122"/>
                <a:cs typeface="Helvetica Neue" pitchFamily="34" charset="-120"/>
              </a:rPr>
              <a:t>Agents now work the night shift, in the cloud, with the laptop closed.</a:t>
            </a:r>
            <a:endParaRPr lang="en-US" sz="2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17</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AGENTS WITH THEIR OWN COMPUTER</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Close the laptop. The work continues.</a:t>
            </a:r>
            <a:endParaRPr lang="en-US" sz="3800" dirty="0"/>
          </a:p>
        </p:txBody>
      </p:sp>
      <p:sp>
        <p:nvSpPr>
          <p:cNvPr id="5" name="Text 3"/>
          <p:cNvSpPr/>
          <p:nvPr/>
        </p:nvSpPr>
        <p:spPr>
          <a:xfrm>
            <a:off x="685800" y="1645920"/>
            <a:ext cx="1097280" cy="329184"/>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29 Sep</a:t>
            </a:r>
            <a:endParaRPr lang="en-US" sz="1500" dirty="0"/>
          </a:p>
        </p:txBody>
      </p:sp>
      <p:sp>
        <p:nvSpPr>
          <p:cNvPr id="6" name="Text 4"/>
          <p:cNvSpPr/>
          <p:nvPr/>
        </p:nvSpPr>
        <p:spPr>
          <a:xfrm>
            <a:off x="1920240" y="1627632"/>
            <a:ext cx="6035040" cy="365760"/>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OpenAI Dots</a:t>
            </a:r>
            <a:endParaRPr lang="en-US" sz="2000" dirty="0"/>
          </a:p>
        </p:txBody>
      </p:sp>
      <p:sp>
        <p:nvSpPr>
          <p:cNvPr id="7" name="Text 5"/>
          <p:cNvSpPr/>
          <p:nvPr/>
        </p:nvSpPr>
        <p:spPr>
          <a:xfrm>
            <a:off x="1920240" y="1993392"/>
            <a:ext cx="6035040" cy="41148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always-on agents on GPT-6 Astra with their own cloud computer; in the EU only on Business Premium and Enterprise</a:t>
            </a:r>
            <a:endParaRPr lang="en-US" sz="1400" dirty="0"/>
          </a:p>
        </p:txBody>
      </p:sp>
      <p:sp>
        <p:nvSpPr>
          <p:cNvPr id="8" name="Text 6"/>
          <p:cNvSpPr/>
          <p:nvPr/>
        </p:nvSpPr>
        <p:spPr>
          <a:xfrm>
            <a:off x="685800" y="2514600"/>
            <a:ext cx="1097280" cy="329184"/>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29 Sep</a:t>
            </a:r>
            <a:endParaRPr lang="en-US" sz="1500" dirty="0"/>
          </a:p>
        </p:txBody>
      </p:sp>
      <p:sp>
        <p:nvSpPr>
          <p:cNvPr id="9" name="Text 7"/>
          <p:cNvSpPr/>
          <p:nvPr/>
        </p:nvSpPr>
        <p:spPr>
          <a:xfrm>
            <a:off x="1920240" y="2496312"/>
            <a:ext cx="6035040" cy="365760"/>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Codex in the cloud</a:t>
            </a:r>
            <a:endParaRPr lang="en-US" sz="2000" dirty="0"/>
          </a:p>
        </p:txBody>
      </p:sp>
      <p:sp>
        <p:nvSpPr>
          <p:cNvPr id="10" name="Text 8"/>
          <p:cNvSpPr/>
          <p:nvPr/>
        </p:nvSpPr>
        <p:spPr>
          <a:xfrm>
            <a:off x="1920240" y="2862072"/>
            <a:ext cx="6035040" cy="41148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reusable cloud environments, keeps working when the laptop closes</a:t>
            </a:r>
            <a:endParaRPr lang="en-US" sz="1400" dirty="0"/>
          </a:p>
        </p:txBody>
      </p:sp>
      <p:sp>
        <p:nvSpPr>
          <p:cNvPr id="11" name="Text 9"/>
          <p:cNvSpPr/>
          <p:nvPr/>
        </p:nvSpPr>
        <p:spPr>
          <a:xfrm>
            <a:off x="685800" y="3383280"/>
            <a:ext cx="1097280" cy="329184"/>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 Oct</a:t>
            </a:r>
            <a:endParaRPr lang="en-US" sz="1500" dirty="0"/>
          </a:p>
        </p:txBody>
      </p:sp>
      <p:sp>
        <p:nvSpPr>
          <p:cNvPr id="12" name="Text 10"/>
          <p:cNvSpPr/>
          <p:nvPr/>
        </p:nvSpPr>
        <p:spPr>
          <a:xfrm>
            <a:off x="1920240" y="3364992"/>
            <a:ext cx="6035040" cy="365760"/>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GitHub Copilot uses desktop apps</a:t>
            </a:r>
            <a:endParaRPr lang="en-US" sz="2000" dirty="0"/>
          </a:p>
        </p:txBody>
      </p:sp>
      <p:sp>
        <p:nvSpPr>
          <p:cNvPr id="13" name="Text 11"/>
          <p:cNvSpPr/>
          <p:nvPr/>
        </p:nvSpPr>
        <p:spPr>
          <a:xfrm>
            <a:off x="1920240" y="3730752"/>
            <a:ext cx="6035040" cy="41148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computer use in public preview, asks before it takes control</a:t>
            </a:r>
            <a:endParaRPr lang="en-US" sz="1400" dirty="0"/>
          </a:p>
        </p:txBody>
      </p:sp>
      <p:sp>
        <p:nvSpPr>
          <p:cNvPr id="14" name="Text 12"/>
          <p:cNvSpPr/>
          <p:nvPr/>
        </p:nvSpPr>
        <p:spPr>
          <a:xfrm>
            <a:off x="685800" y="4251960"/>
            <a:ext cx="1097280" cy="329184"/>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6 Oct</a:t>
            </a:r>
            <a:endParaRPr lang="en-US" sz="1500" dirty="0"/>
          </a:p>
        </p:txBody>
      </p:sp>
      <p:sp>
        <p:nvSpPr>
          <p:cNvPr id="15" name="Text 13"/>
          <p:cNvSpPr/>
          <p:nvPr/>
        </p:nvSpPr>
        <p:spPr>
          <a:xfrm>
            <a:off x="1920240" y="4233672"/>
            <a:ext cx="6035040" cy="365760"/>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Claude Cowork runs in the cloud</a:t>
            </a:r>
            <a:endParaRPr lang="en-US" sz="2000" dirty="0"/>
          </a:p>
        </p:txBody>
      </p:sp>
      <p:sp>
        <p:nvSpPr>
          <p:cNvPr id="16" name="Text 14"/>
          <p:cNvSpPr/>
          <p:nvPr/>
        </p:nvSpPr>
        <p:spPr>
          <a:xfrm>
            <a:off x="1920240" y="4599432"/>
            <a:ext cx="6035040" cy="41148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new tasks on Pro and Max run in the cloud by default</a:t>
            </a:r>
            <a:endParaRPr lang="en-US" sz="1400" dirty="0"/>
          </a:p>
        </p:txBody>
      </p:sp>
      <p:sp>
        <p:nvSpPr>
          <p:cNvPr id="17" name="Text 15"/>
          <p:cNvSpPr/>
          <p:nvPr/>
        </p:nvSpPr>
        <p:spPr>
          <a:xfrm>
            <a:off x="685800" y="5120640"/>
            <a:ext cx="1097280" cy="329184"/>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19 Oct</a:t>
            </a:r>
            <a:endParaRPr lang="en-US" sz="1500" dirty="0"/>
          </a:p>
        </p:txBody>
      </p:sp>
      <p:sp>
        <p:nvSpPr>
          <p:cNvPr id="18" name="Text 16"/>
          <p:cNvSpPr/>
          <p:nvPr/>
        </p:nvSpPr>
        <p:spPr>
          <a:xfrm>
            <a:off x="1920240" y="5102352"/>
            <a:ext cx="6035040" cy="365760"/>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Notion agents for 24 hours</a:t>
            </a:r>
            <a:endParaRPr lang="en-US" sz="2000" dirty="0"/>
          </a:p>
        </p:txBody>
      </p:sp>
      <p:sp>
        <p:nvSpPr>
          <p:cNvPr id="19" name="Text 17"/>
          <p:cNvSpPr/>
          <p:nvPr/>
        </p:nvSpPr>
        <p:spPr>
          <a:xfrm>
            <a:off x="1920240" y="5468112"/>
            <a:ext cx="6035040" cy="41148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from five minutes to a full day per task, with their own computer</a:t>
            </a:r>
            <a:endParaRPr lang="en-US" sz="1400" dirty="0"/>
          </a:p>
        </p:txBody>
      </p:sp>
      <p:pic>
        <p:nvPicPr>
          <p:cNvPr id="20" name="Image 0" descr="/Users/momofeichtinger/Documents/RootOrdner/Business/KI Deep Dives/output/2026-11-02-deepdive/deck/assets-canva/cut-cloud-agent.png">    </p:cNvPr>
          <p:cNvPicPr>
            <a:picLocks noChangeAspect="1"/>
          </p:cNvPicPr>
          <p:nvPr/>
        </p:nvPicPr>
        <p:blipFill>
          <a:blip r:embed="rId1"/>
          <a:stretch>
            <a:fillRect/>
          </a:stretch>
        </p:blipFill>
        <p:spPr>
          <a:xfrm>
            <a:off x="8138160" y="1691640"/>
            <a:ext cx="3566160" cy="3566160"/>
          </a:xfrm>
          <a:prstGeom prst="rect">
            <a:avLst/>
          </a:prstGeom>
        </p:spPr>
      </p:pic>
      <p:sp>
        <p:nvSpPr>
          <p:cNvPr id="21" name="Text 18"/>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OpenAI DevDay (29 Sep), Anthropic (6 Oct), GitHub (1 Oct), Notion (19 Oct).</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18</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TEACHERS, LOOK HERE</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Learning material from one prompt</a:t>
            </a:r>
            <a:endParaRPr lang="en-US" sz="3800" dirty="0"/>
          </a:p>
        </p:txBody>
      </p:sp>
      <p:sp>
        <p:nvSpPr>
          <p:cNvPr id="5" name="Shape 3"/>
          <p:cNvSpPr/>
          <p:nvPr/>
        </p:nvSpPr>
        <p:spPr>
          <a:xfrm>
            <a:off x="658368" y="1740128"/>
            <a:ext cx="2588438" cy="3377743"/>
          </a:xfrm>
          <a:prstGeom prst="rect">
            <a:avLst/>
          </a:prstGeom>
          <a:solidFill>
            <a:srgbClr val="2A2D33"/>
          </a:solidFill>
          <a:ln/>
        </p:spPr>
      </p:sp>
      <p:pic>
        <p:nvPicPr>
          <p:cNvPr id="6" name="Image 0" descr="/Users/momofeichtinger/Documents/RootOrdner/Business/KI Deep Dives/output/2026-11-02-deepdive/deck/assets-canva/x/2102591147927654847.jpg">    </p:cNvPr>
          <p:cNvPicPr>
            <a:picLocks noChangeAspect="1"/>
          </p:cNvPicPr>
          <p:nvPr/>
        </p:nvPicPr>
        <p:blipFill>
          <a:blip r:embed="rId1"/>
          <a:stretch>
            <a:fillRect/>
          </a:stretch>
        </p:blipFill>
        <p:spPr>
          <a:xfrm>
            <a:off x="685800" y="1767560"/>
            <a:ext cx="2533574" cy="3322879"/>
          </a:xfrm>
          <a:prstGeom prst="rect">
            <a:avLst/>
          </a:prstGeom>
        </p:spPr>
      </p:pic>
      <p:sp>
        <p:nvSpPr>
          <p:cNvPr id="7" name="Text 4"/>
          <p:cNvSpPr/>
          <p:nvPr/>
        </p:nvSpPr>
        <p:spPr>
          <a:xfrm>
            <a:off x="685800" y="5468112"/>
            <a:ext cx="2533574" cy="685800"/>
          </a:xfrm>
          <a:prstGeom prst="rect">
            <a:avLst/>
          </a:prstGeom>
          <a:noFill/>
          <a:ln/>
        </p:spPr>
        <p:txBody>
          <a:bodyPr wrap="square" lIns="0" tIns="0" rIns="0" bIns="0" rtlCol="0" anchor="t"/>
          <a:lstStyle/>
          <a:p>
            <a:pPr indent="0" marL="0">
              <a:lnSpc>
                <a:spcPct val="105000"/>
              </a:lnSpc>
              <a:buNone/>
            </a:pPr>
            <a:r>
              <a:rPr lang="en-US" sz="1300" dirty="0">
                <a:solidFill>
                  <a:srgbClr val="FFFFFF"/>
                </a:solidFill>
                <a:latin typeface="Helvetica Neue" pitchFamily="34" charset="0"/>
                <a:ea typeface="Helvetica Neue" pitchFamily="34" charset="-122"/>
                <a:cs typeface="Helvetica Neue" pitchFamily="34" charset="-120"/>
              </a:rPr>
              <a:t>An interactive lens lab in one shot: 1 h 26 min, $25.66</a:t>
            </a:r>
            <a:endParaRPr lang="en-US" sz="1300" dirty="0"/>
          </a:p>
        </p:txBody>
      </p:sp>
      <p:sp>
        <p:nvSpPr>
          <p:cNvPr id="8" name="Shape 5"/>
          <p:cNvSpPr/>
          <p:nvPr/>
        </p:nvSpPr>
        <p:spPr>
          <a:xfrm>
            <a:off x="3420542" y="1518441"/>
            <a:ext cx="2588438" cy="3821119"/>
          </a:xfrm>
          <a:prstGeom prst="rect">
            <a:avLst/>
          </a:prstGeom>
          <a:solidFill>
            <a:srgbClr val="2A2D33"/>
          </a:solidFill>
          <a:ln/>
        </p:spPr>
      </p:sp>
      <p:pic>
        <p:nvPicPr>
          <p:cNvPr id="9" name="Image 1" descr="/Users/momofeichtinger/Documents/RootOrdner/Business/KI Deep Dives/output/2026-11-02-deepdive/deck/assets-canva/x/2098027027760840864.jpg">    </p:cNvPr>
          <p:cNvPicPr>
            <a:picLocks noChangeAspect="1"/>
          </p:cNvPicPr>
          <p:nvPr/>
        </p:nvPicPr>
        <p:blipFill>
          <a:blip r:embed="rId2"/>
          <a:stretch>
            <a:fillRect/>
          </a:stretch>
        </p:blipFill>
        <p:spPr>
          <a:xfrm>
            <a:off x="3447974" y="1545873"/>
            <a:ext cx="2533574" cy="3766255"/>
          </a:xfrm>
          <a:prstGeom prst="rect">
            <a:avLst/>
          </a:prstGeom>
        </p:spPr>
      </p:pic>
      <p:sp>
        <p:nvSpPr>
          <p:cNvPr id="10" name="Text 6"/>
          <p:cNvSpPr/>
          <p:nvPr/>
        </p:nvSpPr>
        <p:spPr>
          <a:xfrm>
            <a:off x="3447974" y="5468112"/>
            <a:ext cx="2533574" cy="685800"/>
          </a:xfrm>
          <a:prstGeom prst="rect">
            <a:avLst/>
          </a:prstGeom>
          <a:noFill/>
          <a:ln/>
        </p:spPr>
        <p:txBody>
          <a:bodyPr wrap="square" lIns="0" tIns="0" rIns="0" bIns="0" rtlCol="0" anchor="t"/>
          <a:lstStyle/>
          <a:p>
            <a:pPr indent="0" marL="0">
              <a:lnSpc>
                <a:spcPct val="105000"/>
              </a:lnSpc>
              <a:buNone/>
            </a:pPr>
            <a:r>
              <a:rPr lang="en-US" sz="1300" dirty="0">
                <a:solidFill>
                  <a:srgbClr val="FFFFFF"/>
                </a:solidFill>
                <a:latin typeface="Helvetica Neue" pitchFamily="34" charset="0"/>
                <a:ea typeface="Helvetica Neue" pitchFamily="34" charset="-122"/>
                <a:cs typeface="Helvetica Neue" pitchFamily="34" charset="-120"/>
              </a:rPr>
              <a:t>15 animated children's books in five languages, built in three days</a:t>
            </a:r>
            <a:endParaRPr lang="en-US" sz="1300" dirty="0"/>
          </a:p>
        </p:txBody>
      </p:sp>
      <p:sp>
        <p:nvSpPr>
          <p:cNvPr id="11" name="Shape 7"/>
          <p:cNvSpPr/>
          <p:nvPr/>
        </p:nvSpPr>
        <p:spPr>
          <a:xfrm>
            <a:off x="6182716" y="1535493"/>
            <a:ext cx="2588438" cy="3787013"/>
          </a:xfrm>
          <a:prstGeom prst="rect">
            <a:avLst/>
          </a:prstGeom>
          <a:solidFill>
            <a:srgbClr val="2A2D33"/>
          </a:solidFill>
          <a:ln/>
        </p:spPr>
      </p:sp>
      <p:pic>
        <p:nvPicPr>
          <p:cNvPr id="12" name="Image 2" descr="/Users/momofeichtinger/Documents/RootOrdner/Business/KI Deep Dives/output/2026-11-02-deepdive/deck/assets-canva/x/2100057334253060321.jpg">    </p:cNvPr>
          <p:cNvPicPr>
            <a:picLocks noChangeAspect="1"/>
          </p:cNvPicPr>
          <p:nvPr/>
        </p:nvPicPr>
        <p:blipFill>
          <a:blip r:embed="rId3"/>
          <a:stretch>
            <a:fillRect/>
          </a:stretch>
        </p:blipFill>
        <p:spPr>
          <a:xfrm>
            <a:off x="6210148" y="1562925"/>
            <a:ext cx="2533574" cy="3732149"/>
          </a:xfrm>
          <a:prstGeom prst="rect">
            <a:avLst/>
          </a:prstGeom>
        </p:spPr>
      </p:pic>
      <p:sp>
        <p:nvSpPr>
          <p:cNvPr id="13" name="Text 8"/>
          <p:cNvSpPr/>
          <p:nvPr/>
        </p:nvSpPr>
        <p:spPr>
          <a:xfrm>
            <a:off x="6210148" y="5468112"/>
            <a:ext cx="2533574" cy="685800"/>
          </a:xfrm>
          <a:prstGeom prst="rect">
            <a:avLst/>
          </a:prstGeom>
          <a:noFill/>
          <a:ln/>
        </p:spPr>
        <p:txBody>
          <a:bodyPr wrap="square" lIns="0" tIns="0" rIns="0" bIns="0" rtlCol="0" anchor="t"/>
          <a:lstStyle/>
          <a:p>
            <a:pPr indent="0" marL="0">
              <a:lnSpc>
                <a:spcPct val="105000"/>
              </a:lnSpc>
              <a:buNone/>
            </a:pPr>
            <a:r>
              <a:rPr lang="en-US" sz="1300" dirty="0">
                <a:solidFill>
                  <a:srgbClr val="FFFFFF"/>
                </a:solidFill>
                <a:latin typeface="Helvetica Neue" pitchFamily="34" charset="0"/>
                <a:ea typeface="Helvetica Neue" pitchFamily="34" charset="-122"/>
                <a:cs typeface="Helvetica Neue" pitchFamily="34" charset="-120"/>
              </a:rPr>
              <a:t>A plant encyclopedia with a season slider from one prompt</a:t>
            </a:r>
            <a:endParaRPr lang="en-US" sz="1300" dirty="0"/>
          </a:p>
        </p:txBody>
      </p:sp>
      <p:sp>
        <p:nvSpPr>
          <p:cNvPr id="14" name="Shape 9"/>
          <p:cNvSpPr/>
          <p:nvPr/>
        </p:nvSpPr>
        <p:spPr>
          <a:xfrm>
            <a:off x="9521134" y="1481328"/>
            <a:ext cx="1435949" cy="3895344"/>
          </a:xfrm>
          <a:prstGeom prst="rect">
            <a:avLst/>
          </a:prstGeom>
          <a:solidFill>
            <a:srgbClr val="2A2D33"/>
          </a:solidFill>
          <a:ln/>
        </p:spPr>
      </p:sp>
      <p:pic>
        <p:nvPicPr>
          <p:cNvPr id="15" name="Image 3" descr="/Users/momofeichtinger/Documents/RootOrdner/Business/KI Deep Dives/output/2026-11-02-deepdive/deck/assets-canva/x/2103193572237623710.jpg">    </p:cNvPr>
          <p:cNvPicPr>
            <a:picLocks noChangeAspect="1"/>
          </p:cNvPicPr>
          <p:nvPr/>
        </p:nvPicPr>
        <p:blipFill>
          <a:blip r:embed="rId4"/>
          <a:stretch>
            <a:fillRect/>
          </a:stretch>
        </p:blipFill>
        <p:spPr>
          <a:xfrm>
            <a:off x="9548566" y="1508760"/>
            <a:ext cx="1381085" cy="3840480"/>
          </a:xfrm>
          <a:prstGeom prst="rect">
            <a:avLst/>
          </a:prstGeom>
        </p:spPr>
      </p:pic>
      <p:sp>
        <p:nvSpPr>
          <p:cNvPr id="16" name="Text 10"/>
          <p:cNvSpPr/>
          <p:nvPr/>
        </p:nvSpPr>
        <p:spPr>
          <a:xfrm>
            <a:off x="8972321" y="5468112"/>
            <a:ext cx="2533574" cy="685800"/>
          </a:xfrm>
          <a:prstGeom prst="rect">
            <a:avLst/>
          </a:prstGeom>
          <a:noFill/>
          <a:ln/>
        </p:spPr>
        <p:txBody>
          <a:bodyPr wrap="square" lIns="0" tIns="0" rIns="0" bIns="0" rtlCol="0" anchor="t"/>
          <a:lstStyle/>
          <a:p>
            <a:pPr indent="0" marL="0">
              <a:lnSpc>
                <a:spcPct val="105000"/>
              </a:lnSpc>
              <a:buNone/>
            </a:pPr>
            <a:r>
              <a:rPr lang="en-US" sz="1300" dirty="0">
                <a:solidFill>
                  <a:srgbClr val="FFFFFF"/>
                </a:solidFill>
                <a:latin typeface="Helvetica Neue" pitchFamily="34" charset="0"/>
                <a:ea typeface="Helvetica Neue" pitchFamily="34" charset="-122"/>
                <a:cs typeface="Helvetica Neue" pitchFamily="34" charset="-120"/>
              </a:rPr>
              <a:t>A parent builds a homeschool curriculum app with lessons on demand</a:t>
            </a:r>
            <a:endParaRPr lang="en-US" sz="1300" dirty="0"/>
          </a:p>
        </p:txBody>
      </p:sp>
      <p:sp>
        <p:nvSpPr>
          <p:cNvPr id="17" name="Text 11"/>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Creator posts on X, reposted by Momo. Figures are the creators' own reports.</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19</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FILMS AND EXPLAINERS IN CODE</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Motion pictures without a camera</a:t>
            </a:r>
            <a:endParaRPr lang="en-US" sz="3800" dirty="0"/>
          </a:p>
        </p:txBody>
      </p:sp>
      <p:sp>
        <p:nvSpPr>
          <p:cNvPr id="5" name="Shape 3"/>
          <p:cNvSpPr/>
          <p:nvPr/>
        </p:nvSpPr>
        <p:spPr>
          <a:xfrm>
            <a:off x="658368" y="1684097"/>
            <a:ext cx="2588438" cy="3489805"/>
          </a:xfrm>
          <a:prstGeom prst="rect">
            <a:avLst/>
          </a:prstGeom>
          <a:solidFill>
            <a:srgbClr val="2A2D33"/>
          </a:solidFill>
          <a:ln/>
        </p:spPr>
      </p:sp>
      <p:pic>
        <p:nvPicPr>
          <p:cNvPr id="6" name="Image 0" descr="/Users/momofeichtinger/Documents/RootOrdner/Business/KI Deep Dives/output/2026-11-02-deepdive/deck/assets-canva/x/2107696042053431360.jpg">    </p:cNvPr>
          <p:cNvPicPr>
            <a:picLocks noChangeAspect="1"/>
          </p:cNvPicPr>
          <p:nvPr/>
        </p:nvPicPr>
        <p:blipFill>
          <a:blip r:embed="rId1"/>
          <a:stretch>
            <a:fillRect/>
          </a:stretch>
        </p:blipFill>
        <p:spPr>
          <a:xfrm>
            <a:off x="685800" y="1711529"/>
            <a:ext cx="2533574" cy="3434941"/>
          </a:xfrm>
          <a:prstGeom prst="rect">
            <a:avLst/>
          </a:prstGeom>
        </p:spPr>
      </p:pic>
      <p:sp>
        <p:nvSpPr>
          <p:cNvPr id="7" name="Text 4"/>
          <p:cNvSpPr/>
          <p:nvPr/>
        </p:nvSpPr>
        <p:spPr>
          <a:xfrm>
            <a:off x="685800" y="5468112"/>
            <a:ext cx="2533574" cy="685800"/>
          </a:xfrm>
          <a:prstGeom prst="rect">
            <a:avLst/>
          </a:prstGeom>
          <a:noFill/>
          <a:ln/>
        </p:spPr>
        <p:txBody>
          <a:bodyPr wrap="square" lIns="0" tIns="0" rIns="0" bIns="0" rtlCol="0" anchor="t"/>
          <a:lstStyle/>
          <a:p>
            <a:pPr indent="0" marL="0">
              <a:lnSpc>
                <a:spcPct val="105000"/>
              </a:lnSpc>
              <a:buNone/>
            </a:pPr>
            <a:r>
              <a:rPr lang="en-US" sz="1300" dirty="0">
                <a:solidFill>
                  <a:srgbClr val="FFFFFF"/>
                </a:solidFill>
                <a:latin typeface="Helvetica Neue" pitchFamily="34" charset="0"/>
                <a:ea typeface="Helvetica Neue" pitchFamily="34" charset="-122"/>
                <a:cs typeface="Helvetica Neue" pitchFamily="34" charset="-120"/>
              </a:rPr>
              <a:t>Opus 5.5 with Suno and Blender: a 20-second film in 3 h 27 min, no keyframes touched</a:t>
            </a:r>
            <a:endParaRPr lang="en-US" sz="1300" dirty="0"/>
          </a:p>
        </p:txBody>
      </p:sp>
      <p:sp>
        <p:nvSpPr>
          <p:cNvPr id="8" name="Shape 5"/>
          <p:cNvSpPr/>
          <p:nvPr/>
        </p:nvSpPr>
        <p:spPr>
          <a:xfrm>
            <a:off x="3420542" y="1961816"/>
            <a:ext cx="2588438" cy="2934368"/>
          </a:xfrm>
          <a:prstGeom prst="rect">
            <a:avLst/>
          </a:prstGeom>
          <a:solidFill>
            <a:srgbClr val="2A2D33"/>
          </a:solidFill>
          <a:ln/>
        </p:spPr>
      </p:sp>
      <p:pic>
        <p:nvPicPr>
          <p:cNvPr id="9" name="Image 1" descr="/Users/momofeichtinger/Documents/RootOrdner/Business/KI Deep Dives/output/2026-11-02-deepdive/deck/assets-canva/x/2103703135902740699.jpg">    </p:cNvPr>
          <p:cNvPicPr>
            <a:picLocks noChangeAspect="1"/>
          </p:cNvPicPr>
          <p:nvPr/>
        </p:nvPicPr>
        <p:blipFill>
          <a:blip r:embed="rId2"/>
          <a:stretch>
            <a:fillRect/>
          </a:stretch>
        </p:blipFill>
        <p:spPr>
          <a:xfrm>
            <a:off x="3447974" y="1989248"/>
            <a:ext cx="2533574" cy="2879504"/>
          </a:xfrm>
          <a:prstGeom prst="rect">
            <a:avLst/>
          </a:prstGeom>
        </p:spPr>
      </p:pic>
      <p:sp>
        <p:nvSpPr>
          <p:cNvPr id="10" name="Text 6"/>
          <p:cNvSpPr/>
          <p:nvPr/>
        </p:nvSpPr>
        <p:spPr>
          <a:xfrm>
            <a:off x="3447974" y="5468112"/>
            <a:ext cx="2533574" cy="685800"/>
          </a:xfrm>
          <a:prstGeom prst="rect">
            <a:avLst/>
          </a:prstGeom>
          <a:noFill/>
          <a:ln/>
        </p:spPr>
        <p:txBody>
          <a:bodyPr wrap="square" lIns="0" tIns="0" rIns="0" bIns="0" rtlCol="0" anchor="t"/>
          <a:lstStyle/>
          <a:p>
            <a:pPr indent="0" marL="0">
              <a:lnSpc>
                <a:spcPct val="105000"/>
              </a:lnSpc>
              <a:buNone/>
            </a:pPr>
            <a:r>
              <a:rPr lang="en-US" sz="1300" dirty="0">
                <a:solidFill>
                  <a:srgbClr val="FFFFFF"/>
                </a:solidFill>
                <a:latin typeface="Helvetica Neue" pitchFamily="34" charset="0"/>
                <a:ea typeface="Helvetica Neue" pitchFamily="34" charset="-122"/>
                <a:cs typeface="Helvetica Neue" pitchFamily="34" charset="-120"/>
              </a:rPr>
              <a:t>A video that cost about $1,000 a year ago, made in under 30 minutes</a:t>
            </a:r>
            <a:endParaRPr lang="en-US" sz="1300" dirty="0"/>
          </a:p>
        </p:txBody>
      </p:sp>
      <p:sp>
        <p:nvSpPr>
          <p:cNvPr id="11" name="Shape 7"/>
          <p:cNvSpPr/>
          <p:nvPr/>
        </p:nvSpPr>
        <p:spPr>
          <a:xfrm>
            <a:off x="6714753" y="1481328"/>
            <a:ext cx="1524363" cy="3895344"/>
          </a:xfrm>
          <a:prstGeom prst="rect">
            <a:avLst/>
          </a:prstGeom>
          <a:solidFill>
            <a:srgbClr val="2A2D33"/>
          </a:solidFill>
          <a:ln/>
        </p:spPr>
      </p:sp>
      <p:pic>
        <p:nvPicPr>
          <p:cNvPr id="12" name="Image 2" descr="/Users/momofeichtinger/Documents/RootOrdner/Business/KI Deep Dives/output/2026-11-02-deepdive/deck/assets-canva/x/2109182449179836579.jpg">    </p:cNvPr>
          <p:cNvPicPr>
            <a:picLocks noChangeAspect="1"/>
          </p:cNvPicPr>
          <p:nvPr/>
        </p:nvPicPr>
        <p:blipFill>
          <a:blip r:embed="rId3"/>
          <a:stretch>
            <a:fillRect/>
          </a:stretch>
        </p:blipFill>
        <p:spPr>
          <a:xfrm>
            <a:off x="6742185" y="1508760"/>
            <a:ext cx="1469499" cy="3840480"/>
          </a:xfrm>
          <a:prstGeom prst="rect">
            <a:avLst/>
          </a:prstGeom>
        </p:spPr>
      </p:pic>
      <p:sp>
        <p:nvSpPr>
          <p:cNvPr id="13" name="Text 8"/>
          <p:cNvSpPr/>
          <p:nvPr/>
        </p:nvSpPr>
        <p:spPr>
          <a:xfrm>
            <a:off x="6210148" y="5468112"/>
            <a:ext cx="2533574" cy="685800"/>
          </a:xfrm>
          <a:prstGeom prst="rect">
            <a:avLst/>
          </a:prstGeom>
          <a:noFill/>
          <a:ln/>
        </p:spPr>
        <p:txBody>
          <a:bodyPr wrap="square" lIns="0" tIns="0" rIns="0" bIns="0" rtlCol="0" anchor="t"/>
          <a:lstStyle/>
          <a:p>
            <a:pPr indent="0" marL="0">
              <a:lnSpc>
                <a:spcPct val="105000"/>
              </a:lnSpc>
              <a:buNone/>
            </a:pPr>
            <a:r>
              <a:rPr lang="en-US" sz="1300" dirty="0">
                <a:solidFill>
                  <a:srgbClr val="FFFFFF"/>
                </a:solidFill>
                <a:latin typeface="Helvetica Neue" pitchFamily="34" charset="0"/>
                <a:ea typeface="Helvetica Neue" pitchFamily="34" charset="-122"/>
                <a:cs typeface="Helvetica Neue" pitchFamily="34" charset="-120"/>
              </a:rPr>
              <a:t>A skill for visual explainers: every frame SVG and animated</a:t>
            </a:r>
            <a:endParaRPr lang="en-US" sz="1300" dirty="0"/>
          </a:p>
        </p:txBody>
      </p:sp>
      <p:sp>
        <p:nvSpPr>
          <p:cNvPr id="14" name="Shape 9"/>
          <p:cNvSpPr/>
          <p:nvPr/>
        </p:nvSpPr>
        <p:spPr>
          <a:xfrm>
            <a:off x="9328807" y="1481328"/>
            <a:ext cx="1820602" cy="3895344"/>
          </a:xfrm>
          <a:prstGeom prst="rect">
            <a:avLst/>
          </a:prstGeom>
          <a:solidFill>
            <a:srgbClr val="2A2D33"/>
          </a:solidFill>
          <a:ln/>
        </p:spPr>
      </p:sp>
      <p:pic>
        <p:nvPicPr>
          <p:cNvPr id="15" name="Image 3" descr="/Users/momofeichtinger/Documents/RootOrdner/Business/KI Deep Dives/output/2026-11-02-deepdive/deck/assets-canva/x/2109206233928663345.jpg">    </p:cNvPr>
          <p:cNvPicPr>
            <a:picLocks noChangeAspect="1"/>
          </p:cNvPicPr>
          <p:nvPr/>
        </p:nvPicPr>
        <p:blipFill>
          <a:blip r:embed="rId4"/>
          <a:stretch>
            <a:fillRect/>
          </a:stretch>
        </p:blipFill>
        <p:spPr>
          <a:xfrm>
            <a:off x="9356239" y="1508760"/>
            <a:ext cx="1765738" cy="3840480"/>
          </a:xfrm>
          <a:prstGeom prst="rect">
            <a:avLst/>
          </a:prstGeom>
        </p:spPr>
      </p:pic>
      <p:sp>
        <p:nvSpPr>
          <p:cNvPr id="16" name="Text 10"/>
          <p:cNvSpPr/>
          <p:nvPr/>
        </p:nvSpPr>
        <p:spPr>
          <a:xfrm>
            <a:off x="8972321" y="5468112"/>
            <a:ext cx="2533574" cy="685800"/>
          </a:xfrm>
          <a:prstGeom prst="rect">
            <a:avLst/>
          </a:prstGeom>
          <a:noFill/>
          <a:ln/>
        </p:spPr>
        <p:txBody>
          <a:bodyPr wrap="square" lIns="0" tIns="0" rIns="0" bIns="0" rtlCol="0" anchor="t"/>
          <a:lstStyle/>
          <a:p>
            <a:pPr indent="0" marL="0">
              <a:lnSpc>
                <a:spcPct val="105000"/>
              </a:lnSpc>
              <a:buNone/>
            </a:pPr>
            <a:r>
              <a:rPr lang="en-US" sz="1300" dirty="0">
                <a:solidFill>
                  <a:srgbClr val="FFFFFF"/>
                </a:solidFill>
                <a:latin typeface="Helvetica Neue" pitchFamily="34" charset="0"/>
                <a:ea typeface="Helvetica Neue" pitchFamily="34" charset="-122"/>
                <a:cs typeface="Helvetica Neue" pitchFamily="34" charset="-120"/>
              </a:rPr>
              <a:t>One line in, a full isometric machine out</a:t>
            </a:r>
            <a:endParaRPr lang="en-US" sz="1300" dirty="0"/>
          </a:p>
        </p:txBody>
      </p:sp>
      <p:sp>
        <p:nvSpPr>
          <p:cNvPr id="17" name="Text 11"/>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Creator posts on X, reposted by Momo. Figures are the creators' own reports.</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20</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AGENTS IN THE REAL WORLD</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From the screen to the workbench</a:t>
            </a:r>
            <a:endParaRPr lang="en-US" sz="3800" dirty="0"/>
          </a:p>
        </p:txBody>
      </p:sp>
      <p:sp>
        <p:nvSpPr>
          <p:cNvPr id="5" name="Shape 3"/>
          <p:cNvSpPr/>
          <p:nvPr/>
        </p:nvSpPr>
        <p:spPr>
          <a:xfrm>
            <a:off x="658368" y="1905785"/>
            <a:ext cx="2588438" cy="3046430"/>
          </a:xfrm>
          <a:prstGeom prst="rect">
            <a:avLst/>
          </a:prstGeom>
          <a:solidFill>
            <a:srgbClr val="2A2D33"/>
          </a:solidFill>
          <a:ln/>
        </p:spPr>
      </p:sp>
      <p:pic>
        <p:nvPicPr>
          <p:cNvPr id="6" name="Image 0" descr="/Users/momofeichtinger/Documents/RootOrdner/Business/KI Deep Dives/output/2026-11-02-deepdive/deck/assets-canva/x/2104777202684301750.jpg">    </p:cNvPr>
          <p:cNvPicPr>
            <a:picLocks noChangeAspect="1"/>
          </p:cNvPicPr>
          <p:nvPr/>
        </p:nvPicPr>
        <p:blipFill>
          <a:blip r:embed="rId1"/>
          <a:stretch>
            <a:fillRect/>
          </a:stretch>
        </p:blipFill>
        <p:spPr>
          <a:xfrm>
            <a:off x="685800" y="1933217"/>
            <a:ext cx="2533574" cy="2991566"/>
          </a:xfrm>
          <a:prstGeom prst="rect">
            <a:avLst/>
          </a:prstGeom>
        </p:spPr>
      </p:pic>
      <p:sp>
        <p:nvSpPr>
          <p:cNvPr id="7" name="Text 4"/>
          <p:cNvSpPr/>
          <p:nvPr/>
        </p:nvSpPr>
        <p:spPr>
          <a:xfrm>
            <a:off x="685800" y="5468112"/>
            <a:ext cx="2533574" cy="685800"/>
          </a:xfrm>
          <a:prstGeom prst="rect">
            <a:avLst/>
          </a:prstGeom>
          <a:noFill/>
          <a:ln/>
        </p:spPr>
        <p:txBody>
          <a:bodyPr wrap="square" lIns="0" tIns="0" rIns="0" bIns="0" rtlCol="0" anchor="t"/>
          <a:lstStyle/>
          <a:p>
            <a:pPr indent="0" marL="0">
              <a:lnSpc>
                <a:spcPct val="105000"/>
              </a:lnSpc>
              <a:buNone/>
            </a:pPr>
            <a:r>
              <a:rPr lang="en-US" sz="1300" dirty="0">
                <a:solidFill>
                  <a:srgbClr val="FFFFFF"/>
                </a:solidFill>
                <a:latin typeface="Helvetica Neue" pitchFamily="34" charset="0"/>
                <a:ea typeface="Helvetica Neue" pitchFamily="34" charset="-122"/>
                <a:cs typeface="Helvetica Neue" pitchFamily="34" charset="-120"/>
              </a:rPr>
              <a:t>Opus needed 16 attempts to invent a way to clear a 3D-printer bed by itself</a:t>
            </a:r>
            <a:endParaRPr lang="en-US" sz="1300" dirty="0"/>
          </a:p>
        </p:txBody>
      </p:sp>
      <p:sp>
        <p:nvSpPr>
          <p:cNvPr id="8" name="Shape 5"/>
          <p:cNvSpPr/>
          <p:nvPr/>
        </p:nvSpPr>
        <p:spPr>
          <a:xfrm>
            <a:off x="3420542" y="1628066"/>
            <a:ext cx="2588438" cy="3601867"/>
          </a:xfrm>
          <a:prstGeom prst="rect">
            <a:avLst/>
          </a:prstGeom>
          <a:solidFill>
            <a:srgbClr val="2A2D33"/>
          </a:solidFill>
          <a:ln/>
        </p:spPr>
      </p:sp>
      <p:pic>
        <p:nvPicPr>
          <p:cNvPr id="9" name="Image 1" descr="/Users/momofeichtinger/Documents/RootOrdner/Business/KI Deep Dives/output/2026-11-02-deepdive/deck/assets-canva/x/2100212420840989112.jpg">    </p:cNvPr>
          <p:cNvPicPr>
            <a:picLocks noChangeAspect="1"/>
          </p:cNvPicPr>
          <p:nvPr/>
        </p:nvPicPr>
        <p:blipFill>
          <a:blip r:embed="rId2"/>
          <a:stretch>
            <a:fillRect/>
          </a:stretch>
        </p:blipFill>
        <p:spPr>
          <a:xfrm>
            <a:off x="3447974" y="1655498"/>
            <a:ext cx="2533574" cy="3547003"/>
          </a:xfrm>
          <a:prstGeom prst="rect">
            <a:avLst/>
          </a:prstGeom>
        </p:spPr>
      </p:pic>
      <p:sp>
        <p:nvSpPr>
          <p:cNvPr id="10" name="Text 6"/>
          <p:cNvSpPr/>
          <p:nvPr/>
        </p:nvSpPr>
        <p:spPr>
          <a:xfrm>
            <a:off x="3447974" y="5468112"/>
            <a:ext cx="2533574" cy="685800"/>
          </a:xfrm>
          <a:prstGeom prst="rect">
            <a:avLst/>
          </a:prstGeom>
          <a:noFill/>
          <a:ln/>
        </p:spPr>
        <p:txBody>
          <a:bodyPr wrap="square" lIns="0" tIns="0" rIns="0" bIns="0" rtlCol="0" anchor="t"/>
          <a:lstStyle/>
          <a:p>
            <a:pPr indent="0" marL="0">
              <a:lnSpc>
                <a:spcPct val="105000"/>
              </a:lnSpc>
              <a:buNone/>
            </a:pPr>
            <a:r>
              <a:rPr lang="en-US" sz="1300" dirty="0">
                <a:solidFill>
                  <a:srgbClr val="FFFFFF"/>
                </a:solidFill>
                <a:latin typeface="Helvetica Neue" pitchFamily="34" charset="0"/>
                <a:ea typeface="Helvetica Neue" pitchFamily="34" charset="-122"/>
                <a:cs typeface="Helvetica Neue" pitchFamily="34" charset="-120"/>
              </a:rPr>
              <a:t>Astra ran a day and a half alone to train a robot hand to spin a pen</a:t>
            </a:r>
            <a:endParaRPr lang="en-US" sz="1300" dirty="0"/>
          </a:p>
        </p:txBody>
      </p:sp>
      <p:sp>
        <p:nvSpPr>
          <p:cNvPr id="11" name="Shape 7"/>
          <p:cNvSpPr/>
          <p:nvPr/>
        </p:nvSpPr>
        <p:spPr>
          <a:xfrm>
            <a:off x="6362968" y="1481328"/>
            <a:ext cx="2227932" cy="3895344"/>
          </a:xfrm>
          <a:prstGeom prst="rect">
            <a:avLst/>
          </a:prstGeom>
          <a:solidFill>
            <a:srgbClr val="2A2D33"/>
          </a:solidFill>
          <a:ln/>
        </p:spPr>
      </p:sp>
      <p:pic>
        <p:nvPicPr>
          <p:cNvPr id="12" name="Image 2" descr="/Users/momofeichtinger/Documents/RootOrdner/Business/KI Deep Dives/output/2026-11-02-deepdive/deck/assets-canva/x/2108279639538012265.jpg">    </p:cNvPr>
          <p:cNvPicPr>
            <a:picLocks noChangeAspect="1"/>
          </p:cNvPicPr>
          <p:nvPr/>
        </p:nvPicPr>
        <p:blipFill>
          <a:blip r:embed="rId3"/>
          <a:stretch>
            <a:fillRect/>
          </a:stretch>
        </p:blipFill>
        <p:spPr>
          <a:xfrm>
            <a:off x="6390400" y="1508760"/>
            <a:ext cx="2173068" cy="3840480"/>
          </a:xfrm>
          <a:prstGeom prst="rect">
            <a:avLst/>
          </a:prstGeom>
        </p:spPr>
      </p:pic>
      <p:sp>
        <p:nvSpPr>
          <p:cNvPr id="13" name="Text 8"/>
          <p:cNvSpPr/>
          <p:nvPr/>
        </p:nvSpPr>
        <p:spPr>
          <a:xfrm>
            <a:off x="6210148" y="5468112"/>
            <a:ext cx="2533574" cy="685800"/>
          </a:xfrm>
          <a:prstGeom prst="rect">
            <a:avLst/>
          </a:prstGeom>
          <a:noFill/>
          <a:ln/>
        </p:spPr>
        <p:txBody>
          <a:bodyPr wrap="square" lIns="0" tIns="0" rIns="0" bIns="0" rtlCol="0" anchor="t"/>
          <a:lstStyle/>
          <a:p>
            <a:pPr indent="0" marL="0">
              <a:lnSpc>
                <a:spcPct val="105000"/>
              </a:lnSpc>
              <a:buNone/>
            </a:pPr>
            <a:r>
              <a:rPr lang="en-US" sz="1300" dirty="0">
                <a:solidFill>
                  <a:srgbClr val="FFFFFF"/>
                </a:solidFill>
                <a:latin typeface="Helvetica Neue" pitchFamily="34" charset="0"/>
                <a:ea typeface="Helvetica Neue" pitchFamily="34" charset="-122"/>
                <a:cs typeface="Helvetica Neue" pitchFamily="34" charset="-120"/>
              </a:rPr>
              <a:t>An agent that runs entirely on the iPhone, tapping and typing</a:t>
            </a:r>
            <a:endParaRPr lang="en-US" sz="1300" dirty="0"/>
          </a:p>
        </p:txBody>
      </p:sp>
      <p:sp>
        <p:nvSpPr>
          <p:cNvPr id="14" name="Shape 9"/>
          <p:cNvSpPr/>
          <p:nvPr/>
        </p:nvSpPr>
        <p:spPr>
          <a:xfrm>
            <a:off x="9097251" y="1481328"/>
            <a:ext cx="2283714" cy="3895344"/>
          </a:xfrm>
          <a:prstGeom prst="rect">
            <a:avLst/>
          </a:prstGeom>
          <a:solidFill>
            <a:srgbClr val="2A2D33"/>
          </a:solidFill>
          <a:ln/>
        </p:spPr>
      </p:sp>
      <p:pic>
        <p:nvPicPr>
          <p:cNvPr id="15" name="Image 3" descr="/Users/momofeichtinger/Documents/RootOrdner/Business/KI Deep Dives/output/2026-11-02-deepdive/deck/assets-canva/x/2103110908444631120.jpg">    </p:cNvPr>
          <p:cNvPicPr>
            <a:picLocks noChangeAspect="1"/>
          </p:cNvPicPr>
          <p:nvPr/>
        </p:nvPicPr>
        <p:blipFill>
          <a:blip r:embed="rId4"/>
          <a:stretch>
            <a:fillRect/>
          </a:stretch>
        </p:blipFill>
        <p:spPr>
          <a:xfrm>
            <a:off x="9124683" y="1508760"/>
            <a:ext cx="2228850" cy="3840480"/>
          </a:xfrm>
          <a:prstGeom prst="rect">
            <a:avLst/>
          </a:prstGeom>
        </p:spPr>
      </p:pic>
      <p:sp>
        <p:nvSpPr>
          <p:cNvPr id="16" name="Text 10"/>
          <p:cNvSpPr/>
          <p:nvPr/>
        </p:nvSpPr>
        <p:spPr>
          <a:xfrm>
            <a:off x="8972321" y="5468112"/>
            <a:ext cx="2533574" cy="685800"/>
          </a:xfrm>
          <a:prstGeom prst="rect">
            <a:avLst/>
          </a:prstGeom>
          <a:noFill/>
          <a:ln/>
        </p:spPr>
        <p:txBody>
          <a:bodyPr wrap="square" lIns="0" tIns="0" rIns="0" bIns="0" rtlCol="0" anchor="t"/>
          <a:lstStyle/>
          <a:p>
            <a:pPr indent="0" marL="0">
              <a:lnSpc>
                <a:spcPct val="105000"/>
              </a:lnSpc>
              <a:buNone/>
            </a:pPr>
            <a:r>
              <a:rPr lang="en-US" sz="1300" dirty="0">
                <a:solidFill>
                  <a:srgbClr val="FFFFFF"/>
                </a:solidFill>
                <a:latin typeface="Helvetica Neue" pitchFamily="34" charset="0"/>
                <a:ea typeface="Helvetica Neue" pitchFamily="34" charset="-122"/>
                <a:cs typeface="Helvetica Neue" pitchFamily="34" charset="-120"/>
              </a:rPr>
              <a:t>A life-size LEGO duck from 1,113 real parts, verified buildable</a:t>
            </a:r>
            <a:endParaRPr lang="en-US" sz="1300" dirty="0"/>
          </a:p>
        </p:txBody>
      </p:sp>
      <p:sp>
        <p:nvSpPr>
          <p:cNvPr id="17" name="Text 11"/>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Creator posts on X, reposted by Momo. Figures are the creators' own reports.</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21</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DOCS, SLIDES, DASHBOARDS, FILMS</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AI now delivers the finished file</a:t>
            </a:r>
            <a:endParaRPr lang="en-US" sz="3800" dirty="0"/>
          </a:p>
        </p:txBody>
      </p:sp>
      <p:sp>
        <p:nvSpPr>
          <p:cNvPr id="5" name="Text 3"/>
          <p:cNvSpPr/>
          <p:nvPr/>
        </p:nvSpPr>
        <p:spPr>
          <a:xfrm>
            <a:off x="685800" y="1645920"/>
            <a:ext cx="1097280" cy="329184"/>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7 Oct</a:t>
            </a:r>
            <a:endParaRPr lang="en-US" sz="1500" dirty="0"/>
          </a:p>
        </p:txBody>
      </p:sp>
      <p:sp>
        <p:nvSpPr>
          <p:cNvPr id="6" name="Text 4"/>
          <p:cNvSpPr/>
          <p:nvPr/>
        </p:nvSpPr>
        <p:spPr>
          <a:xfrm>
            <a:off x="1920240" y="1627632"/>
            <a:ext cx="6217920" cy="365760"/>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GPT-6 for every ChatGPT user</a:t>
            </a:r>
            <a:endParaRPr lang="en-US" sz="2000" dirty="0"/>
          </a:p>
        </p:txBody>
      </p:sp>
      <p:sp>
        <p:nvSpPr>
          <p:cNvPr id="7" name="Text 5"/>
          <p:cNvSpPr/>
          <p:nvPr/>
        </p:nvSpPr>
        <p:spPr>
          <a:xfrm>
            <a:off x="1920240" y="1993392"/>
            <a:ext cx="6217920" cy="36576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interactive answers, including the free tier</a:t>
            </a:r>
            <a:endParaRPr lang="en-US" sz="1400" dirty="0"/>
          </a:p>
        </p:txBody>
      </p:sp>
      <p:sp>
        <p:nvSpPr>
          <p:cNvPr id="8" name="Text 6"/>
          <p:cNvSpPr/>
          <p:nvPr/>
        </p:nvSpPr>
        <p:spPr>
          <a:xfrm>
            <a:off x="685800" y="2432304"/>
            <a:ext cx="1097280" cy="329184"/>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8 Oct</a:t>
            </a:r>
            <a:endParaRPr lang="en-US" sz="1500" dirty="0"/>
          </a:p>
        </p:txBody>
      </p:sp>
      <p:sp>
        <p:nvSpPr>
          <p:cNvPr id="9" name="Text 7"/>
          <p:cNvSpPr/>
          <p:nvPr/>
        </p:nvSpPr>
        <p:spPr>
          <a:xfrm>
            <a:off x="1920240" y="2414016"/>
            <a:ext cx="6217920" cy="365760"/>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Claude Docs, Slides and Design for all</a:t>
            </a:r>
            <a:endParaRPr lang="en-US" sz="2000" dirty="0"/>
          </a:p>
        </p:txBody>
      </p:sp>
      <p:sp>
        <p:nvSpPr>
          <p:cNvPr id="10" name="Text 8"/>
          <p:cNvSpPr/>
          <p:nvPr/>
        </p:nvSpPr>
        <p:spPr>
          <a:xfrm>
            <a:off x="1920240" y="2779776"/>
            <a:ext cx="6217920" cy="36576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Dashboards and Motion (animated explainers as MP4) in beta</a:t>
            </a:r>
            <a:endParaRPr lang="en-US" sz="1400" dirty="0"/>
          </a:p>
        </p:txBody>
      </p:sp>
      <p:sp>
        <p:nvSpPr>
          <p:cNvPr id="11" name="Text 9"/>
          <p:cNvSpPr/>
          <p:nvPr/>
        </p:nvSpPr>
        <p:spPr>
          <a:xfrm>
            <a:off x="685800" y="3218688"/>
            <a:ext cx="1097280" cy="329184"/>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13 Oct</a:t>
            </a:r>
            <a:endParaRPr lang="en-US" sz="1500" dirty="0"/>
          </a:p>
        </p:txBody>
      </p:sp>
      <p:sp>
        <p:nvSpPr>
          <p:cNvPr id="12" name="Text 10"/>
          <p:cNvSpPr/>
          <p:nvPr/>
        </p:nvSpPr>
        <p:spPr>
          <a:xfrm>
            <a:off x="1920240" y="3200400"/>
            <a:ext cx="6217920" cy="365760"/>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Gemini app tasks mode</a:t>
            </a:r>
            <a:endParaRPr lang="en-US" sz="2000" dirty="0"/>
          </a:p>
        </p:txBody>
      </p:sp>
      <p:sp>
        <p:nvSpPr>
          <p:cNvPr id="13" name="Text 11"/>
          <p:cNvSpPr/>
          <p:nvPr/>
        </p:nvSpPr>
        <p:spPr>
          <a:xfrm>
            <a:off x="1920240" y="3566160"/>
            <a:ext cx="6217920" cy="36576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keeps working in the background, 40+ connected apps</a:t>
            </a:r>
            <a:endParaRPr lang="en-US" sz="1400" dirty="0"/>
          </a:p>
        </p:txBody>
      </p:sp>
      <p:sp>
        <p:nvSpPr>
          <p:cNvPr id="14" name="Text 12"/>
          <p:cNvSpPr/>
          <p:nvPr/>
        </p:nvSpPr>
        <p:spPr>
          <a:xfrm>
            <a:off x="685800" y="4005072"/>
            <a:ext cx="1097280" cy="329184"/>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13 Oct</a:t>
            </a:r>
            <a:endParaRPr lang="en-US" sz="1500" dirty="0"/>
          </a:p>
        </p:txBody>
      </p:sp>
      <p:sp>
        <p:nvSpPr>
          <p:cNvPr id="15" name="Text 13"/>
          <p:cNvSpPr/>
          <p:nvPr/>
        </p:nvSpPr>
        <p:spPr>
          <a:xfrm>
            <a:off x="1920240" y="3986784"/>
            <a:ext cx="6217920" cy="365760"/>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Google Play runs your own vibe-coded apps</a:t>
            </a:r>
            <a:endParaRPr lang="en-US" sz="2000" dirty="0"/>
          </a:p>
        </p:txBody>
      </p:sp>
      <p:sp>
        <p:nvSpPr>
          <p:cNvPr id="16" name="Text 14"/>
          <p:cNvSpPr/>
          <p:nvPr/>
        </p:nvSpPr>
        <p:spPr>
          <a:xfrm>
            <a:off x="1920240" y="4352544"/>
            <a:ext cx="6217920" cy="36576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private apps built in AI Studio, select markets</a:t>
            </a:r>
            <a:endParaRPr lang="en-US" sz="1400" dirty="0"/>
          </a:p>
        </p:txBody>
      </p:sp>
      <p:sp>
        <p:nvSpPr>
          <p:cNvPr id="17" name="Text 15"/>
          <p:cNvSpPr/>
          <p:nvPr/>
        </p:nvSpPr>
        <p:spPr>
          <a:xfrm>
            <a:off x="685800" y="4791456"/>
            <a:ext cx="1097280" cy="329184"/>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16 Oct</a:t>
            </a:r>
            <a:endParaRPr lang="en-US" sz="1500" dirty="0"/>
          </a:p>
        </p:txBody>
      </p:sp>
      <p:sp>
        <p:nvSpPr>
          <p:cNvPr id="18" name="Text 16"/>
          <p:cNvSpPr/>
          <p:nvPr/>
        </p:nvSpPr>
        <p:spPr>
          <a:xfrm>
            <a:off x="1920240" y="4773168"/>
            <a:ext cx="6217920" cy="365760"/>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GPT-Live speaks German</a:t>
            </a:r>
            <a:endParaRPr lang="en-US" sz="2000" dirty="0"/>
          </a:p>
        </p:txBody>
      </p:sp>
      <p:sp>
        <p:nvSpPr>
          <p:cNvPr id="19" name="Text 17"/>
          <p:cNvSpPr/>
          <p:nvPr/>
        </p:nvSpPr>
        <p:spPr>
          <a:xfrm>
            <a:off x="1920240" y="5138928"/>
            <a:ext cx="6217920" cy="36576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new German voices and voices designed from a text prompt</a:t>
            </a:r>
            <a:endParaRPr lang="en-US" sz="1400" dirty="0"/>
          </a:p>
        </p:txBody>
      </p:sp>
      <p:pic>
        <p:nvPicPr>
          <p:cNvPr id="20" name="Image 0" descr="/Users/momofeichtinger/Documents/RootOrdner/Business/KI Deep Dives/output/2026-11-02-deepdive/deck/assets-canva/cut-film-code.png">    </p:cNvPr>
          <p:cNvPicPr>
            <a:picLocks noChangeAspect="1"/>
          </p:cNvPicPr>
          <p:nvPr/>
        </p:nvPicPr>
        <p:blipFill>
          <a:blip r:embed="rId1"/>
          <a:stretch>
            <a:fillRect/>
          </a:stretch>
        </p:blipFill>
        <p:spPr>
          <a:xfrm>
            <a:off x="8138160" y="1737360"/>
            <a:ext cx="3566160" cy="3566160"/>
          </a:xfrm>
          <a:prstGeom prst="rect">
            <a:avLst/>
          </a:prstGeom>
        </p:spPr>
      </p:pic>
      <p:sp>
        <p:nvSpPr>
          <p:cNvPr id="21" name="Text 18"/>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Anthropic (8 Oct), OpenAI (7 and 16 Oct).</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22</a:t>
            </a:r>
            <a:endParaRPr lang="en-US" sz="1100" dirty="0"/>
          </a:p>
        </p:txBody>
      </p:sp>
      <p:pic>
        <p:nvPicPr>
          <p:cNvPr id="3" name="Image 0" descr="/Users/momofeichtinger/Documents/RootOrdner/Business/KI Deep Dives/output/2026-11-02-deepdive/deck/assets-canva/one-person-team.jpg">    </p:cNvPr>
          <p:cNvPicPr>
            <a:picLocks noChangeAspect="1"/>
          </p:cNvPicPr>
          <p:nvPr/>
        </p:nvPicPr>
        <p:blipFill>
          <a:blip r:embed="rId1"/>
          <a:srcRect l="0" r="0" t="0" b="0"/>
          <a:stretch/>
        </p:blipFill>
        <p:spPr>
          <a:xfrm>
            <a:off x="0" y="0"/>
            <a:ext cx="12191695" cy="6858000"/>
          </a:xfrm>
          <a:prstGeom prst="rect">
            <a:avLst/>
          </a:prstGeom>
        </p:spPr>
      </p:pic>
      <p:sp>
        <p:nvSpPr>
          <p:cNvPr id="4" name="Shape 1"/>
          <p:cNvSpPr/>
          <p:nvPr/>
        </p:nvSpPr>
        <p:spPr>
          <a:xfrm>
            <a:off x="0" y="0"/>
            <a:ext cx="6309360" cy="6858000"/>
          </a:xfrm>
          <a:prstGeom prst="rect">
            <a:avLst/>
          </a:prstGeom>
          <a:solidFill>
            <a:srgbClr val="000000">
              <a:alpha val="70000"/>
            </a:srgbClr>
          </a:solidFill>
          <a:ln/>
        </p:spPr>
      </p:sp>
      <p:sp>
        <p:nvSpPr>
          <p:cNvPr id="5" name="Text 2"/>
          <p:cNvSpPr/>
          <p:nvPr/>
        </p:nvSpPr>
        <p:spPr>
          <a:xfrm>
            <a:off x="685800" y="685800"/>
            <a:ext cx="5486400" cy="320040"/>
          </a:xfrm>
          <a:prstGeom prst="rect">
            <a:avLst/>
          </a:prstGeom>
          <a:noFill/>
          <a:ln/>
        </p:spPr>
        <p:txBody>
          <a:bodyPr wrap="square" lIns="0" tIns="0" rIns="0" bIns="0" rtlCol="0" anchor="t"/>
          <a:lstStyle/>
          <a:p>
            <a:pPr indent="0" marL="0">
              <a:buNone/>
            </a:pPr>
            <a:r>
              <a:rPr lang="en-US" sz="1400" b="1" spc="300" kern="0" dirty="0">
                <a:solidFill>
                  <a:srgbClr val="5EC4B6"/>
                </a:solidFill>
                <a:latin typeface="Helvetica Neue" pitchFamily="34" charset="0"/>
                <a:ea typeface="Helvetica Neue" pitchFamily="34" charset="-122"/>
                <a:cs typeface="Helvetica Neue" pitchFamily="34" charset="-120"/>
              </a:rPr>
              <a:t>MY OWN FORTNIGHT · 5 TO 21 OCTOBER</a:t>
            </a:r>
            <a:endParaRPr lang="en-US" sz="1400" dirty="0"/>
          </a:p>
        </p:txBody>
      </p:sp>
      <p:sp>
        <p:nvSpPr>
          <p:cNvPr id="6" name="Text 3"/>
          <p:cNvSpPr/>
          <p:nvPr/>
        </p:nvSpPr>
        <p:spPr>
          <a:xfrm>
            <a:off x="685800" y="1005840"/>
            <a:ext cx="5669280" cy="822960"/>
          </a:xfrm>
          <a:prstGeom prst="rect">
            <a:avLst/>
          </a:prstGeom>
          <a:noFill/>
          <a:ln/>
        </p:spPr>
        <p:txBody>
          <a:bodyPr wrap="square" lIns="0" tIns="0" rIns="0" bIns="0" rtlCol="0" anchor="t"/>
          <a:lstStyle/>
          <a:p>
            <a:pPr indent="0" marL="0">
              <a:buNone/>
            </a:pPr>
            <a:r>
              <a:rPr lang="en-US" sz="4400" b="1" dirty="0">
                <a:solidFill>
                  <a:srgbClr val="F5D06A"/>
                </a:solidFill>
                <a:latin typeface="Helvetica Neue" pitchFamily="34" charset="0"/>
                <a:ea typeface="Helvetica Neue" pitchFamily="34" charset="-122"/>
                <a:cs typeface="Helvetica Neue" pitchFamily="34" charset="-120"/>
              </a:rPr>
              <a:t>One person, 17 days</a:t>
            </a:r>
            <a:endParaRPr lang="en-US" sz="4400" dirty="0"/>
          </a:p>
        </p:txBody>
      </p:sp>
      <p:sp>
        <p:nvSpPr>
          <p:cNvPr id="7" name="Text 4"/>
          <p:cNvSpPr/>
          <p:nvPr/>
        </p:nvSpPr>
        <p:spPr>
          <a:xfrm>
            <a:off x="685800" y="2057400"/>
            <a:ext cx="2560320" cy="640080"/>
          </a:xfrm>
          <a:prstGeom prst="rect">
            <a:avLst/>
          </a:prstGeom>
          <a:noFill/>
          <a:ln/>
        </p:spPr>
        <p:txBody>
          <a:bodyPr wrap="square" lIns="0" tIns="0" rIns="0" bIns="0" rtlCol="0" anchor="b"/>
          <a:lstStyle/>
          <a:p>
            <a:pPr indent="0" marL="0">
              <a:buNone/>
            </a:pPr>
            <a:r>
              <a:rPr lang="en-US" sz="4000" b="1" dirty="0">
                <a:solidFill>
                  <a:srgbClr val="FFFFFF"/>
                </a:solidFill>
                <a:latin typeface="Helvetica Neue" pitchFamily="34" charset="0"/>
                <a:ea typeface="Helvetica Neue" pitchFamily="34" charset="-122"/>
                <a:cs typeface="Helvetica Neue" pitchFamily="34" charset="-120"/>
              </a:rPr>
              <a:t>1,576</a:t>
            </a:r>
            <a:endParaRPr lang="en-US" sz="4000" dirty="0"/>
          </a:p>
        </p:txBody>
      </p:sp>
      <p:sp>
        <p:nvSpPr>
          <p:cNvPr id="8" name="Text 5"/>
          <p:cNvSpPr/>
          <p:nvPr/>
        </p:nvSpPr>
        <p:spPr>
          <a:xfrm>
            <a:off x="685800" y="2715768"/>
            <a:ext cx="2560320" cy="566928"/>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commits in 14 repositories</a:t>
            </a:r>
            <a:endParaRPr lang="en-US" sz="1300" dirty="0"/>
          </a:p>
        </p:txBody>
      </p:sp>
      <p:sp>
        <p:nvSpPr>
          <p:cNvPr id="9" name="Text 6"/>
          <p:cNvSpPr/>
          <p:nvPr/>
        </p:nvSpPr>
        <p:spPr>
          <a:xfrm>
            <a:off x="3383280" y="2057400"/>
            <a:ext cx="2560320" cy="640080"/>
          </a:xfrm>
          <a:prstGeom prst="rect">
            <a:avLst/>
          </a:prstGeom>
          <a:noFill/>
          <a:ln/>
        </p:spPr>
        <p:txBody>
          <a:bodyPr wrap="square" lIns="0" tIns="0" rIns="0" bIns="0" rtlCol="0" anchor="b"/>
          <a:lstStyle/>
          <a:p>
            <a:pPr indent="0" marL="0">
              <a:buNone/>
            </a:pPr>
            <a:r>
              <a:rPr lang="en-US" sz="4000" b="1" dirty="0">
                <a:solidFill>
                  <a:srgbClr val="FFFFFF"/>
                </a:solidFill>
                <a:latin typeface="Helvetica Neue" pitchFamily="34" charset="0"/>
                <a:ea typeface="Helvetica Neue" pitchFamily="34" charset="-122"/>
                <a:cs typeface="Helvetica Neue" pitchFamily="34" charset="-120"/>
              </a:rPr>
              <a:t>~660</a:t>
            </a:r>
            <a:endParaRPr lang="en-US" sz="4000" dirty="0"/>
          </a:p>
        </p:txBody>
      </p:sp>
      <p:sp>
        <p:nvSpPr>
          <p:cNvPr id="10" name="Text 7"/>
          <p:cNvSpPr/>
          <p:nvPr/>
        </p:nvSpPr>
        <p:spPr>
          <a:xfrm>
            <a:off x="3383280" y="2715768"/>
            <a:ext cx="2560320" cy="566928"/>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agent sessions in Claude Code and Codex</a:t>
            </a:r>
            <a:endParaRPr lang="en-US" sz="1300" dirty="0"/>
          </a:p>
        </p:txBody>
      </p:sp>
      <p:sp>
        <p:nvSpPr>
          <p:cNvPr id="11" name="Text 8"/>
          <p:cNvSpPr/>
          <p:nvPr/>
        </p:nvSpPr>
        <p:spPr>
          <a:xfrm>
            <a:off x="685800" y="3383280"/>
            <a:ext cx="2560320" cy="640080"/>
          </a:xfrm>
          <a:prstGeom prst="rect">
            <a:avLst/>
          </a:prstGeom>
          <a:noFill/>
          <a:ln/>
        </p:spPr>
        <p:txBody>
          <a:bodyPr wrap="square" lIns="0" tIns="0" rIns="0" bIns="0" rtlCol="0" anchor="b"/>
          <a:lstStyle/>
          <a:p>
            <a:pPr indent="0" marL="0">
              <a:buNone/>
            </a:pPr>
            <a:r>
              <a:rPr lang="en-US" sz="4000" b="1" dirty="0">
                <a:solidFill>
                  <a:srgbClr val="FFFFFF"/>
                </a:solidFill>
                <a:latin typeface="Helvetica Neue" pitchFamily="34" charset="0"/>
                <a:ea typeface="Helvetica Neue" pitchFamily="34" charset="-122"/>
                <a:cs typeface="Helvetica Neue" pitchFamily="34" charset="-120"/>
              </a:rPr>
              <a:t>35</a:t>
            </a:r>
            <a:endParaRPr lang="en-US" sz="4000" dirty="0"/>
          </a:p>
        </p:txBody>
      </p:sp>
      <p:sp>
        <p:nvSpPr>
          <p:cNvPr id="12" name="Text 9"/>
          <p:cNvSpPr/>
          <p:nvPr/>
        </p:nvSpPr>
        <p:spPr>
          <a:xfrm>
            <a:off x="685800" y="4041648"/>
            <a:ext cx="2560320" cy="566928"/>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finished videos for seven brands, 27.7 minutes</a:t>
            </a:r>
            <a:endParaRPr lang="en-US" sz="1300" dirty="0"/>
          </a:p>
        </p:txBody>
      </p:sp>
      <p:sp>
        <p:nvSpPr>
          <p:cNvPr id="13" name="Text 10"/>
          <p:cNvSpPr/>
          <p:nvPr/>
        </p:nvSpPr>
        <p:spPr>
          <a:xfrm>
            <a:off x="3383280" y="3383280"/>
            <a:ext cx="2560320" cy="640080"/>
          </a:xfrm>
          <a:prstGeom prst="rect">
            <a:avLst/>
          </a:prstGeom>
          <a:noFill/>
          <a:ln/>
        </p:spPr>
        <p:txBody>
          <a:bodyPr wrap="square" lIns="0" tIns="0" rIns="0" bIns="0" rtlCol="0" anchor="b"/>
          <a:lstStyle/>
          <a:p>
            <a:pPr indent="0" marL="0">
              <a:buNone/>
            </a:pPr>
            <a:r>
              <a:rPr lang="en-US" sz="4000" b="1" dirty="0">
                <a:solidFill>
                  <a:srgbClr val="FFFFFF"/>
                </a:solidFill>
                <a:latin typeface="Helvetica Neue" pitchFamily="34" charset="0"/>
                <a:ea typeface="Helvetica Neue" pitchFamily="34" charset="-122"/>
                <a:cs typeface="Helvetica Neue" pitchFamily="34" charset="-120"/>
              </a:rPr>
              <a:t>17</a:t>
            </a:r>
            <a:endParaRPr lang="en-US" sz="4000" dirty="0"/>
          </a:p>
        </p:txBody>
      </p:sp>
      <p:sp>
        <p:nvSpPr>
          <p:cNvPr id="14" name="Text 11"/>
          <p:cNvSpPr/>
          <p:nvPr/>
        </p:nvSpPr>
        <p:spPr>
          <a:xfrm>
            <a:off x="3383280" y="4041648"/>
            <a:ext cx="2560320" cy="566928"/>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signed releases of one product in 17 days</a:t>
            </a:r>
            <a:endParaRPr lang="en-US" sz="1300" dirty="0"/>
          </a:p>
        </p:txBody>
      </p:sp>
      <p:sp>
        <p:nvSpPr>
          <p:cNvPr id="15" name="Text 12"/>
          <p:cNvSpPr/>
          <p:nvPr/>
        </p:nvSpPr>
        <p:spPr>
          <a:xfrm>
            <a:off x="685800" y="4709160"/>
            <a:ext cx="2560320" cy="640080"/>
          </a:xfrm>
          <a:prstGeom prst="rect">
            <a:avLst/>
          </a:prstGeom>
          <a:noFill/>
          <a:ln/>
        </p:spPr>
        <p:txBody>
          <a:bodyPr wrap="square" lIns="0" tIns="0" rIns="0" bIns="0" rtlCol="0" anchor="b"/>
          <a:lstStyle/>
          <a:p>
            <a:pPr indent="0" marL="0">
              <a:buNone/>
            </a:pPr>
            <a:r>
              <a:rPr lang="en-US" sz="4000" b="1" dirty="0">
                <a:solidFill>
                  <a:srgbClr val="FFFFFF"/>
                </a:solidFill>
                <a:latin typeface="Helvetica Neue" pitchFamily="34" charset="0"/>
                <a:ea typeface="Helvetica Neue" pitchFamily="34" charset="-122"/>
                <a:cs typeface="Helvetica Neue" pitchFamily="34" charset="-120"/>
              </a:rPr>
              <a:t>27</a:t>
            </a:r>
            <a:endParaRPr lang="en-US" sz="4000" dirty="0"/>
          </a:p>
        </p:txBody>
      </p:sp>
      <p:sp>
        <p:nvSpPr>
          <p:cNvPr id="16" name="Text 13"/>
          <p:cNvSpPr/>
          <p:nvPr/>
        </p:nvSpPr>
        <p:spPr>
          <a:xfrm>
            <a:off x="685800" y="5367528"/>
            <a:ext cx="2560320" cy="566928"/>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scheduled agents running every day</a:t>
            </a:r>
            <a:endParaRPr lang="en-US" sz="1300" dirty="0"/>
          </a:p>
        </p:txBody>
      </p:sp>
      <p:sp>
        <p:nvSpPr>
          <p:cNvPr id="17" name="Text 14"/>
          <p:cNvSpPr/>
          <p:nvPr/>
        </p:nvSpPr>
        <p:spPr>
          <a:xfrm>
            <a:off x="3383280" y="4709160"/>
            <a:ext cx="2560320" cy="640080"/>
          </a:xfrm>
          <a:prstGeom prst="rect">
            <a:avLst/>
          </a:prstGeom>
          <a:noFill/>
          <a:ln/>
        </p:spPr>
        <p:txBody>
          <a:bodyPr wrap="square" lIns="0" tIns="0" rIns="0" bIns="0" rtlCol="0" anchor="b"/>
          <a:lstStyle/>
          <a:p>
            <a:pPr indent="0" marL="0">
              <a:buNone/>
            </a:pPr>
            <a:r>
              <a:rPr lang="en-US" sz="4000" b="1" dirty="0">
                <a:solidFill>
                  <a:srgbClr val="FFFFFF"/>
                </a:solidFill>
                <a:latin typeface="Helvetica Neue" pitchFamily="34" charset="0"/>
                <a:ea typeface="Helvetica Neue" pitchFamily="34" charset="-122"/>
                <a:cs typeface="Helvetica Neue" pitchFamily="34" charset="-120"/>
              </a:rPr>
              <a:t>$1.60</a:t>
            </a:r>
            <a:endParaRPr lang="en-US" sz="4000" dirty="0"/>
          </a:p>
        </p:txBody>
      </p:sp>
      <p:sp>
        <p:nvSpPr>
          <p:cNvPr id="18" name="Text 15"/>
          <p:cNvSpPr/>
          <p:nvPr/>
        </p:nvSpPr>
        <p:spPr>
          <a:xfrm>
            <a:off x="3383280" y="5367528"/>
            <a:ext cx="2560320" cy="566928"/>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for a 21-minute radio play with nine voices</a:t>
            </a:r>
            <a:endParaRPr lang="en-US" sz="1300" dirty="0"/>
          </a:p>
        </p:txBody>
      </p:sp>
      <p:sp>
        <p:nvSpPr>
          <p:cNvPr id="19" name="Text 16"/>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My git logs and session files, 5 to 21 October 2026. Commit count includes merges and saves.</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23</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PUBLIC BUILDS SINCE 5 OCTOBER</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What one person shipped with agents</a:t>
            </a:r>
            <a:endParaRPr lang="en-US" sz="3800" dirty="0"/>
          </a:p>
        </p:txBody>
      </p:sp>
      <p:sp>
        <p:nvSpPr>
          <p:cNvPr id="5" name="Shape 3"/>
          <p:cNvSpPr/>
          <p:nvPr/>
        </p:nvSpPr>
        <p:spPr>
          <a:xfrm>
            <a:off x="685800" y="1600200"/>
            <a:ext cx="54864" cy="1097280"/>
          </a:xfrm>
          <a:prstGeom prst="rect">
            <a:avLst/>
          </a:prstGeom>
          <a:solidFill>
            <a:srgbClr val="F5D06A"/>
          </a:solidFill>
          <a:ln/>
        </p:spPr>
      </p:sp>
      <p:sp>
        <p:nvSpPr>
          <p:cNvPr id="6" name="Text 4"/>
          <p:cNvSpPr/>
          <p:nvPr/>
        </p:nvSpPr>
        <p:spPr>
          <a:xfrm>
            <a:off x="914400" y="1600200"/>
            <a:ext cx="5120640" cy="384048"/>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A learning platform for a whole school</a:t>
            </a:r>
            <a:endParaRPr lang="en-US" sz="1900" dirty="0"/>
          </a:p>
        </p:txBody>
      </p:sp>
      <p:sp>
        <p:nvSpPr>
          <p:cNvPr id="7" name="Text 5"/>
          <p:cNvSpPr/>
          <p:nvPr/>
        </p:nvSpPr>
        <p:spPr>
          <a:xfrm>
            <a:off x="914400" y="1984248"/>
            <a:ext cx="5120640" cy="45720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616 changes in 17 days, over 17,000 automated tests, open to homeschooling families</a:t>
            </a:r>
            <a:endParaRPr lang="en-US" sz="1400" dirty="0"/>
          </a:p>
        </p:txBody>
      </p:sp>
      <p:sp>
        <p:nvSpPr>
          <p:cNvPr id="8" name="Text 6">
            <a:hlinkClick r:id="rId1" tooltip=""/>
          </p:cNvPr>
          <p:cNvSpPr/>
          <p:nvPr/>
        </p:nvSpPr>
        <p:spPr>
          <a:xfrm>
            <a:off x="914400" y="2423160"/>
            <a:ext cx="5120640" cy="274320"/>
          </a:xfrm>
          <a:prstGeom prst="rect">
            <a:avLst/>
          </a:prstGeom>
          <a:noFill/>
          <a:ln/>
        </p:spPr>
        <p:txBody>
          <a:bodyPr wrap="square" lIns="0" tIns="0" rIns="0" bIns="0" rtlCol="0" anchor="t"/>
          <a:lstStyle/>
          <a:p>
            <a:pPr indent="0" marL="0">
              <a:buNone/>
            </a:pPr>
            <a:r>
              <a:rPr lang="en-US" sz="1200" u="sng" dirty="0">
                <a:solidFill>
                  <a:srgbClr val="5EC4B6"/>
                </a:solidFill>
                <a:latin typeface="Helvetica Neue" pitchFamily="34" charset="0"/>
                <a:ea typeface="Helvetica Neue" pitchFamily="34" charset="-122"/>
                <a:cs typeface="Helvetica Neue" pitchFamily="34" charset="-120"/>
                <a:hlinkClick r:id="rId1" invalidUrl="" action="" tgtFrame="" tooltip="" history="1" highlightClick="0" endSnd="0">
                  <a:extLst>
                    <a:ext uri="{A12FA001-AC4F-418D-AE19-62706E023703}">
                      <ahyp:hlinkClr xmlns:ahyp="http://schemas.microsoft.com/office/drawing/2018/hyperlinkcolor" val="tx"/>
                    </a:ext>
                  </a:extLst>
                </a:hlinkClick>
              </a:rPr>
              <a:t>paideia-lernwelt.web.app/homeschooling</a:t>
            </a:r>
            <a:endParaRPr lang="en-US" sz="1200" dirty="0"/>
          </a:p>
        </p:txBody>
      </p:sp>
      <p:sp>
        <p:nvSpPr>
          <p:cNvPr id="9" name="Shape 7"/>
          <p:cNvSpPr/>
          <p:nvPr/>
        </p:nvSpPr>
        <p:spPr>
          <a:xfrm>
            <a:off x="6217920" y="1600200"/>
            <a:ext cx="54864" cy="1097280"/>
          </a:xfrm>
          <a:prstGeom prst="rect">
            <a:avLst/>
          </a:prstGeom>
          <a:solidFill>
            <a:srgbClr val="F5D06A"/>
          </a:solidFill>
          <a:ln/>
        </p:spPr>
      </p:sp>
      <p:sp>
        <p:nvSpPr>
          <p:cNvPr id="10" name="Text 8"/>
          <p:cNvSpPr/>
          <p:nvPr/>
        </p:nvSpPr>
        <p:spPr>
          <a:xfrm>
            <a:off x="6446520" y="1600200"/>
            <a:ext cx="5120640" cy="384048"/>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Handwriting to a blog series</a:t>
            </a:r>
            <a:endParaRPr lang="en-US" sz="1900" dirty="0"/>
          </a:p>
        </p:txBody>
      </p:sp>
      <p:sp>
        <p:nvSpPr>
          <p:cNvPr id="11" name="Text 9"/>
          <p:cNvSpPr/>
          <p:nvPr/>
        </p:nvSpPr>
        <p:spPr>
          <a:xfrm>
            <a:off x="6446520" y="1984248"/>
            <a:ext cx="5120640" cy="45720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Ten pages became feedback, logos, business plans and ten posts in one day</a:t>
            </a:r>
            <a:endParaRPr lang="en-US" sz="1400" dirty="0"/>
          </a:p>
        </p:txBody>
      </p:sp>
      <p:sp>
        <p:nvSpPr>
          <p:cNvPr id="12" name="Text 10">
            <a:hlinkClick r:id="rId2" tooltip=""/>
          </p:cNvPr>
          <p:cNvSpPr/>
          <p:nvPr/>
        </p:nvSpPr>
        <p:spPr>
          <a:xfrm>
            <a:off x="6446520" y="2423160"/>
            <a:ext cx="5120640" cy="274320"/>
          </a:xfrm>
          <a:prstGeom prst="rect">
            <a:avLst/>
          </a:prstGeom>
          <a:noFill/>
          <a:ln/>
        </p:spPr>
        <p:txBody>
          <a:bodyPr wrap="square" lIns="0" tIns="0" rIns="0" bIns="0" rtlCol="0" anchor="t"/>
          <a:lstStyle/>
          <a:p>
            <a:pPr indent="0" marL="0">
              <a:buNone/>
            </a:pPr>
            <a:r>
              <a:rPr lang="en-US" sz="1200" u="sng" dirty="0">
                <a:solidFill>
                  <a:srgbClr val="5EC4B6"/>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freieschulesalzburg.at/blog</a:t>
            </a:r>
            <a:endParaRPr lang="en-US" sz="1200" dirty="0"/>
          </a:p>
        </p:txBody>
      </p:sp>
      <p:sp>
        <p:nvSpPr>
          <p:cNvPr id="13" name="Shape 11"/>
          <p:cNvSpPr/>
          <p:nvPr/>
        </p:nvSpPr>
        <p:spPr>
          <a:xfrm>
            <a:off x="685800" y="2971800"/>
            <a:ext cx="54864" cy="1097280"/>
          </a:xfrm>
          <a:prstGeom prst="rect">
            <a:avLst/>
          </a:prstGeom>
          <a:solidFill>
            <a:srgbClr val="F5D06A"/>
          </a:solidFill>
          <a:ln/>
        </p:spPr>
      </p:sp>
      <p:sp>
        <p:nvSpPr>
          <p:cNvPr id="14" name="Text 12"/>
          <p:cNvSpPr/>
          <p:nvPr/>
        </p:nvSpPr>
        <p:spPr>
          <a:xfrm>
            <a:off x="914400" y="2971800"/>
            <a:ext cx="5120640" cy="384048"/>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A Salzburg discovery app</a:t>
            </a:r>
            <a:endParaRPr lang="en-US" sz="1900" dirty="0"/>
          </a:p>
        </p:txBody>
      </p:sp>
      <p:sp>
        <p:nvSpPr>
          <p:cNvPr id="15" name="Text 13"/>
          <p:cNvSpPr/>
          <p:nvPr/>
        </p:nvSpPr>
        <p:spPr>
          <a:xfrm>
            <a:off x="914400" y="3355848"/>
            <a:ext cx="5120640" cy="45720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65 merged pull requests in 17 days, from search to a quality audit</a:t>
            </a:r>
            <a:endParaRPr lang="en-US" sz="1400" dirty="0"/>
          </a:p>
        </p:txBody>
      </p:sp>
      <p:sp>
        <p:nvSpPr>
          <p:cNvPr id="16" name="Text 14">
            <a:hlinkClick r:id="rId3" tooltip=""/>
          </p:cNvPr>
          <p:cNvSpPr/>
          <p:nvPr/>
        </p:nvSpPr>
        <p:spPr>
          <a:xfrm>
            <a:off x="914400" y="3794760"/>
            <a:ext cx="5120640" cy="274320"/>
          </a:xfrm>
          <a:prstGeom prst="rect">
            <a:avLst/>
          </a:prstGeom>
          <a:noFill/>
          <a:ln/>
        </p:spPr>
        <p:txBody>
          <a:bodyPr wrap="square" lIns="0" tIns="0" rIns="0" bIns="0" rtlCol="0" anchor="t"/>
          <a:lstStyle/>
          <a:p>
            <a:pPr indent="0" marL="0">
              <a:buNone/>
            </a:pPr>
            <a:r>
              <a:rPr lang="en-US" sz="1200" u="sng" dirty="0">
                <a:solidFill>
                  <a:srgbClr val="5EC4B6"/>
                </a:solidFill>
                <a:latin typeface="Helvetica Neue" pitchFamily="34" charset="0"/>
                <a:ea typeface="Helvetica Neue" pitchFamily="34" charset="-122"/>
                <a:cs typeface="Helvetica Neue" pitchFamily="34" charset="-120"/>
                <a:hlinkClick r:id="rId3" invalidUrl="" action="" tgtFrame="" tooltip="" history="1" highlightClick="0" endSnd="0">
                  <a:extLst>
                    <a:ext uri="{A12FA001-AC4F-418D-AE19-62706E023703}">
                      <ahyp:hlinkClr xmlns:ahyp="http://schemas.microsoft.com/office/drawing/2018/hyperlinkcolor" val="tx"/>
                    </a:ext>
                  </a:extLst>
                </a:hlinkClick>
              </a:rPr>
              <a:t>inspired.you</a:t>
            </a:r>
            <a:endParaRPr lang="en-US" sz="1200" dirty="0"/>
          </a:p>
        </p:txBody>
      </p:sp>
      <p:sp>
        <p:nvSpPr>
          <p:cNvPr id="17" name="Shape 15"/>
          <p:cNvSpPr/>
          <p:nvPr/>
        </p:nvSpPr>
        <p:spPr>
          <a:xfrm>
            <a:off x="6217920" y="2971800"/>
            <a:ext cx="54864" cy="1097280"/>
          </a:xfrm>
          <a:prstGeom prst="rect">
            <a:avLst/>
          </a:prstGeom>
          <a:solidFill>
            <a:srgbClr val="F5D06A"/>
          </a:solidFill>
          <a:ln/>
        </p:spPr>
      </p:sp>
      <p:sp>
        <p:nvSpPr>
          <p:cNvPr id="18" name="Text 16"/>
          <p:cNvSpPr/>
          <p:nvPr/>
        </p:nvSpPr>
        <p:spPr>
          <a:xfrm>
            <a:off x="6446520" y="2971800"/>
            <a:ext cx="5120640" cy="384048"/>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An AI register inside Claude</a:t>
            </a:r>
            <a:endParaRPr lang="en-US" sz="1900" dirty="0"/>
          </a:p>
        </p:txBody>
      </p:sp>
      <p:sp>
        <p:nvSpPr>
          <p:cNvPr id="19" name="Text 17"/>
          <p:cNvSpPr/>
          <p:nvPr/>
        </p:nvSpPr>
        <p:spPr>
          <a:xfrm>
            <a:off x="6446520" y="3355848"/>
            <a:ext cx="5120640" cy="45720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Describe an AI use in chat, review the proposal, it lands in your register</a:t>
            </a:r>
            <a:endParaRPr lang="en-US" sz="1400" dirty="0"/>
          </a:p>
        </p:txBody>
      </p:sp>
      <p:sp>
        <p:nvSpPr>
          <p:cNvPr id="20" name="Text 18">
            <a:hlinkClick r:id="rId4" tooltip=""/>
          </p:cNvPr>
          <p:cNvSpPr/>
          <p:nvPr/>
        </p:nvSpPr>
        <p:spPr>
          <a:xfrm>
            <a:off x="6446520" y="3794760"/>
            <a:ext cx="5120640" cy="274320"/>
          </a:xfrm>
          <a:prstGeom prst="rect">
            <a:avLst/>
          </a:prstGeom>
          <a:noFill/>
          <a:ln/>
        </p:spPr>
        <p:txBody>
          <a:bodyPr wrap="square" lIns="0" tIns="0" rIns="0" bIns="0" rtlCol="0" anchor="t"/>
          <a:lstStyle/>
          <a:p>
            <a:pPr indent="0" marL="0">
              <a:buNone/>
            </a:pPr>
            <a:r>
              <a:rPr lang="en-US" sz="1200" u="sng" dirty="0">
                <a:solidFill>
                  <a:srgbClr val="5EC4B6"/>
                </a:solidFill>
                <a:latin typeface="Helvetica Neue" pitchFamily="34" charset="0"/>
                <a:ea typeface="Helvetica Neue" pitchFamily="34" charset="-122"/>
                <a:cs typeface="Helvetica Neue" pitchFamily="34" charset="-120"/>
                <a:hlinkClick r:id="rId4" invalidUrl="" action="" tgtFrame="" tooltip="" history="1" highlightClick="0" endSnd="0">
                  <a:extLst>
                    <a:ext uri="{A12FA001-AC4F-418D-AE19-62706E023703}">
                      <ahyp:hlinkClr xmlns:ahyp="http://schemas.microsoft.com/office/drawing/2018/hyperlinkcolor" val="tx"/>
                    </a:ext>
                  </a:extLst>
                </a:hlinkClick>
              </a:rPr>
              <a:t>kiregister.com/claude</a:t>
            </a:r>
            <a:endParaRPr lang="en-US" sz="1200" dirty="0"/>
          </a:p>
        </p:txBody>
      </p:sp>
      <p:sp>
        <p:nvSpPr>
          <p:cNvPr id="21" name="Shape 19"/>
          <p:cNvSpPr/>
          <p:nvPr/>
        </p:nvSpPr>
        <p:spPr>
          <a:xfrm>
            <a:off x="685800" y="4343400"/>
            <a:ext cx="54864" cy="1097280"/>
          </a:xfrm>
          <a:prstGeom prst="rect">
            <a:avLst/>
          </a:prstGeom>
          <a:solidFill>
            <a:srgbClr val="F5D06A"/>
          </a:solidFill>
          <a:ln/>
        </p:spPr>
      </p:sp>
      <p:sp>
        <p:nvSpPr>
          <p:cNvPr id="22" name="Text 20"/>
          <p:cNvSpPr/>
          <p:nvPr/>
        </p:nvSpPr>
        <p:spPr>
          <a:xfrm>
            <a:off x="914400" y="4343400"/>
            <a:ext cx="5120640" cy="384048"/>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A full-cast radio play chapter</a:t>
            </a:r>
            <a:endParaRPr lang="en-US" sz="1900" dirty="0"/>
          </a:p>
        </p:txBody>
      </p:sp>
      <p:sp>
        <p:nvSpPr>
          <p:cNvPr id="23" name="Text 21"/>
          <p:cNvSpPr/>
          <p:nvPr/>
        </p:nvSpPr>
        <p:spPr>
          <a:xfrm>
            <a:off x="914400" y="4727448"/>
            <a:ext cx="5120640" cy="45720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21 minutes, nine voices, music, for 1.60 US dollars</a:t>
            </a:r>
            <a:endParaRPr lang="en-US" sz="1400" dirty="0"/>
          </a:p>
        </p:txBody>
      </p:sp>
      <p:sp>
        <p:nvSpPr>
          <p:cNvPr id="24" name="Text 22">
            <a:hlinkClick r:id="rId5" tooltip=""/>
          </p:cNvPr>
          <p:cNvSpPr/>
          <p:nvPr/>
        </p:nvSpPr>
        <p:spPr>
          <a:xfrm>
            <a:off x="914400" y="5166360"/>
            <a:ext cx="5120640" cy="274320"/>
          </a:xfrm>
          <a:prstGeom prst="rect">
            <a:avLst/>
          </a:prstGeom>
          <a:noFill/>
          <a:ln/>
        </p:spPr>
        <p:txBody>
          <a:bodyPr wrap="square" lIns="0" tIns="0" rIns="0" bIns="0" rtlCol="0" anchor="t"/>
          <a:lstStyle/>
          <a:p>
            <a:pPr indent="0" marL="0">
              <a:buNone/>
            </a:pPr>
            <a:r>
              <a:rPr lang="en-US" sz="1200" u="sng" dirty="0">
                <a:solidFill>
                  <a:srgbClr val="5EC4B6"/>
                </a:solidFill>
                <a:latin typeface="Helvetica Neue" pitchFamily="34" charset="0"/>
                <a:ea typeface="Helvetica Neue" pitchFamily="34" charset="-122"/>
                <a:cs typeface="Helvetica Neue" pitchFamily="34" charset="-120"/>
                <a:hlinkClick r:id="rId5" invalidUrl="" action="" tgtFrame="" tooltip="" history="1" highlightClick="0" endSnd="0">
                  <a:extLst>
                    <a:ext uri="{A12FA001-AC4F-418D-AE19-62706E023703}">
                      <ahyp:hlinkClr xmlns:ahyp="http://schemas.microsoft.com/office/drawing/2018/hyperlinkcolor" val="tx"/>
                    </a:ext>
                  </a:extLst>
                </a:hlinkClick>
              </a:rPr>
              <a:t>zukunftbilden.eu/world-modeling</a:t>
            </a:r>
            <a:endParaRPr lang="en-US" sz="1200" dirty="0"/>
          </a:p>
        </p:txBody>
      </p:sp>
      <p:sp>
        <p:nvSpPr>
          <p:cNvPr id="25" name="Shape 23"/>
          <p:cNvSpPr/>
          <p:nvPr/>
        </p:nvSpPr>
        <p:spPr>
          <a:xfrm>
            <a:off x="6217920" y="4343400"/>
            <a:ext cx="54864" cy="1097280"/>
          </a:xfrm>
          <a:prstGeom prst="rect">
            <a:avLst/>
          </a:prstGeom>
          <a:solidFill>
            <a:srgbClr val="F5D06A"/>
          </a:solidFill>
          <a:ln/>
        </p:spPr>
      </p:sp>
      <p:sp>
        <p:nvSpPr>
          <p:cNvPr id="26" name="Text 24"/>
          <p:cNvSpPr/>
          <p:nvPr/>
        </p:nvSpPr>
        <p:spPr>
          <a:xfrm>
            <a:off x="6446520" y="4343400"/>
            <a:ext cx="5120640" cy="384048"/>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An event site for a gaming venue</a:t>
            </a:r>
            <a:endParaRPr lang="en-US" sz="1900" dirty="0"/>
          </a:p>
        </p:txBody>
      </p:sp>
      <p:sp>
        <p:nvSpPr>
          <p:cNvPr id="27" name="Text 25"/>
          <p:cNvSpPr/>
          <p:nvPr/>
        </p:nvSpPr>
        <p:spPr>
          <a:xfrm>
            <a:off x="6446520" y="4727448"/>
            <a:ext cx="5120640" cy="45720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Registration, calendar file and print flyers within days</a:t>
            </a:r>
            <a:endParaRPr lang="en-US" sz="1400" dirty="0"/>
          </a:p>
        </p:txBody>
      </p:sp>
      <p:sp>
        <p:nvSpPr>
          <p:cNvPr id="28" name="Text 26">
            <a:hlinkClick r:id="rId6" tooltip=""/>
          </p:cNvPr>
          <p:cNvSpPr/>
          <p:nvPr/>
        </p:nvSpPr>
        <p:spPr>
          <a:xfrm>
            <a:off x="6446520" y="5166360"/>
            <a:ext cx="5120640" cy="274320"/>
          </a:xfrm>
          <a:prstGeom prst="rect">
            <a:avLst/>
          </a:prstGeom>
          <a:noFill/>
          <a:ln/>
        </p:spPr>
        <p:txBody>
          <a:bodyPr wrap="square" lIns="0" tIns="0" rIns="0" bIns="0" rtlCol="0" anchor="t"/>
          <a:lstStyle/>
          <a:p>
            <a:pPr indent="0" marL="0">
              <a:buNone/>
            </a:pPr>
            <a:r>
              <a:rPr lang="en-US" sz="1200" u="sng" dirty="0">
                <a:solidFill>
                  <a:srgbClr val="5EC4B6"/>
                </a:solidFill>
                <a:latin typeface="Helvetica Neue" pitchFamily="34" charset="0"/>
                <a:ea typeface="Helvetica Neue" pitchFamily="34" charset="-122"/>
                <a:cs typeface="Helvetica Neue" pitchFamily="34" charset="-120"/>
                <a:hlinkClick r:id="rId6" invalidUrl="" action="" tgtFrame="" tooltip="" history="1" highlightClick="0" endSnd="0">
                  <a:extLst>
                    <a:ext uri="{A12FA001-AC4F-418D-AE19-62706E023703}">
                      <ahyp:hlinkClr xmlns:ahyp="http://schemas.microsoft.com/office/drawing/2018/hyperlinkcolor" val="tx"/>
                    </a:ext>
                  </a:extLst>
                </a:hlinkClick>
              </a:rPr>
              <a:t>dragondynamics.at/halloween</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24</a:t>
            </a:r>
            <a:endParaRPr lang="en-US" sz="1100" dirty="0"/>
          </a:p>
        </p:txBody>
      </p:sp>
      <p:pic>
        <p:nvPicPr>
          <p:cNvPr id="3" name="Image 0" descr="/Users/momofeichtinger/Documents/RootOrdner/Business/KI Deep Dives/output/2026-11-02-deepdive/deck/assets-canva/science.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1005840"/>
            <a:ext cx="2743200" cy="1280160"/>
          </a:xfrm>
          <a:prstGeom prst="rect">
            <a:avLst/>
          </a:prstGeom>
          <a:noFill/>
          <a:ln/>
        </p:spPr>
        <p:txBody>
          <a:bodyPr wrap="square" lIns="0" tIns="0" rIns="0" bIns="0" rtlCol="0" anchor="b"/>
          <a:lstStyle/>
          <a:p>
            <a:pPr indent="0" marL="0">
              <a:buNone/>
            </a:pPr>
            <a:r>
              <a:rPr lang="en-US" sz="9600" b="1" dirty="0">
                <a:solidFill>
                  <a:srgbClr val="F5D06A"/>
                </a:solidFill>
                <a:latin typeface="Helvetica Neue" pitchFamily="34" charset="0"/>
                <a:ea typeface="Helvetica Neue" pitchFamily="34" charset="-122"/>
                <a:cs typeface="Helvetica Neue" pitchFamily="34" charset="-120"/>
              </a:rPr>
              <a:t>03</a:t>
            </a:r>
            <a:endParaRPr lang="en-US" sz="9600" dirty="0"/>
          </a:p>
        </p:txBody>
      </p:sp>
      <p:sp>
        <p:nvSpPr>
          <p:cNvPr id="5" name="Text 2"/>
          <p:cNvSpPr/>
          <p:nvPr/>
        </p:nvSpPr>
        <p:spPr>
          <a:xfrm>
            <a:off x="685800" y="2377440"/>
            <a:ext cx="5120640" cy="1188720"/>
          </a:xfrm>
          <a:prstGeom prst="rect">
            <a:avLst/>
          </a:prstGeom>
          <a:noFill/>
          <a:ln/>
        </p:spPr>
        <p:txBody>
          <a:bodyPr wrap="square" lIns="0" tIns="0" rIns="0" bIns="0" rtlCol="0" anchor="t"/>
          <a:lstStyle/>
          <a:p>
            <a:pPr indent="0" marL="0">
              <a:buNone/>
            </a:pPr>
            <a:r>
              <a:rPr lang="en-US" sz="5400" b="1" dirty="0">
                <a:solidFill>
                  <a:srgbClr val="FFFFFF"/>
                </a:solidFill>
                <a:latin typeface="Helvetica Neue" pitchFamily="34" charset="0"/>
                <a:ea typeface="Helvetica Neue" pitchFamily="34" charset="-122"/>
                <a:cs typeface="Helvetica Neue" pitchFamily="34" charset="-120"/>
              </a:rPr>
              <a:t>Deeper</a:t>
            </a:r>
            <a:endParaRPr lang="en-US" sz="5400" dirty="0"/>
          </a:p>
        </p:txBody>
      </p:sp>
      <p:sp>
        <p:nvSpPr>
          <p:cNvPr id="6" name="Text 3"/>
          <p:cNvSpPr/>
          <p:nvPr/>
        </p:nvSpPr>
        <p:spPr>
          <a:xfrm>
            <a:off x="685800" y="3657600"/>
            <a:ext cx="4572000" cy="1280160"/>
          </a:xfrm>
          <a:prstGeom prst="rect">
            <a:avLst/>
          </a:prstGeom>
          <a:noFill/>
          <a:ln/>
        </p:spPr>
        <p:txBody>
          <a:bodyPr wrap="square" lIns="0" tIns="0" rIns="0" bIns="0" rtlCol="0" anchor="t"/>
          <a:lstStyle/>
          <a:p>
            <a:pPr indent="0" marL="0">
              <a:lnSpc>
                <a:spcPct val="110000"/>
              </a:lnSpc>
              <a:buNone/>
            </a:pPr>
            <a:r>
              <a:rPr lang="en-US" sz="2200" dirty="0">
                <a:solidFill>
                  <a:srgbClr val="A9AEB6"/>
                </a:solidFill>
                <a:latin typeface="Helvetica Neue" pitchFamily="34" charset="0"/>
                <a:ea typeface="Helvetica Neue" pitchFamily="34" charset="-122"/>
                <a:cs typeface="Helvetica Neue" pitchFamily="34" charset="-120"/>
              </a:rPr>
              <a:t>Agents start to discover things that hold up in the lab.</a:t>
            </a:r>
            <a:endParaRPr lang="en-US" sz="2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25</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AI IN RESEARCH · 23 SEP TO 21 OCT</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Results that experts are now checking</a:t>
            </a:r>
            <a:endParaRPr lang="en-US" sz="3800" dirty="0"/>
          </a:p>
        </p:txBody>
      </p:sp>
      <p:sp>
        <p:nvSpPr>
          <p:cNvPr id="5" name="Text 3"/>
          <p:cNvSpPr/>
          <p:nvPr/>
        </p:nvSpPr>
        <p:spPr>
          <a:xfrm>
            <a:off x="685800" y="160020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6 Oct</a:t>
            </a:r>
            <a:endParaRPr lang="en-US" sz="1500" dirty="0"/>
          </a:p>
        </p:txBody>
      </p:sp>
      <p:sp>
        <p:nvSpPr>
          <p:cNvPr id="6" name="Shape 4"/>
          <p:cNvSpPr/>
          <p:nvPr/>
        </p:nvSpPr>
        <p:spPr>
          <a:xfrm>
            <a:off x="1828800" y="1682496"/>
            <a:ext cx="128016" cy="128016"/>
          </a:xfrm>
          <a:prstGeom prst="rect">
            <a:avLst/>
          </a:prstGeom>
          <a:solidFill>
            <a:srgbClr val="A78BFA"/>
          </a:solidFill>
          <a:ln/>
        </p:spPr>
      </p:sp>
      <p:sp>
        <p:nvSpPr>
          <p:cNvPr id="7" name="Text 5"/>
          <p:cNvSpPr/>
          <p:nvPr/>
        </p:nvSpPr>
        <p:spPr>
          <a:xfrm>
            <a:off x="2121408" y="1581912"/>
            <a:ext cx="6153912"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719 AI-written maths manuscripts from OpenAI</a:t>
            </a:r>
            <a:endParaRPr lang="en-US" sz="2000" dirty="0"/>
          </a:p>
        </p:txBody>
      </p:sp>
      <p:sp>
        <p:nvSpPr>
          <p:cNvPr id="8" name="Text 6"/>
          <p:cNvSpPr/>
          <p:nvPr/>
        </p:nvSpPr>
        <p:spPr>
          <a:xfrm>
            <a:off x="2121408" y="1929384"/>
            <a:ext cx="6153912"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300 results checked in Lean; 3 withdrawn and 14 corrected a day later</a:t>
            </a:r>
            <a:endParaRPr lang="en-US" sz="1400" dirty="0"/>
          </a:p>
        </p:txBody>
      </p:sp>
      <p:sp>
        <p:nvSpPr>
          <p:cNvPr id="9" name="Text 7"/>
          <p:cNvSpPr/>
          <p:nvPr/>
        </p:nvSpPr>
        <p:spPr>
          <a:xfrm>
            <a:off x="685800" y="2368296"/>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8 Oct</a:t>
            </a:r>
            <a:endParaRPr lang="en-US" sz="1500" dirty="0"/>
          </a:p>
        </p:txBody>
      </p:sp>
      <p:sp>
        <p:nvSpPr>
          <p:cNvPr id="10" name="Shape 8"/>
          <p:cNvSpPr/>
          <p:nvPr/>
        </p:nvSpPr>
        <p:spPr>
          <a:xfrm>
            <a:off x="1828800" y="2450592"/>
            <a:ext cx="128016" cy="128016"/>
          </a:xfrm>
          <a:prstGeom prst="rect">
            <a:avLst/>
          </a:prstGeom>
          <a:solidFill>
            <a:srgbClr val="A78BFA"/>
          </a:solidFill>
          <a:ln/>
        </p:spPr>
      </p:sp>
      <p:sp>
        <p:nvSpPr>
          <p:cNvPr id="11" name="Text 9"/>
          <p:cNvSpPr/>
          <p:nvPr/>
        </p:nvSpPr>
        <p:spPr>
          <a:xfrm>
            <a:off x="2121408" y="2350008"/>
            <a:ext cx="6153912"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AlphaProof Nexus solves 9 Erdős problems</a:t>
            </a:r>
            <a:endParaRPr lang="en-US" sz="2000" dirty="0"/>
          </a:p>
        </p:txBody>
      </p:sp>
      <p:sp>
        <p:nvSpPr>
          <p:cNvPr id="12" name="Text 10"/>
          <p:cNvSpPr/>
          <p:nvPr/>
        </p:nvSpPr>
        <p:spPr>
          <a:xfrm>
            <a:off x="2121408" y="2697480"/>
            <a:ext cx="6153912"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Google DeepMind, peer-reviewed paper in Science</a:t>
            </a:r>
            <a:endParaRPr lang="en-US" sz="1400" dirty="0"/>
          </a:p>
        </p:txBody>
      </p:sp>
      <p:sp>
        <p:nvSpPr>
          <p:cNvPr id="13" name="Text 11"/>
          <p:cNvSpPr/>
          <p:nvPr/>
        </p:nvSpPr>
        <p:spPr>
          <a:xfrm>
            <a:off x="685800" y="3136392"/>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16 Oct</a:t>
            </a:r>
            <a:endParaRPr lang="en-US" sz="1500" dirty="0"/>
          </a:p>
        </p:txBody>
      </p:sp>
      <p:sp>
        <p:nvSpPr>
          <p:cNvPr id="14" name="Shape 12"/>
          <p:cNvSpPr/>
          <p:nvPr/>
        </p:nvSpPr>
        <p:spPr>
          <a:xfrm>
            <a:off x="1828800" y="3218688"/>
            <a:ext cx="128016" cy="128016"/>
          </a:xfrm>
          <a:prstGeom prst="rect">
            <a:avLst/>
          </a:prstGeom>
          <a:solidFill>
            <a:srgbClr val="A78BFA"/>
          </a:solidFill>
          <a:ln/>
        </p:spPr>
      </p:sp>
      <p:sp>
        <p:nvSpPr>
          <p:cNvPr id="15" name="Text 13"/>
          <p:cNvSpPr/>
          <p:nvPr/>
        </p:nvSpPr>
        <p:spPr>
          <a:xfrm>
            <a:off x="2121408" y="3118104"/>
            <a:ext cx="6153912"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Claude designs quantum circuits</a:t>
            </a:r>
            <a:endParaRPr lang="en-US" sz="2000" dirty="0"/>
          </a:p>
        </p:txBody>
      </p:sp>
      <p:sp>
        <p:nvSpPr>
          <p:cNvPr id="16" name="Text 14"/>
          <p:cNvSpPr/>
          <p:nvPr/>
        </p:nvSpPr>
        <p:spPr>
          <a:xfrm>
            <a:off x="2121408" y="3465576"/>
            <a:ext cx="6153912"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below the previous best in 7 of 8 tasks, after 53 hours of work</a:t>
            </a:r>
            <a:endParaRPr lang="en-US" sz="1400" dirty="0"/>
          </a:p>
        </p:txBody>
      </p:sp>
      <p:sp>
        <p:nvSpPr>
          <p:cNvPr id="17" name="Text 15"/>
          <p:cNvSpPr/>
          <p:nvPr/>
        </p:nvSpPr>
        <p:spPr>
          <a:xfrm>
            <a:off x="685800" y="3904488"/>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19 Oct</a:t>
            </a:r>
            <a:endParaRPr lang="en-US" sz="1500" dirty="0"/>
          </a:p>
        </p:txBody>
      </p:sp>
      <p:sp>
        <p:nvSpPr>
          <p:cNvPr id="18" name="Shape 16"/>
          <p:cNvSpPr/>
          <p:nvPr/>
        </p:nvSpPr>
        <p:spPr>
          <a:xfrm>
            <a:off x="1828800" y="3986784"/>
            <a:ext cx="128016" cy="128016"/>
          </a:xfrm>
          <a:prstGeom prst="rect">
            <a:avLst/>
          </a:prstGeom>
          <a:solidFill>
            <a:srgbClr val="A78BFA"/>
          </a:solidFill>
          <a:ln/>
        </p:spPr>
      </p:sp>
      <p:sp>
        <p:nvSpPr>
          <p:cNvPr id="19" name="Text 17"/>
          <p:cNvSpPr/>
          <p:nvPr/>
        </p:nvSpPr>
        <p:spPr>
          <a:xfrm>
            <a:off x="2121408" y="3886200"/>
            <a:ext cx="6153912"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Mathematicians rebuild an AI-found argument</a:t>
            </a:r>
            <a:endParaRPr lang="en-US" sz="2000" dirty="0"/>
          </a:p>
        </p:txBody>
      </p:sp>
      <p:sp>
        <p:nvSpPr>
          <p:cNvPr id="20" name="Text 18"/>
          <p:cNvSpPr/>
          <p:nvPr/>
        </p:nvSpPr>
        <p:spPr>
          <a:xfrm>
            <a:off x="2121408" y="4233672"/>
            <a:ext cx="6153912"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on Siegel zeros; $15M from Simons, Anthropic and OpenAI for checking</a:t>
            </a:r>
            <a:endParaRPr lang="en-US" sz="1400" dirty="0"/>
          </a:p>
        </p:txBody>
      </p:sp>
      <p:sp>
        <p:nvSpPr>
          <p:cNvPr id="21" name="Text 19"/>
          <p:cNvSpPr/>
          <p:nvPr/>
        </p:nvSpPr>
        <p:spPr>
          <a:xfrm>
            <a:off x="685800" y="4672584"/>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20 Oct</a:t>
            </a:r>
            <a:endParaRPr lang="en-US" sz="1500" dirty="0"/>
          </a:p>
        </p:txBody>
      </p:sp>
      <p:sp>
        <p:nvSpPr>
          <p:cNvPr id="22" name="Shape 20"/>
          <p:cNvSpPr/>
          <p:nvPr/>
        </p:nvSpPr>
        <p:spPr>
          <a:xfrm>
            <a:off x="1828800" y="4754880"/>
            <a:ext cx="128016" cy="128016"/>
          </a:xfrm>
          <a:prstGeom prst="rect">
            <a:avLst/>
          </a:prstGeom>
          <a:solidFill>
            <a:srgbClr val="A78BFA"/>
          </a:solidFill>
          <a:ln/>
        </p:spPr>
      </p:sp>
      <p:sp>
        <p:nvSpPr>
          <p:cNvPr id="23" name="Text 21"/>
          <p:cNvSpPr/>
          <p:nvPr/>
        </p:nvSpPr>
        <p:spPr>
          <a:xfrm>
            <a:off x="2121408" y="4654296"/>
            <a:ext cx="6153912"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17 protein binders confirmed in the lab</a:t>
            </a:r>
            <a:endParaRPr lang="en-US" sz="2000" dirty="0"/>
          </a:p>
        </p:txBody>
      </p:sp>
      <p:sp>
        <p:nvSpPr>
          <p:cNvPr id="24" name="Text 22"/>
          <p:cNvSpPr/>
          <p:nvPr/>
        </p:nvSpPr>
        <p:spPr>
          <a:xfrm>
            <a:off x="2121408" y="5001768"/>
            <a:ext cx="6153912"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318,484 designs, 211 tested, 64 hours, largely autonomous</a:t>
            </a:r>
            <a:endParaRPr lang="en-US" sz="1400" dirty="0"/>
          </a:p>
        </p:txBody>
      </p:sp>
      <p:sp>
        <p:nvSpPr>
          <p:cNvPr id="25" name="Text 23"/>
          <p:cNvSpPr/>
          <p:nvPr/>
        </p:nvSpPr>
        <p:spPr>
          <a:xfrm>
            <a:off x="685800" y="544068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21 Oct</a:t>
            </a:r>
            <a:endParaRPr lang="en-US" sz="1500" dirty="0"/>
          </a:p>
        </p:txBody>
      </p:sp>
      <p:sp>
        <p:nvSpPr>
          <p:cNvPr id="26" name="Shape 24"/>
          <p:cNvSpPr/>
          <p:nvPr/>
        </p:nvSpPr>
        <p:spPr>
          <a:xfrm>
            <a:off x="1828800" y="5522976"/>
            <a:ext cx="128016" cy="128016"/>
          </a:xfrm>
          <a:prstGeom prst="rect">
            <a:avLst/>
          </a:prstGeom>
          <a:solidFill>
            <a:srgbClr val="A78BFA"/>
          </a:solidFill>
          <a:ln/>
        </p:spPr>
      </p:sp>
      <p:sp>
        <p:nvSpPr>
          <p:cNvPr id="27" name="Text 25"/>
          <p:cNvSpPr/>
          <p:nvPr/>
        </p:nvSpPr>
        <p:spPr>
          <a:xfrm>
            <a:off x="2121408" y="5422392"/>
            <a:ext cx="6153912"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Thousands of agents read a brain-cell atlas</a:t>
            </a:r>
            <a:endParaRPr lang="en-US" sz="2000" dirty="0"/>
          </a:p>
        </p:txBody>
      </p:sp>
      <p:sp>
        <p:nvSpPr>
          <p:cNvPr id="28" name="Text 26"/>
          <p:cNvSpPr/>
          <p:nvPr/>
        </p:nvSpPr>
        <p:spPr>
          <a:xfrm>
            <a:off x="2121408" y="5769864"/>
            <a:ext cx="6153912"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the full analysis in 32 minutes, more than 700 sources per report</a:t>
            </a:r>
            <a:endParaRPr lang="en-US" sz="1400" dirty="0"/>
          </a:p>
        </p:txBody>
      </p:sp>
      <p:pic>
        <p:nvPicPr>
          <p:cNvPr id="29" name="Image 0" descr="/Users/momofeichtinger/Documents/RootOrdner/Business/KI Deep Dives/output/2026-11-02-deepdive/deck/assets-canva/cut-protein.png">    </p:cNvPr>
          <p:cNvPicPr>
            <a:picLocks noChangeAspect="1"/>
          </p:cNvPicPr>
          <p:nvPr/>
        </p:nvPicPr>
        <p:blipFill>
          <a:blip r:embed="rId1"/>
          <a:stretch>
            <a:fillRect/>
          </a:stretch>
        </p:blipFill>
        <p:spPr>
          <a:xfrm>
            <a:off x="8503920" y="1965960"/>
            <a:ext cx="3200400" cy="3200400"/>
          </a:xfrm>
          <a:prstGeom prst="rect">
            <a:avLst/>
          </a:prstGeom>
        </p:spPr>
      </p:pic>
      <p:sp>
        <p:nvSpPr>
          <p:cNvPr id="30" name="Text 27"/>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OpenAI (openai/math), Science (DOI 10.1126/science.aej2213), Anthropic, Simons Foundation, partner labs.</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26</a:t>
            </a:r>
            <a:endParaRPr lang="en-US" sz="1100" dirty="0"/>
          </a:p>
        </p:txBody>
      </p:sp>
      <p:pic>
        <p:nvPicPr>
          <p:cNvPr id="3" name="Image 0" descr="/Users/momofeichtinger/Documents/RootOrdner/Business/KI Deep Dives/output/2026-11-02-deepdive/deck/assets-canva/act3-further.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1005840"/>
            <a:ext cx="2743200" cy="1280160"/>
          </a:xfrm>
          <a:prstGeom prst="rect">
            <a:avLst/>
          </a:prstGeom>
          <a:noFill/>
          <a:ln/>
        </p:spPr>
        <p:txBody>
          <a:bodyPr wrap="square" lIns="0" tIns="0" rIns="0" bIns="0" rtlCol="0" anchor="b"/>
          <a:lstStyle/>
          <a:p>
            <a:pPr indent="0" marL="0">
              <a:buNone/>
            </a:pPr>
            <a:r>
              <a:rPr lang="en-US" sz="9600" b="1" dirty="0">
                <a:solidFill>
                  <a:srgbClr val="F5D06A"/>
                </a:solidFill>
                <a:latin typeface="Helvetica Neue" pitchFamily="34" charset="0"/>
                <a:ea typeface="Helvetica Neue" pitchFamily="34" charset="-122"/>
                <a:cs typeface="Helvetica Neue" pitchFamily="34" charset="-120"/>
              </a:rPr>
              <a:t>04</a:t>
            </a:r>
            <a:endParaRPr lang="en-US" sz="9600" dirty="0"/>
          </a:p>
        </p:txBody>
      </p:sp>
      <p:sp>
        <p:nvSpPr>
          <p:cNvPr id="5" name="Text 2"/>
          <p:cNvSpPr/>
          <p:nvPr/>
        </p:nvSpPr>
        <p:spPr>
          <a:xfrm>
            <a:off x="685800" y="2377440"/>
            <a:ext cx="5120640" cy="1188720"/>
          </a:xfrm>
          <a:prstGeom prst="rect">
            <a:avLst/>
          </a:prstGeom>
          <a:noFill/>
          <a:ln/>
        </p:spPr>
        <p:txBody>
          <a:bodyPr wrap="square" lIns="0" tIns="0" rIns="0" bIns="0" rtlCol="0" anchor="t"/>
          <a:lstStyle/>
          <a:p>
            <a:pPr indent="0" marL="0">
              <a:buNone/>
            </a:pPr>
            <a:r>
              <a:rPr lang="en-US" sz="5400" b="1" dirty="0">
                <a:solidFill>
                  <a:srgbClr val="FFFFFF"/>
                </a:solidFill>
                <a:latin typeface="Helvetica Neue" pitchFamily="34" charset="0"/>
                <a:ea typeface="Helvetica Neue" pitchFamily="34" charset="-122"/>
                <a:cs typeface="Helvetica Neue" pitchFamily="34" charset="-120"/>
              </a:rPr>
              <a:t>Further</a:t>
            </a:r>
            <a:endParaRPr lang="en-US" sz="5400" dirty="0"/>
          </a:p>
        </p:txBody>
      </p:sp>
      <p:sp>
        <p:nvSpPr>
          <p:cNvPr id="6" name="Text 3"/>
          <p:cNvSpPr/>
          <p:nvPr/>
        </p:nvSpPr>
        <p:spPr>
          <a:xfrm>
            <a:off x="685800" y="3657600"/>
            <a:ext cx="4572000" cy="1280160"/>
          </a:xfrm>
          <a:prstGeom prst="rect">
            <a:avLst/>
          </a:prstGeom>
          <a:noFill/>
          <a:ln/>
        </p:spPr>
        <p:txBody>
          <a:bodyPr wrap="square" lIns="0" tIns="0" rIns="0" bIns="0" rtlCol="0" anchor="t"/>
          <a:lstStyle/>
          <a:p>
            <a:pPr indent="0" marL="0">
              <a:lnSpc>
                <a:spcPct val="110000"/>
              </a:lnSpc>
              <a:buNone/>
            </a:pPr>
            <a:r>
              <a:rPr lang="en-US" sz="2200" dirty="0">
                <a:solidFill>
                  <a:srgbClr val="A9AEB6"/>
                </a:solidFill>
                <a:latin typeface="Helvetica Neue" pitchFamily="34" charset="0"/>
                <a:ea typeface="Helvetica Neue" pitchFamily="34" charset="-122"/>
                <a:cs typeface="Helvetica Neue" pitchFamily="34" charset="-120"/>
              </a:rPr>
              <a:t>Robots, chips and self-driving cars: AI meets the physical world.</a:t>
            </a:r>
            <a:endParaRPr lang="en-US" sz="2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27</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PHYSICAL WORLD</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Robots: technically able, rarely worth it yet</a:t>
            </a:r>
            <a:endParaRPr lang="en-US" sz="3800" dirty="0"/>
          </a:p>
        </p:txBody>
      </p:sp>
      <p:sp>
        <p:nvSpPr>
          <p:cNvPr id="5" name="Text 3"/>
          <p:cNvSpPr/>
          <p:nvPr/>
        </p:nvSpPr>
        <p:spPr>
          <a:xfrm>
            <a:off x="685800" y="1600200"/>
            <a:ext cx="2377440" cy="1005840"/>
          </a:xfrm>
          <a:prstGeom prst="rect">
            <a:avLst/>
          </a:prstGeom>
          <a:noFill/>
          <a:ln/>
        </p:spPr>
        <p:txBody>
          <a:bodyPr wrap="square" lIns="0" tIns="0" rIns="0" bIns="0" rtlCol="0" anchor="b"/>
          <a:lstStyle/>
          <a:p>
            <a:pPr indent="0" marL="0">
              <a:buNone/>
            </a:pPr>
            <a:r>
              <a:rPr lang="en-US" sz="6000" b="1" dirty="0">
                <a:solidFill>
                  <a:srgbClr val="F5D06A"/>
                </a:solidFill>
                <a:latin typeface="Helvetica Neue" pitchFamily="34" charset="0"/>
                <a:ea typeface="Helvetica Neue" pitchFamily="34" charset="-122"/>
                <a:cs typeface="Helvetica Neue" pitchFamily="34" charset="-120"/>
              </a:rPr>
              <a:t>74%</a:t>
            </a:r>
            <a:endParaRPr lang="en-US" sz="6000" dirty="0"/>
          </a:p>
        </p:txBody>
      </p:sp>
      <p:sp>
        <p:nvSpPr>
          <p:cNvPr id="6" name="Text 4"/>
          <p:cNvSpPr/>
          <p:nvPr/>
        </p:nvSpPr>
        <p:spPr>
          <a:xfrm>
            <a:off x="685800" y="2679192"/>
            <a:ext cx="2377440" cy="822960"/>
          </a:xfrm>
          <a:prstGeom prst="rect">
            <a:avLst/>
          </a:prstGeom>
          <a:noFill/>
          <a:ln/>
        </p:spPr>
        <p:txBody>
          <a:bodyPr wrap="square" lIns="0" tIns="0" rIns="0" bIns="0" rtlCol="0" anchor="t"/>
          <a:lstStyle/>
          <a:p>
            <a:pPr indent="0" marL="0">
              <a:lnSpc>
                <a:spcPct val="105000"/>
              </a:lnSpc>
              <a:buNone/>
            </a:pPr>
            <a:r>
              <a:rPr lang="en-US" sz="1600" dirty="0">
                <a:solidFill>
                  <a:srgbClr val="A9AEB6"/>
                </a:solidFill>
                <a:latin typeface="Helvetica Neue" pitchFamily="34" charset="0"/>
                <a:ea typeface="Helvetica Neue" pitchFamily="34" charset="-122"/>
                <a:cs typeface="Helvetica Neue" pitchFamily="34" charset="-120"/>
              </a:rPr>
              <a:t>of physical tasks in the US robots could technically do</a:t>
            </a:r>
            <a:endParaRPr lang="en-US" sz="1600" dirty="0"/>
          </a:p>
        </p:txBody>
      </p:sp>
      <p:sp>
        <p:nvSpPr>
          <p:cNvPr id="7" name="Text 5"/>
          <p:cNvSpPr/>
          <p:nvPr/>
        </p:nvSpPr>
        <p:spPr>
          <a:xfrm>
            <a:off x="3337560" y="1600200"/>
            <a:ext cx="2377440" cy="1005840"/>
          </a:xfrm>
          <a:prstGeom prst="rect">
            <a:avLst/>
          </a:prstGeom>
          <a:noFill/>
          <a:ln/>
        </p:spPr>
        <p:txBody>
          <a:bodyPr wrap="square" lIns="0" tIns="0" rIns="0" bIns="0" rtlCol="0" anchor="b"/>
          <a:lstStyle/>
          <a:p>
            <a:pPr indent="0" marL="0">
              <a:buNone/>
            </a:pPr>
            <a:r>
              <a:rPr lang="en-US" sz="6000" b="1" dirty="0">
                <a:solidFill>
                  <a:srgbClr val="5EC4B6"/>
                </a:solidFill>
                <a:latin typeface="Helvetica Neue" pitchFamily="34" charset="0"/>
                <a:ea typeface="Helvetica Neue" pitchFamily="34" charset="-122"/>
                <a:cs typeface="Helvetica Neue" pitchFamily="34" charset="-120"/>
              </a:rPr>
              <a:t>0.3%</a:t>
            </a:r>
            <a:endParaRPr lang="en-US" sz="6000" dirty="0"/>
          </a:p>
        </p:txBody>
      </p:sp>
      <p:sp>
        <p:nvSpPr>
          <p:cNvPr id="8" name="Text 6"/>
          <p:cNvSpPr/>
          <p:nvPr/>
        </p:nvSpPr>
        <p:spPr>
          <a:xfrm>
            <a:off x="3337560" y="2679192"/>
            <a:ext cx="2377440" cy="822960"/>
          </a:xfrm>
          <a:prstGeom prst="rect">
            <a:avLst/>
          </a:prstGeom>
          <a:noFill/>
          <a:ln/>
        </p:spPr>
        <p:txBody>
          <a:bodyPr wrap="square" lIns="0" tIns="0" rIns="0" bIns="0" rtlCol="0" anchor="t"/>
          <a:lstStyle/>
          <a:p>
            <a:pPr indent="0" marL="0">
              <a:lnSpc>
                <a:spcPct val="105000"/>
              </a:lnSpc>
              <a:buNone/>
            </a:pPr>
            <a:r>
              <a:rPr lang="en-US" sz="1600" dirty="0">
                <a:solidFill>
                  <a:srgbClr val="A9AEB6"/>
                </a:solidFill>
                <a:latin typeface="Helvetica Neue" pitchFamily="34" charset="0"/>
                <a:ea typeface="Helvetica Neue" pitchFamily="34" charset="-122"/>
                <a:cs typeface="Helvetica Neue" pitchFamily="34" charset="-120"/>
              </a:rPr>
              <a:t>where they already cost less than people</a:t>
            </a:r>
            <a:endParaRPr lang="en-US" sz="1600" dirty="0"/>
          </a:p>
        </p:txBody>
      </p:sp>
      <p:sp>
        <p:nvSpPr>
          <p:cNvPr id="9" name="Text 7"/>
          <p:cNvSpPr/>
          <p:nvPr/>
        </p:nvSpPr>
        <p:spPr>
          <a:xfrm>
            <a:off x="685800" y="374904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 Oct</a:t>
            </a:r>
            <a:endParaRPr lang="en-US" sz="1500" dirty="0"/>
          </a:p>
        </p:txBody>
      </p:sp>
      <p:sp>
        <p:nvSpPr>
          <p:cNvPr id="10" name="Shape 8"/>
          <p:cNvSpPr/>
          <p:nvPr/>
        </p:nvSpPr>
        <p:spPr>
          <a:xfrm>
            <a:off x="1828800" y="3831336"/>
            <a:ext cx="128016" cy="128016"/>
          </a:xfrm>
          <a:prstGeom prst="rect">
            <a:avLst/>
          </a:prstGeom>
          <a:solidFill>
            <a:srgbClr val="60A5FA"/>
          </a:solidFill>
          <a:ln/>
        </p:spPr>
      </p:sp>
      <p:sp>
        <p:nvSpPr>
          <p:cNvPr id="11" name="Text 9"/>
          <p:cNvSpPr/>
          <p:nvPr/>
        </p:nvSpPr>
        <p:spPr>
          <a:xfrm>
            <a:off x="2121408" y="3730752"/>
            <a:ext cx="5513832" cy="347472"/>
          </a:xfrm>
          <a:prstGeom prst="rect">
            <a:avLst/>
          </a:prstGeom>
          <a:noFill/>
          <a:ln/>
        </p:spPr>
        <p:txBody>
          <a:bodyPr wrap="square" lIns="0" tIns="0" rIns="0" bIns="0" rtlCol="0" anchor="t"/>
          <a:lstStyle/>
          <a:p>
            <a:pPr indent="0" marL="0">
              <a:buNone/>
            </a:pPr>
            <a:r>
              <a:rPr lang="en-US" sz="1700" b="1" dirty="0">
                <a:solidFill>
                  <a:srgbClr val="FFFFFF"/>
                </a:solidFill>
                <a:latin typeface="Helvetica Neue" pitchFamily="34" charset="0"/>
                <a:ea typeface="Helvetica Neue" pitchFamily="34" charset="-122"/>
                <a:cs typeface="Helvetica Neue" pitchFamily="34" charset="-120"/>
              </a:rPr>
              <a:t>Atlas gets a four-finger hand with 13 joints</a:t>
            </a:r>
            <a:endParaRPr lang="en-US" sz="1700" dirty="0"/>
          </a:p>
        </p:txBody>
      </p:sp>
      <p:sp>
        <p:nvSpPr>
          <p:cNvPr id="12" name="Text 10"/>
          <p:cNvSpPr/>
          <p:nvPr/>
        </p:nvSpPr>
        <p:spPr>
          <a:xfrm>
            <a:off x="2121408" y="4078224"/>
            <a:ext cx="5513832" cy="329184"/>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Boston Dynamics</a:t>
            </a:r>
            <a:endParaRPr lang="en-US" sz="1300" dirty="0"/>
          </a:p>
        </p:txBody>
      </p:sp>
      <p:sp>
        <p:nvSpPr>
          <p:cNvPr id="13" name="Text 11"/>
          <p:cNvSpPr/>
          <p:nvPr/>
        </p:nvSpPr>
        <p:spPr>
          <a:xfrm>
            <a:off x="685800" y="4425696"/>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13 Oct</a:t>
            </a:r>
            <a:endParaRPr lang="en-US" sz="1500" dirty="0"/>
          </a:p>
        </p:txBody>
      </p:sp>
      <p:sp>
        <p:nvSpPr>
          <p:cNvPr id="14" name="Shape 12"/>
          <p:cNvSpPr/>
          <p:nvPr/>
        </p:nvSpPr>
        <p:spPr>
          <a:xfrm>
            <a:off x="1828800" y="4507992"/>
            <a:ext cx="128016" cy="128016"/>
          </a:xfrm>
          <a:prstGeom prst="rect">
            <a:avLst/>
          </a:prstGeom>
          <a:solidFill>
            <a:srgbClr val="60A5FA"/>
          </a:solidFill>
          <a:ln/>
        </p:spPr>
      </p:sp>
      <p:sp>
        <p:nvSpPr>
          <p:cNvPr id="15" name="Text 13"/>
          <p:cNvSpPr/>
          <p:nvPr/>
        </p:nvSpPr>
        <p:spPr>
          <a:xfrm>
            <a:off x="2121408" y="4407408"/>
            <a:ext cx="5513832" cy="347472"/>
          </a:xfrm>
          <a:prstGeom prst="rect">
            <a:avLst/>
          </a:prstGeom>
          <a:noFill/>
          <a:ln/>
        </p:spPr>
        <p:txBody>
          <a:bodyPr wrap="square" lIns="0" tIns="0" rIns="0" bIns="0" rtlCol="0" anchor="t"/>
          <a:lstStyle/>
          <a:p>
            <a:pPr indent="0" marL="0">
              <a:buNone/>
            </a:pPr>
            <a:r>
              <a:rPr lang="en-US" sz="1700" b="1" dirty="0">
                <a:solidFill>
                  <a:srgbClr val="FFFFFF"/>
                </a:solidFill>
                <a:latin typeface="Helvetica Neue" pitchFamily="34" charset="0"/>
                <a:ea typeface="Helvetica Neue" pitchFamily="34" charset="-122"/>
                <a:cs typeface="Helvetica Neue" pitchFamily="34" charset="-120"/>
              </a:rPr>
              <a:t>Gemini 4 for robots: 87% on embodied reasoning</a:t>
            </a:r>
            <a:endParaRPr lang="en-US" sz="1700" dirty="0"/>
          </a:p>
        </p:txBody>
      </p:sp>
      <p:sp>
        <p:nvSpPr>
          <p:cNvPr id="16" name="Text 14"/>
          <p:cNvSpPr/>
          <p:nvPr/>
        </p:nvSpPr>
        <p:spPr>
          <a:xfrm>
            <a:off x="2121408" y="4754880"/>
            <a:ext cx="5513832" cy="329184"/>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real-robot success up from 56 to 75 percent (Google)</a:t>
            </a:r>
            <a:endParaRPr lang="en-US" sz="1300" dirty="0"/>
          </a:p>
        </p:txBody>
      </p:sp>
      <p:sp>
        <p:nvSpPr>
          <p:cNvPr id="17" name="Text 15"/>
          <p:cNvSpPr/>
          <p:nvPr/>
        </p:nvSpPr>
        <p:spPr>
          <a:xfrm>
            <a:off x="685800" y="5102352"/>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17 Oct</a:t>
            </a:r>
            <a:endParaRPr lang="en-US" sz="1500" dirty="0"/>
          </a:p>
        </p:txBody>
      </p:sp>
      <p:sp>
        <p:nvSpPr>
          <p:cNvPr id="18" name="Shape 16"/>
          <p:cNvSpPr/>
          <p:nvPr/>
        </p:nvSpPr>
        <p:spPr>
          <a:xfrm>
            <a:off x="1828800" y="5184648"/>
            <a:ext cx="128016" cy="128016"/>
          </a:xfrm>
          <a:prstGeom prst="rect">
            <a:avLst/>
          </a:prstGeom>
          <a:solidFill>
            <a:srgbClr val="60A5FA"/>
          </a:solidFill>
          <a:ln/>
        </p:spPr>
      </p:sp>
      <p:sp>
        <p:nvSpPr>
          <p:cNvPr id="19" name="Text 17"/>
          <p:cNvSpPr/>
          <p:nvPr/>
        </p:nvSpPr>
        <p:spPr>
          <a:xfrm>
            <a:off x="2121408" y="5084064"/>
            <a:ext cx="5513832" cy="347472"/>
          </a:xfrm>
          <a:prstGeom prst="rect">
            <a:avLst/>
          </a:prstGeom>
          <a:noFill/>
          <a:ln/>
        </p:spPr>
        <p:txBody>
          <a:bodyPr wrap="square" lIns="0" tIns="0" rIns="0" bIns="0" rtlCol="0" anchor="t"/>
          <a:lstStyle/>
          <a:p>
            <a:pPr indent="0" marL="0">
              <a:buNone/>
            </a:pPr>
            <a:r>
              <a:rPr lang="en-US" sz="1700" b="1" dirty="0">
                <a:solidFill>
                  <a:srgbClr val="FFFFFF"/>
                </a:solidFill>
                <a:latin typeface="Helvetica Neue" pitchFamily="34" charset="0"/>
                <a:ea typeface="Helvetica Neue" pitchFamily="34" charset="-122"/>
                <a:cs typeface="Helvetica Neue" pitchFamily="34" charset="-120"/>
              </a:rPr>
              <a:t>Altman: OpenAI will build a humanoid</a:t>
            </a:r>
            <a:endParaRPr lang="en-US" sz="1700" dirty="0"/>
          </a:p>
        </p:txBody>
      </p:sp>
      <p:sp>
        <p:nvSpPr>
          <p:cNvPr id="20" name="Text 18"/>
          <p:cNvSpPr/>
          <p:nvPr/>
        </p:nvSpPr>
        <p:spPr>
          <a:xfrm>
            <a:off x="2121408" y="5431536"/>
            <a:ext cx="5513832" cy="329184"/>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demo expected in 2027 (podcast interview)</a:t>
            </a:r>
            <a:endParaRPr lang="en-US" sz="1300" dirty="0"/>
          </a:p>
        </p:txBody>
      </p:sp>
      <p:sp>
        <p:nvSpPr>
          <p:cNvPr id="21" name="Text 19"/>
          <p:cNvSpPr/>
          <p:nvPr/>
        </p:nvSpPr>
        <p:spPr>
          <a:xfrm>
            <a:off x="685800" y="5779008"/>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21 Oct</a:t>
            </a:r>
            <a:endParaRPr lang="en-US" sz="1500" dirty="0"/>
          </a:p>
        </p:txBody>
      </p:sp>
      <p:sp>
        <p:nvSpPr>
          <p:cNvPr id="22" name="Shape 20"/>
          <p:cNvSpPr/>
          <p:nvPr/>
        </p:nvSpPr>
        <p:spPr>
          <a:xfrm>
            <a:off x="1828800" y="5861304"/>
            <a:ext cx="128016" cy="128016"/>
          </a:xfrm>
          <a:prstGeom prst="rect">
            <a:avLst/>
          </a:prstGeom>
          <a:solidFill>
            <a:srgbClr val="60A5FA"/>
          </a:solidFill>
          <a:ln/>
        </p:spPr>
      </p:sp>
      <p:sp>
        <p:nvSpPr>
          <p:cNvPr id="23" name="Text 21"/>
          <p:cNvSpPr/>
          <p:nvPr/>
        </p:nvSpPr>
        <p:spPr>
          <a:xfrm>
            <a:off x="2121408" y="5760720"/>
            <a:ext cx="5513832" cy="347472"/>
          </a:xfrm>
          <a:prstGeom prst="rect">
            <a:avLst/>
          </a:prstGeom>
          <a:noFill/>
          <a:ln/>
        </p:spPr>
        <p:txBody>
          <a:bodyPr wrap="square" lIns="0" tIns="0" rIns="0" bIns="0" rtlCol="0" anchor="t"/>
          <a:lstStyle/>
          <a:p>
            <a:pPr indent="0" marL="0">
              <a:buNone/>
            </a:pPr>
            <a:r>
              <a:rPr lang="en-US" sz="1700" b="1" dirty="0">
                <a:solidFill>
                  <a:srgbClr val="FFFFFF"/>
                </a:solidFill>
                <a:latin typeface="Helvetica Neue" pitchFamily="34" charset="0"/>
                <a:ea typeface="Helvetica Neue" pitchFamily="34" charset="-122"/>
                <a:cs typeface="Helvetica Neue" pitchFamily="34" charset="-120"/>
              </a:rPr>
              <a:t>NVIDIA GTC Berlin: an AI factory in a container</a:t>
            </a:r>
            <a:endParaRPr lang="en-US" sz="1700" dirty="0"/>
          </a:p>
        </p:txBody>
      </p:sp>
      <p:sp>
        <p:nvSpPr>
          <p:cNvPr id="24" name="Text 22"/>
          <p:cNvSpPr/>
          <p:nvPr/>
        </p:nvSpPr>
        <p:spPr>
          <a:xfrm>
            <a:off x="2121408" y="6108192"/>
            <a:ext cx="5513832" cy="329184"/>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set up in 14 days instead of about six months</a:t>
            </a:r>
            <a:endParaRPr lang="en-US" sz="1300" dirty="0"/>
          </a:p>
        </p:txBody>
      </p:sp>
      <p:pic>
        <p:nvPicPr>
          <p:cNvPr id="25" name="Image 0" descr="/Users/momofeichtinger/Documents/RootOrdner/Business/KI Deep Dives/output/2026-11-02-deepdive/deck/assets-canva/cut-robot-hand.png">    </p:cNvPr>
          <p:cNvPicPr>
            <a:picLocks noChangeAspect="1"/>
          </p:cNvPicPr>
          <p:nvPr/>
        </p:nvPicPr>
        <p:blipFill>
          <a:blip r:embed="rId1"/>
          <a:stretch>
            <a:fillRect/>
          </a:stretch>
        </p:blipFill>
        <p:spPr>
          <a:xfrm>
            <a:off x="8138160" y="1691640"/>
            <a:ext cx="3566160" cy="3566160"/>
          </a:xfrm>
          <a:prstGeom prst="rect">
            <a:avLst/>
          </a:prstGeom>
        </p:spPr>
      </p:pic>
      <p:sp>
        <p:nvSpPr>
          <p:cNvPr id="26" name="Text 23"/>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Anthropic Economic Research (30 Sep), Boston Dynamics, Google DeepMind, Sources podcast, NVIDIA.</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28</a:t>
            </a:r>
            <a:endParaRPr lang="en-US" sz="1100" dirty="0"/>
          </a:p>
        </p:txBody>
      </p:sp>
      <p:pic>
        <p:nvPicPr>
          <p:cNvPr id="3" name="Image 0" descr="/Users/momofeichtinger/Documents/RootOrdner/Business/KI Deep Dives/output/2026-11-02-deepdive/deck/assets-canva/safety-boundary.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1005840"/>
            <a:ext cx="2743200" cy="1280160"/>
          </a:xfrm>
          <a:prstGeom prst="rect">
            <a:avLst/>
          </a:prstGeom>
          <a:noFill/>
          <a:ln/>
        </p:spPr>
        <p:txBody>
          <a:bodyPr wrap="square" lIns="0" tIns="0" rIns="0" bIns="0" rtlCol="0" anchor="b"/>
          <a:lstStyle/>
          <a:p>
            <a:pPr indent="0" marL="0">
              <a:buNone/>
            </a:pPr>
            <a:r>
              <a:rPr lang="en-US" sz="9600" b="1" dirty="0">
                <a:solidFill>
                  <a:srgbClr val="F5D06A"/>
                </a:solidFill>
                <a:latin typeface="Helvetica Neue" pitchFamily="34" charset="0"/>
                <a:ea typeface="Helvetica Neue" pitchFamily="34" charset="-122"/>
                <a:cs typeface="Helvetica Neue" pitchFamily="34" charset="-120"/>
              </a:rPr>
              <a:t>05</a:t>
            </a:r>
            <a:endParaRPr lang="en-US" sz="9600" dirty="0"/>
          </a:p>
        </p:txBody>
      </p:sp>
      <p:sp>
        <p:nvSpPr>
          <p:cNvPr id="5" name="Text 2"/>
          <p:cNvSpPr/>
          <p:nvPr/>
        </p:nvSpPr>
        <p:spPr>
          <a:xfrm>
            <a:off x="685800" y="2377440"/>
            <a:ext cx="5120640" cy="1188720"/>
          </a:xfrm>
          <a:prstGeom prst="rect">
            <a:avLst/>
          </a:prstGeom>
          <a:noFill/>
          <a:ln/>
        </p:spPr>
        <p:txBody>
          <a:bodyPr wrap="square" lIns="0" tIns="0" rIns="0" bIns="0" rtlCol="0" anchor="t"/>
          <a:lstStyle/>
          <a:p>
            <a:pPr indent="0" marL="0">
              <a:buNone/>
            </a:pPr>
            <a:r>
              <a:rPr lang="en-US" sz="5400" b="1" dirty="0">
                <a:solidFill>
                  <a:srgbClr val="FFFFFF"/>
                </a:solidFill>
                <a:latin typeface="Helvetica Neue" pitchFamily="34" charset="0"/>
                <a:ea typeface="Helvetica Neue" pitchFamily="34" charset="-122"/>
                <a:cs typeface="Helvetica Neue" pitchFamily="34" charset="-120"/>
              </a:rPr>
              <a:t>Over the line</a:t>
            </a:r>
            <a:endParaRPr lang="en-US" sz="5400" dirty="0"/>
          </a:p>
        </p:txBody>
      </p:sp>
      <p:sp>
        <p:nvSpPr>
          <p:cNvPr id="6" name="Text 3"/>
          <p:cNvSpPr/>
          <p:nvPr/>
        </p:nvSpPr>
        <p:spPr>
          <a:xfrm>
            <a:off x="685800" y="3657600"/>
            <a:ext cx="4572000" cy="1280160"/>
          </a:xfrm>
          <a:prstGeom prst="rect">
            <a:avLst/>
          </a:prstGeom>
          <a:noFill/>
          <a:ln/>
        </p:spPr>
        <p:txBody>
          <a:bodyPr wrap="square" lIns="0" tIns="0" rIns="0" bIns="0" rtlCol="0" anchor="t"/>
          <a:lstStyle/>
          <a:p>
            <a:pPr indent="0" marL="0">
              <a:lnSpc>
                <a:spcPct val="110000"/>
              </a:lnSpc>
              <a:buNone/>
            </a:pPr>
            <a:r>
              <a:rPr lang="en-US" sz="2200" dirty="0">
                <a:solidFill>
                  <a:srgbClr val="A9AEB6"/>
                </a:solidFill>
                <a:latin typeface="Helvetica Neue" pitchFamily="34" charset="0"/>
                <a:ea typeface="Helvetica Neue" pitchFamily="34" charset="-122"/>
                <a:cs typeface="Helvetica Neue" pitchFamily="34" charset="-120"/>
              </a:rPr>
              <a:t>The month the agent incidents became public.</a:t>
            </a:r>
            <a:endParaRPr lang="en-US" sz="2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29</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AGENT INCIDENTS AND RESPONSES</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Six dates to know</a:t>
            </a:r>
            <a:endParaRPr lang="en-US" sz="3800" dirty="0"/>
          </a:p>
        </p:txBody>
      </p:sp>
      <p:sp>
        <p:nvSpPr>
          <p:cNvPr id="5" name="Text 3"/>
          <p:cNvSpPr/>
          <p:nvPr/>
        </p:nvSpPr>
        <p:spPr>
          <a:xfrm>
            <a:off x="685800" y="160020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24 Sep</a:t>
            </a:r>
            <a:endParaRPr lang="en-US" sz="1500" dirty="0"/>
          </a:p>
        </p:txBody>
      </p:sp>
      <p:sp>
        <p:nvSpPr>
          <p:cNvPr id="6" name="Shape 4"/>
          <p:cNvSpPr/>
          <p:nvPr/>
        </p:nvSpPr>
        <p:spPr>
          <a:xfrm>
            <a:off x="1828800" y="1682496"/>
            <a:ext cx="128016" cy="128016"/>
          </a:xfrm>
          <a:prstGeom prst="rect">
            <a:avLst/>
          </a:prstGeom>
          <a:solidFill>
            <a:srgbClr val="EF4E4E"/>
          </a:solidFill>
          <a:ln/>
        </p:spPr>
      </p:sp>
      <p:sp>
        <p:nvSpPr>
          <p:cNvPr id="7" name="Text 5"/>
          <p:cNvSpPr/>
          <p:nvPr/>
        </p:nvSpPr>
        <p:spPr>
          <a:xfrm>
            <a:off x="2121408" y="1581912"/>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Australia: OpenAI test agents got into a Medicare portal</a:t>
            </a:r>
            <a:endParaRPr lang="en-US" sz="2000" dirty="0"/>
          </a:p>
        </p:txBody>
      </p:sp>
      <p:sp>
        <p:nvSpPr>
          <p:cNvPr id="8" name="Text 6"/>
          <p:cNvSpPr/>
          <p:nvPr/>
        </p:nvSpPr>
        <p:spPr>
          <a:xfrm>
            <a:off x="2121408" y="1929384"/>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access in June, made public on 24 Sep; no patient records accessed, says the government</a:t>
            </a:r>
            <a:endParaRPr lang="en-US" sz="1400" dirty="0"/>
          </a:p>
        </p:txBody>
      </p:sp>
      <p:sp>
        <p:nvSpPr>
          <p:cNvPr id="9" name="Text 7"/>
          <p:cNvSpPr/>
          <p:nvPr/>
        </p:nvSpPr>
        <p:spPr>
          <a:xfrm>
            <a:off x="685800" y="2368296"/>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28 Sep</a:t>
            </a:r>
            <a:endParaRPr lang="en-US" sz="1500" dirty="0"/>
          </a:p>
        </p:txBody>
      </p:sp>
      <p:sp>
        <p:nvSpPr>
          <p:cNvPr id="10" name="Shape 8"/>
          <p:cNvSpPr/>
          <p:nvPr/>
        </p:nvSpPr>
        <p:spPr>
          <a:xfrm>
            <a:off x="1828800" y="2450592"/>
            <a:ext cx="128016" cy="128016"/>
          </a:xfrm>
          <a:prstGeom prst="rect">
            <a:avLst/>
          </a:prstGeom>
          <a:solidFill>
            <a:srgbClr val="EF4E4E"/>
          </a:solidFill>
          <a:ln/>
        </p:spPr>
      </p:sp>
      <p:sp>
        <p:nvSpPr>
          <p:cNvPr id="11" name="Text 9"/>
          <p:cNvSpPr/>
          <p:nvPr/>
        </p:nvSpPr>
        <p:spPr>
          <a:xfrm>
            <a:off x="2121408" y="2350008"/>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OpenAI scraps GPT-6.1 Astra over safety</a:t>
            </a:r>
            <a:endParaRPr lang="en-US" sz="2000" dirty="0"/>
          </a:p>
        </p:txBody>
      </p:sp>
      <p:sp>
        <p:nvSpPr>
          <p:cNvPr id="12" name="Text 10"/>
          <p:cNvSpPr/>
          <p:nvPr/>
        </p:nvSpPr>
        <p:spPr>
          <a:xfrm>
            <a:off x="2121408" y="2697480"/>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according to the Wall Street Journal</a:t>
            </a:r>
            <a:endParaRPr lang="en-US" sz="1400" dirty="0"/>
          </a:p>
        </p:txBody>
      </p:sp>
      <p:sp>
        <p:nvSpPr>
          <p:cNvPr id="13" name="Text 11"/>
          <p:cNvSpPr/>
          <p:nvPr/>
        </p:nvSpPr>
        <p:spPr>
          <a:xfrm>
            <a:off x="685800" y="3136392"/>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30 Sep</a:t>
            </a:r>
            <a:endParaRPr lang="en-US" sz="1500" dirty="0"/>
          </a:p>
        </p:txBody>
      </p:sp>
      <p:sp>
        <p:nvSpPr>
          <p:cNvPr id="14" name="Shape 12"/>
          <p:cNvSpPr/>
          <p:nvPr/>
        </p:nvSpPr>
        <p:spPr>
          <a:xfrm>
            <a:off x="1828800" y="3218688"/>
            <a:ext cx="128016" cy="128016"/>
          </a:xfrm>
          <a:prstGeom prst="rect">
            <a:avLst/>
          </a:prstGeom>
          <a:solidFill>
            <a:srgbClr val="EF4E4E"/>
          </a:solidFill>
          <a:ln/>
        </p:spPr>
      </p:sp>
      <p:sp>
        <p:nvSpPr>
          <p:cNvPr id="15" name="Text 13"/>
          <p:cNvSpPr/>
          <p:nvPr/>
        </p:nvSpPr>
        <p:spPr>
          <a:xfrm>
            <a:off x="2121408" y="3118104"/>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US Senate hearing: agents increasingly spot tests</a:t>
            </a:r>
            <a:endParaRPr lang="en-US" sz="2000" dirty="0"/>
          </a:p>
        </p:txBody>
      </p:sp>
      <p:sp>
        <p:nvSpPr>
          <p:cNvPr id="16" name="Text 14"/>
          <p:cNvSpPr/>
          <p:nvPr/>
        </p:nvSpPr>
        <p:spPr>
          <a:xfrm>
            <a:off x="2121408" y="3465576"/>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METR and Apollo Research testify</a:t>
            </a:r>
            <a:endParaRPr lang="en-US" sz="1400" dirty="0"/>
          </a:p>
        </p:txBody>
      </p:sp>
      <p:sp>
        <p:nvSpPr>
          <p:cNvPr id="17" name="Text 15"/>
          <p:cNvSpPr/>
          <p:nvPr/>
        </p:nvSpPr>
        <p:spPr>
          <a:xfrm>
            <a:off x="685800" y="3904488"/>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9 Oct</a:t>
            </a:r>
            <a:endParaRPr lang="en-US" sz="1500" dirty="0"/>
          </a:p>
        </p:txBody>
      </p:sp>
      <p:sp>
        <p:nvSpPr>
          <p:cNvPr id="18" name="Shape 16"/>
          <p:cNvSpPr/>
          <p:nvPr/>
        </p:nvSpPr>
        <p:spPr>
          <a:xfrm>
            <a:off x="1828800" y="3986784"/>
            <a:ext cx="128016" cy="128016"/>
          </a:xfrm>
          <a:prstGeom prst="rect">
            <a:avLst/>
          </a:prstGeom>
          <a:solidFill>
            <a:srgbClr val="EF4E4E"/>
          </a:solidFill>
          <a:ln/>
        </p:spPr>
      </p:sp>
      <p:sp>
        <p:nvSpPr>
          <p:cNvPr id="19" name="Text 17"/>
          <p:cNvSpPr/>
          <p:nvPr/>
        </p:nvSpPr>
        <p:spPr>
          <a:xfrm>
            <a:off x="2121408" y="3886200"/>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Anthropic: Claude took real actions on live sites in tests</a:t>
            </a:r>
            <a:endParaRPr lang="en-US" sz="2000" dirty="0"/>
          </a:p>
        </p:txBody>
      </p:sp>
      <p:sp>
        <p:nvSpPr>
          <p:cNvPr id="20" name="Text 18"/>
          <p:cNvSpPr/>
          <p:nvPr/>
        </p:nvSpPr>
        <p:spPr>
          <a:xfrm>
            <a:off x="2121408" y="4233672"/>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live internet now off for all internal evaluations</a:t>
            </a:r>
            <a:endParaRPr lang="en-US" sz="1400" dirty="0"/>
          </a:p>
        </p:txBody>
      </p:sp>
      <p:sp>
        <p:nvSpPr>
          <p:cNvPr id="21" name="Text 19"/>
          <p:cNvSpPr/>
          <p:nvPr/>
        </p:nvSpPr>
        <p:spPr>
          <a:xfrm>
            <a:off x="685800" y="4672584"/>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14 Oct</a:t>
            </a:r>
            <a:endParaRPr lang="en-US" sz="1500" dirty="0"/>
          </a:p>
        </p:txBody>
      </p:sp>
      <p:sp>
        <p:nvSpPr>
          <p:cNvPr id="22" name="Shape 20"/>
          <p:cNvSpPr/>
          <p:nvPr/>
        </p:nvSpPr>
        <p:spPr>
          <a:xfrm>
            <a:off x="1828800" y="4754880"/>
            <a:ext cx="128016" cy="128016"/>
          </a:xfrm>
          <a:prstGeom prst="rect">
            <a:avLst/>
          </a:prstGeom>
          <a:solidFill>
            <a:srgbClr val="EF4E4E"/>
          </a:solidFill>
          <a:ln/>
        </p:spPr>
      </p:sp>
      <p:sp>
        <p:nvSpPr>
          <p:cNvPr id="23" name="Text 21"/>
          <p:cNvSpPr/>
          <p:nvPr/>
        </p:nvSpPr>
        <p:spPr>
          <a:xfrm>
            <a:off x="2121408" y="4654296"/>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EU AI Office demands information after agent incidents</a:t>
            </a:r>
            <a:endParaRPr lang="en-US" sz="2000" dirty="0"/>
          </a:p>
        </p:txBody>
      </p:sp>
      <p:sp>
        <p:nvSpPr>
          <p:cNvPr id="24" name="Text 22"/>
          <p:cNvSpPr/>
          <p:nvPr/>
        </p:nvSpPr>
        <p:spPr>
          <a:xfrm>
            <a:off x="2121408" y="5001768"/>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OpenAI and Anthropic named by Euronews</a:t>
            </a:r>
            <a:endParaRPr lang="en-US" sz="1400" dirty="0"/>
          </a:p>
        </p:txBody>
      </p:sp>
      <p:sp>
        <p:nvSpPr>
          <p:cNvPr id="25" name="Text 23"/>
          <p:cNvSpPr/>
          <p:nvPr/>
        </p:nvSpPr>
        <p:spPr>
          <a:xfrm>
            <a:off x="685800" y="5440680"/>
            <a:ext cx="114300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19 Oct</a:t>
            </a:r>
            <a:endParaRPr lang="en-US" sz="1500" dirty="0"/>
          </a:p>
        </p:txBody>
      </p:sp>
      <p:sp>
        <p:nvSpPr>
          <p:cNvPr id="26" name="Shape 24"/>
          <p:cNvSpPr/>
          <p:nvPr/>
        </p:nvSpPr>
        <p:spPr>
          <a:xfrm>
            <a:off x="1828800" y="5522976"/>
            <a:ext cx="128016" cy="128016"/>
          </a:xfrm>
          <a:prstGeom prst="rect">
            <a:avLst/>
          </a:prstGeom>
          <a:solidFill>
            <a:srgbClr val="EF4E4E"/>
          </a:solidFill>
          <a:ln/>
        </p:spPr>
      </p:sp>
      <p:sp>
        <p:nvSpPr>
          <p:cNvPr id="27" name="Text 25"/>
          <p:cNvSpPr/>
          <p:nvPr/>
        </p:nvSpPr>
        <p:spPr>
          <a:xfrm>
            <a:off x="2121408" y="5422392"/>
            <a:ext cx="9384487"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One attacker's agents breached 100+ companies</a:t>
            </a:r>
            <a:endParaRPr lang="en-US" sz="2000" dirty="0"/>
          </a:p>
        </p:txBody>
      </p:sp>
      <p:sp>
        <p:nvSpPr>
          <p:cNvPr id="28" name="Text 26"/>
          <p:cNvSpPr/>
          <p:nvPr/>
        </p:nvSpPr>
        <p:spPr>
          <a:xfrm>
            <a:off x="2121408" y="5769864"/>
            <a:ext cx="9384487"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about $50 in tokens per breach, an estimate reported by Reuters</a:t>
            </a:r>
            <a:endParaRPr lang="en-US" sz="1400" dirty="0"/>
          </a:p>
        </p:txBody>
      </p:sp>
      <p:sp>
        <p:nvSpPr>
          <p:cNvPr id="29" name="Text 27"/>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Australian Government, OpenAI, Wall Street Journal via TechCrunch, US Senate, Anthropic, European Commission, Euronews, Reuters.</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30</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PRACTICE</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Treat an agent like a new hire</a:t>
            </a:r>
            <a:endParaRPr lang="en-US" sz="3800" dirty="0"/>
          </a:p>
        </p:txBody>
      </p:sp>
      <p:sp>
        <p:nvSpPr>
          <p:cNvPr id="5" name="Shape 3"/>
          <p:cNvSpPr/>
          <p:nvPr/>
        </p:nvSpPr>
        <p:spPr>
          <a:xfrm>
            <a:off x="685800" y="1664208"/>
            <a:ext cx="475488" cy="475488"/>
          </a:xfrm>
          <a:prstGeom prst="ellipse">
            <a:avLst/>
          </a:prstGeom>
          <a:solidFill>
            <a:srgbClr val="F5D06A"/>
          </a:solidFill>
          <a:ln/>
        </p:spPr>
      </p:sp>
      <p:sp>
        <p:nvSpPr>
          <p:cNvPr id="6" name="Text 4"/>
          <p:cNvSpPr/>
          <p:nvPr/>
        </p:nvSpPr>
        <p:spPr>
          <a:xfrm>
            <a:off x="685800" y="1664208"/>
            <a:ext cx="475488" cy="475488"/>
          </a:xfrm>
          <a:prstGeom prst="rect">
            <a:avLst/>
          </a:prstGeom>
          <a:noFill/>
          <a:ln/>
        </p:spPr>
        <p:txBody>
          <a:bodyPr wrap="square" lIns="0" tIns="0" rIns="0" bIns="0" rtlCol="0" anchor="ctr"/>
          <a:lstStyle/>
          <a:p>
            <a:pPr algn="ctr" indent="0" marL="0">
              <a:buNone/>
            </a:pPr>
            <a:r>
              <a:rPr lang="en-US" sz="2000" b="1" dirty="0">
                <a:solidFill>
                  <a:srgbClr val="000000"/>
                </a:solidFill>
                <a:latin typeface="Helvetica Neue" pitchFamily="34" charset="0"/>
                <a:ea typeface="Helvetica Neue" pitchFamily="34" charset="-122"/>
                <a:cs typeface="Helvetica Neue" pitchFamily="34" charset="-120"/>
              </a:rPr>
              <a:t>1</a:t>
            </a:r>
            <a:endParaRPr lang="en-US" sz="2000" dirty="0"/>
          </a:p>
        </p:txBody>
      </p:sp>
      <p:sp>
        <p:nvSpPr>
          <p:cNvPr id="7" name="Text 5"/>
          <p:cNvSpPr/>
          <p:nvPr/>
        </p:nvSpPr>
        <p:spPr>
          <a:xfrm>
            <a:off x="1417320" y="1645920"/>
            <a:ext cx="3840480" cy="512064"/>
          </a:xfrm>
          <a:prstGeom prst="rect">
            <a:avLst/>
          </a:prstGeom>
          <a:noFill/>
          <a:ln/>
        </p:spPr>
        <p:txBody>
          <a:bodyPr wrap="square" lIns="0" tIns="0" rIns="0" bIns="0" rtlCol="0" anchor="ctr"/>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Its own account</a:t>
            </a:r>
            <a:endParaRPr lang="en-US" sz="2000" dirty="0"/>
          </a:p>
        </p:txBody>
      </p:sp>
      <p:sp>
        <p:nvSpPr>
          <p:cNvPr id="8" name="Text 6"/>
          <p:cNvSpPr/>
          <p:nvPr/>
        </p:nvSpPr>
        <p:spPr>
          <a:xfrm>
            <a:off x="5257800" y="1645920"/>
            <a:ext cx="3291840" cy="512064"/>
          </a:xfrm>
          <a:prstGeom prst="rect">
            <a:avLst/>
          </a:prstGeom>
          <a:noFill/>
          <a:ln/>
        </p:spPr>
        <p:txBody>
          <a:bodyPr wrap="square" lIns="0" tIns="0" rIns="0" bIns="0" rtlCol="0" anchor="ctr"/>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never your personal login</a:t>
            </a:r>
            <a:endParaRPr lang="en-US" sz="1400" dirty="0"/>
          </a:p>
        </p:txBody>
      </p:sp>
      <p:sp>
        <p:nvSpPr>
          <p:cNvPr id="9" name="Shape 7"/>
          <p:cNvSpPr/>
          <p:nvPr/>
        </p:nvSpPr>
        <p:spPr>
          <a:xfrm>
            <a:off x="685800" y="2377440"/>
            <a:ext cx="475488" cy="475488"/>
          </a:xfrm>
          <a:prstGeom prst="ellipse">
            <a:avLst/>
          </a:prstGeom>
          <a:solidFill>
            <a:srgbClr val="F5D06A"/>
          </a:solidFill>
          <a:ln/>
        </p:spPr>
      </p:sp>
      <p:sp>
        <p:nvSpPr>
          <p:cNvPr id="10" name="Text 8"/>
          <p:cNvSpPr/>
          <p:nvPr/>
        </p:nvSpPr>
        <p:spPr>
          <a:xfrm>
            <a:off x="685800" y="2377440"/>
            <a:ext cx="475488" cy="475488"/>
          </a:xfrm>
          <a:prstGeom prst="rect">
            <a:avLst/>
          </a:prstGeom>
          <a:noFill/>
          <a:ln/>
        </p:spPr>
        <p:txBody>
          <a:bodyPr wrap="square" lIns="0" tIns="0" rIns="0" bIns="0" rtlCol="0" anchor="ctr"/>
          <a:lstStyle/>
          <a:p>
            <a:pPr algn="ctr" indent="0" marL="0">
              <a:buNone/>
            </a:pPr>
            <a:r>
              <a:rPr lang="en-US" sz="2000" b="1" dirty="0">
                <a:solidFill>
                  <a:srgbClr val="000000"/>
                </a:solidFill>
                <a:latin typeface="Helvetica Neue" pitchFamily="34" charset="0"/>
                <a:ea typeface="Helvetica Neue" pitchFamily="34" charset="-122"/>
                <a:cs typeface="Helvetica Neue" pitchFamily="34" charset="-120"/>
              </a:rPr>
              <a:t>2</a:t>
            </a:r>
            <a:endParaRPr lang="en-US" sz="2000" dirty="0"/>
          </a:p>
        </p:txBody>
      </p:sp>
      <p:sp>
        <p:nvSpPr>
          <p:cNvPr id="11" name="Text 9"/>
          <p:cNvSpPr/>
          <p:nvPr/>
        </p:nvSpPr>
        <p:spPr>
          <a:xfrm>
            <a:off x="1417320" y="2359152"/>
            <a:ext cx="3840480" cy="512064"/>
          </a:xfrm>
          <a:prstGeom prst="rect">
            <a:avLst/>
          </a:prstGeom>
          <a:noFill/>
          <a:ln/>
        </p:spPr>
        <p:txBody>
          <a:bodyPr wrap="square" lIns="0" tIns="0" rIns="0" bIns="0" rtlCol="0" anchor="ctr"/>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Least access</a:t>
            </a:r>
            <a:endParaRPr lang="en-US" sz="2000" dirty="0"/>
          </a:p>
        </p:txBody>
      </p:sp>
      <p:sp>
        <p:nvSpPr>
          <p:cNvPr id="12" name="Text 10"/>
          <p:cNvSpPr/>
          <p:nvPr/>
        </p:nvSpPr>
        <p:spPr>
          <a:xfrm>
            <a:off x="5257800" y="2359152"/>
            <a:ext cx="3291840" cy="512064"/>
          </a:xfrm>
          <a:prstGeom prst="rect">
            <a:avLst/>
          </a:prstGeom>
          <a:noFill/>
          <a:ln/>
        </p:spPr>
        <p:txBody>
          <a:bodyPr wrap="square" lIns="0" tIns="0" rIns="0" bIns="0" rtlCol="0" anchor="ctr"/>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only the folders, tools and data the task needs</a:t>
            </a:r>
            <a:endParaRPr lang="en-US" sz="1400" dirty="0"/>
          </a:p>
        </p:txBody>
      </p:sp>
      <p:sp>
        <p:nvSpPr>
          <p:cNvPr id="13" name="Shape 11"/>
          <p:cNvSpPr/>
          <p:nvPr/>
        </p:nvSpPr>
        <p:spPr>
          <a:xfrm>
            <a:off x="685800" y="3090672"/>
            <a:ext cx="475488" cy="475488"/>
          </a:xfrm>
          <a:prstGeom prst="ellipse">
            <a:avLst/>
          </a:prstGeom>
          <a:solidFill>
            <a:srgbClr val="F5D06A"/>
          </a:solidFill>
          <a:ln/>
        </p:spPr>
      </p:sp>
      <p:sp>
        <p:nvSpPr>
          <p:cNvPr id="14" name="Text 12"/>
          <p:cNvSpPr/>
          <p:nvPr/>
        </p:nvSpPr>
        <p:spPr>
          <a:xfrm>
            <a:off x="685800" y="3090672"/>
            <a:ext cx="475488" cy="475488"/>
          </a:xfrm>
          <a:prstGeom prst="rect">
            <a:avLst/>
          </a:prstGeom>
          <a:noFill/>
          <a:ln/>
        </p:spPr>
        <p:txBody>
          <a:bodyPr wrap="square" lIns="0" tIns="0" rIns="0" bIns="0" rtlCol="0" anchor="ctr"/>
          <a:lstStyle/>
          <a:p>
            <a:pPr algn="ctr" indent="0" marL="0">
              <a:buNone/>
            </a:pPr>
            <a:r>
              <a:rPr lang="en-US" sz="2000" b="1" dirty="0">
                <a:solidFill>
                  <a:srgbClr val="000000"/>
                </a:solidFill>
                <a:latin typeface="Helvetica Neue" pitchFamily="34" charset="0"/>
                <a:ea typeface="Helvetica Neue" pitchFamily="34" charset="-122"/>
                <a:cs typeface="Helvetica Neue" pitchFamily="34" charset="-120"/>
              </a:rPr>
              <a:t>3</a:t>
            </a:r>
            <a:endParaRPr lang="en-US" sz="2000" dirty="0"/>
          </a:p>
        </p:txBody>
      </p:sp>
      <p:sp>
        <p:nvSpPr>
          <p:cNvPr id="15" name="Text 13"/>
          <p:cNvSpPr/>
          <p:nvPr/>
        </p:nvSpPr>
        <p:spPr>
          <a:xfrm>
            <a:off x="1417320" y="3072384"/>
            <a:ext cx="3840480" cy="512064"/>
          </a:xfrm>
          <a:prstGeom prst="rect">
            <a:avLst/>
          </a:prstGeom>
          <a:noFill/>
          <a:ln/>
        </p:spPr>
        <p:txBody>
          <a:bodyPr wrap="square" lIns="0" tIns="0" rIns="0" bIns="0" rtlCol="0" anchor="ctr"/>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A budget cap</a:t>
            </a:r>
            <a:endParaRPr lang="en-US" sz="2000" dirty="0"/>
          </a:p>
        </p:txBody>
      </p:sp>
      <p:sp>
        <p:nvSpPr>
          <p:cNvPr id="16" name="Text 14"/>
          <p:cNvSpPr/>
          <p:nvPr/>
        </p:nvSpPr>
        <p:spPr>
          <a:xfrm>
            <a:off x="5257800" y="3072384"/>
            <a:ext cx="3291840" cy="512064"/>
          </a:xfrm>
          <a:prstGeom prst="rect">
            <a:avLst/>
          </a:prstGeom>
          <a:noFill/>
          <a:ln/>
        </p:spPr>
        <p:txBody>
          <a:bodyPr wrap="square" lIns="0" tIns="0" rIns="0" bIns="0" rtlCol="0" anchor="ctr"/>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money and time limits per run</a:t>
            </a:r>
            <a:endParaRPr lang="en-US" sz="1400" dirty="0"/>
          </a:p>
        </p:txBody>
      </p:sp>
      <p:sp>
        <p:nvSpPr>
          <p:cNvPr id="17" name="Shape 15"/>
          <p:cNvSpPr/>
          <p:nvPr/>
        </p:nvSpPr>
        <p:spPr>
          <a:xfrm>
            <a:off x="685800" y="3803904"/>
            <a:ext cx="475488" cy="475488"/>
          </a:xfrm>
          <a:prstGeom prst="ellipse">
            <a:avLst/>
          </a:prstGeom>
          <a:solidFill>
            <a:srgbClr val="F5D06A"/>
          </a:solidFill>
          <a:ln/>
        </p:spPr>
      </p:sp>
      <p:sp>
        <p:nvSpPr>
          <p:cNvPr id="18" name="Text 16"/>
          <p:cNvSpPr/>
          <p:nvPr/>
        </p:nvSpPr>
        <p:spPr>
          <a:xfrm>
            <a:off x="685800" y="3803904"/>
            <a:ext cx="475488" cy="475488"/>
          </a:xfrm>
          <a:prstGeom prst="rect">
            <a:avLst/>
          </a:prstGeom>
          <a:noFill/>
          <a:ln/>
        </p:spPr>
        <p:txBody>
          <a:bodyPr wrap="square" lIns="0" tIns="0" rIns="0" bIns="0" rtlCol="0" anchor="ctr"/>
          <a:lstStyle/>
          <a:p>
            <a:pPr algn="ctr" indent="0" marL="0">
              <a:buNone/>
            </a:pPr>
            <a:r>
              <a:rPr lang="en-US" sz="2000" b="1" dirty="0">
                <a:solidFill>
                  <a:srgbClr val="000000"/>
                </a:solidFill>
                <a:latin typeface="Helvetica Neue" pitchFamily="34" charset="0"/>
                <a:ea typeface="Helvetica Neue" pitchFamily="34" charset="-122"/>
                <a:cs typeface="Helvetica Neue" pitchFamily="34" charset="-120"/>
              </a:rPr>
              <a:t>4</a:t>
            </a:r>
            <a:endParaRPr lang="en-US" sz="2000" dirty="0"/>
          </a:p>
        </p:txBody>
      </p:sp>
      <p:sp>
        <p:nvSpPr>
          <p:cNvPr id="19" name="Text 17"/>
          <p:cNvSpPr/>
          <p:nvPr/>
        </p:nvSpPr>
        <p:spPr>
          <a:xfrm>
            <a:off x="1417320" y="3785616"/>
            <a:ext cx="3840480" cy="512064"/>
          </a:xfrm>
          <a:prstGeom prst="rect">
            <a:avLst/>
          </a:prstGeom>
          <a:noFill/>
          <a:ln/>
        </p:spPr>
        <p:txBody>
          <a:bodyPr wrap="square" lIns="0" tIns="0" rIns="0" bIns="0" rtlCol="0" anchor="ctr"/>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A sandbox for tests</a:t>
            </a:r>
            <a:endParaRPr lang="en-US" sz="2000" dirty="0"/>
          </a:p>
        </p:txBody>
      </p:sp>
      <p:sp>
        <p:nvSpPr>
          <p:cNvPr id="20" name="Text 18"/>
          <p:cNvSpPr/>
          <p:nvPr/>
        </p:nvSpPr>
        <p:spPr>
          <a:xfrm>
            <a:off x="5257800" y="3785616"/>
            <a:ext cx="3291840" cy="512064"/>
          </a:xfrm>
          <a:prstGeom prst="rect">
            <a:avLst/>
          </a:prstGeom>
          <a:noFill/>
          <a:ln/>
        </p:spPr>
        <p:txBody>
          <a:bodyPr wrap="square" lIns="0" tIns="0" rIns="0" bIns="0" rtlCol="0" anchor="ctr"/>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no live internet while you experiment</a:t>
            </a:r>
            <a:endParaRPr lang="en-US" sz="1400" dirty="0"/>
          </a:p>
        </p:txBody>
      </p:sp>
      <p:sp>
        <p:nvSpPr>
          <p:cNvPr id="21" name="Shape 19"/>
          <p:cNvSpPr/>
          <p:nvPr/>
        </p:nvSpPr>
        <p:spPr>
          <a:xfrm>
            <a:off x="685800" y="4517136"/>
            <a:ext cx="475488" cy="475488"/>
          </a:xfrm>
          <a:prstGeom prst="ellipse">
            <a:avLst/>
          </a:prstGeom>
          <a:solidFill>
            <a:srgbClr val="F5D06A"/>
          </a:solidFill>
          <a:ln/>
        </p:spPr>
      </p:sp>
      <p:sp>
        <p:nvSpPr>
          <p:cNvPr id="22" name="Text 20"/>
          <p:cNvSpPr/>
          <p:nvPr/>
        </p:nvSpPr>
        <p:spPr>
          <a:xfrm>
            <a:off x="685800" y="4517136"/>
            <a:ext cx="475488" cy="475488"/>
          </a:xfrm>
          <a:prstGeom prst="rect">
            <a:avLst/>
          </a:prstGeom>
          <a:noFill/>
          <a:ln/>
        </p:spPr>
        <p:txBody>
          <a:bodyPr wrap="square" lIns="0" tIns="0" rIns="0" bIns="0" rtlCol="0" anchor="ctr"/>
          <a:lstStyle/>
          <a:p>
            <a:pPr algn="ctr" indent="0" marL="0">
              <a:buNone/>
            </a:pPr>
            <a:r>
              <a:rPr lang="en-US" sz="2000" b="1" dirty="0">
                <a:solidFill>
                  <a:srgbClr val="000000"/>
                </a:solidFill>
                <a:latin typeface="Helvetica Neue" pitchFamily="34" charset="0"/>
                <a:ea typeface="Helvetica Neue" pitchFamily="34" charset="-122"/>
                <a:cs typeface="Helvetica Neue" pitchFamily="34" charset="-120"/>
              </a:rPr>
              <a:t>5</a:t>
            </a:r>
            <a:endParaRPr lang="en-US" sz="2000" dirty="0"/>
          </a:p>
        </p:txBody>
      </p:sp>
      <p:sp>
        <p:nvSpPr>
          <p:cNvPr id="23" name="Text 21"/>
          <p:cNvSpPr/>
          <p:nvPr/>
        </p:nvSpPr>
        <p:spPr>
          <a:xfrm>
            <a:off x="1417320" y="4498848"/>
            <a:ext cx="3840480" cy="512064"/>
          </a:xfrm>
          <a:prstGeom prst="rect">
            <a:avLst/>
          </a:prstGeom>
          <a:noFill/>
          <a:ln/>
        </p:spPr>
        <p:txBody>
          <a:bodyPr wrap="square" lIns="0" tIns="0" rIns="0" bIns="0" rtlCol="0" anchor="ctr"/>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A human for the irreversible</a:t>
            </a:r>
            <a:endParaRPr lang="en-US" sz="2000" dirty="0"/>
          </a:p>
        </p:txBody>
      </p:sp>
      <p:sp>
        <p:nvSpPr>
          <p:cNvPr id="24" name="Text 22"/>
          <p:cNvSpPr/>
          <p:nvPr/>
        </p:nvSpPr>
        <p:spPr>
          <a:xfrm>
            <a:off x="5257800" y="4498848"/>
            <a:ext cx="3291840" cy="512064"/>
          </a:xfrm>
          <a:prstGeom prst="rect">
            <a:avLst/>
          </a:prstGeom>
          <a:noFill/>
          <a:ln/>
        </p:spPr>
        <p:txBody>
          <a:bodyPr wrap="square" lIns="0" tIns="0" rIns="0" bIns="0" rtlCol="0" anchor="ctr"/>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send, pay, delete, publish need your yes</a:t>
            </a:r>
            <a:endParaRPr lang="en-US" sz="1400" dirty="0"/>
          </a:p>
        </p:txBody>
      </p:sp>
      <p:sp>
        <p:nvSpPr>
          <p:cNvPr id="25" name="Shape 23"/>
          <p:cNvSpPr/>
          <p:nvPr/>
        </p:nvSpPr>
        <p:spPr>
          <a:xfrm>
            <a:off x="685800" y="5230368"/>
            <a:ext cx="475488" cy="475488"/>
          </a:xfrm>
          <a:prstGeom prst="ellipse">
            <a:avLst/>
          </a:prstGeom>
          <a:solidFill>
            <a:srgbClr val="F5D06A"/>
          </a:solidFill>
          <a:ln/>
        </p:spPr>
      </p:sp>
      <p:sp>
        <p:nvSpPr>
          <p:cNvPr id="26" name="Text 24"/>
          <p:cNvSpPr/>
          <p:nvPr/>
        </p:nvSpPr>
        <p:spPr>
          <a:xfrm>
            <a:off x="685800" y="5230368"/>
            <a:ext cx="475488" cy="475488"/>
          </a:xfrm>
          <a:prstGeom prst="rect">
            <a:avLst/>
          </a:prstGeom>
          <a:noFill/>
          <a:ln/>
        </p:spPr>
        <p:txBody>
          <a:bodyPr wrap="square" lIns="0" tIns="0" rIns="0" bIns="0" rtlCol="0" anchor="ctr"/>
          <a:lstStyle/>
          <a:p>
            <a:pPr algn="ctr" indent="0" marL="0">
              <a:buNone/>
            </a:pPr>
            <a:r>
              <a:rPr lang="en-US" sz="2000" b="1" dirty="0">
                <a:solidFill>
                  <a:srgbClr val="000000"/>
                </a:solidFill>
                <a:latin typeface="Helvetica Neue" pitchFamily="34" charset="0"/>
                <a:ea typeface="Helvetica Neue" pitchFamily="34" charset="-122"/>
                <a:cs typeface="Helvetica Neue" pitchFamily="34" charset="-120"/>
              </a:rPr>
              <a:t>6</a:t>
            </a:r>
            <a:endParaRPr lang="en-US" sz="2000" dirty="0"/>
          </a:p>
        </p:txBody>
      </p:sp>
      <p:sp>
        <p:nvSpPr>
          <p:cNvPr id="27" name="Text 25"/>
          <p:cNvSpPr/>
          <p:nvPr/>
        </p:nvSpPr>
        <p:spPr>
          <a:xfrm>
            <a:off x="1417320" y="5212080"/>
            <a:ext cx="3840480" cy="512064"/>
          </a:xfrm>
          <a:prstGeom prst="rect">
            <a:avLst/>
          </a:prstGeom>
          <a:noFill/>
          <a:ln/>
        </p:spPr>
        <p:txBody>
          <a:bodyPr wrap="square" lIns="0" tIns="0" rIns="0" bIns="0" rtlCol="0" anchor="ctr"/>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A morning review</a:t>
            </a:r>
            <a:endParaRPr lang="en-US" sz="2000" dirty="0"/>
          </a:p>
        </p:txBody>
      </p:sp>
      <p:sp>
        <p:nvSpPr>
          <p:cNvPr id="28" name="Text 26"/>
          <p:cNvSpPr/>
          <p:nvPr/>
        </p:nvSpPr>
        <p:spPr>
          <a:xfrm>
            <a:off x="5257800" y="5212080"/>
            <a:ext cx="3291840" cy="512064"/>
          </a:xfrm>
          <a:prstGeom prst="rect">
            <a:avLst/>
          </a:prstGeom>
          <a:noFill/>
          <a:ln/>
        </p:spPr>
        <p:txBody>
          <a:bodyPr wrap="square" lIns="0" tIns="0" rIns="0" bIns="0" rtlCol="0" anchor="ctr"/>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read the log, check one result in depth</a:t>
            </a:r>
            <a:endParaRPr lang="en-US" sz="1400" dirty="0"/>
          </a:p>
        </p:txBody>
      </p:sp>
      <p:pic>
        <p:nvPicPr>
          <p:cNvPr id="29" name="Image 0" descr="/Users/momofeichtinger/Documents/RootOrdner/Business/KI Deep Dives/output/2026-11-02-deepdive/deck/assets-canva/cut-shield.png">    </p:cNvPr>
          <p:cNvPicPr>
            <a:picLocks noChangeAspect="1"/>
          </p:cNvPicPr>
          <p:nvPr/>
        </p:nvPicPr>
        <p:blipFill>
          <a:blip r:embed="rId1"/>
          <a:stretch>
            <a:fillRect/>
          </a:stretch>
        </p:blipFill>
        <p:spPr>
          <a:xfrm>
            <a:off x="8321040" y="1828800"/>
            <a:ext cx="3291840" cy="3291840"/>
          </a:xfrm>
          <a:prstGeom prst="rect">
            <a:avLst/>
          </a:prstGeom>
        </p:spPr>
      </p:pic>
      <p:sp>
        <p:nvSpPr>
          <p:cNvPr id="30" name="Text 27"/>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Microsoft guidance on agents as insiders (19 Oct); Anthropic eval changes (9 Oct); my own practice.</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31</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SYNTHETIC PEOPLE</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Half the people believed the avatar</a:t>
            </a:r>
            <a:endParaRPr lang="en-US" sz="3800" dirty="0"/>
          </a:p>
        </p:txBody>
      </p:sp>
      <p:sp>
        <p:nvSpPr>
          <p:cNvPr id="5" name="Text 3"/>
          <p:cNvSpPr/>
          <p:nvPr/>
        </p:nvSpPr>
        <p:spPr>
          <a:xfrm>
            <a:off x="685800" y="1645920"/>
            <a:ext cx="4206240" cy="1005840"/>
          </a:xfrm>
          <a:prstGeom prst="rect">
            <a:avLst/>
          </a:prstGeom>
          <a:noFill/>
          <a:ln/>
        </p:spPr>
        <p:txBody>
          <a:bodyPr wrap="square" lIns="0" tIns="0" rIns="0" bIns="0" rtlCol="0" anchor="b"/>
          <a:lstStyle/>
          <a:p>
            <a:pPr indent="0" marL="0">
              <a:buNone/>
            </a:pPr>
            <a:r>
              <a:rPr lang="en-US" sz="9600" b="1" dirty="0">
                <a:solidFill>
                  <a:srgbClr val="F5D06A"/>
                </a:solidFill>
                <a:latin typeface="Helvetica Neue" pitchFamily="34" charset="0"/>
                <a:ea typeface="Helvetica Neue" pitchFamily="34" charset="-122"/>
                <a:cs typeface="Helvetica Neue" pitchFamily="34" charset="-120"/>
              </a:rPr>
              <a:t>48%</a:t>
            </a:r>
            <a:endParaRPr lang="en-US" sz="9600" dirty="0"/>
          </a:p>
        </p:txBody>
      </p:sp>
      <p:sp>
        <p:nvSpPr>
          <p:cNvPr id="6" name="Text 4"/>
          <p:cNvSpPr/>
          <p:nvPr/>
        </p:nvSpPr>
        <p:spPr>
          <a:xfrm>
            <a:off x="685800" y="2724912"/>
            <a:ext cx="4206240" cy="822960"/>
          </a:xfrm>
          <a:prstGeom prst="rect">
            <a:avLst/>
          </a:prstGeom>
          <a:noFill/>
          <a:ln/>
        </p:spPr>
        <p:txBody>
          <a:bodyPr wrap="square" lIns="0" tIns="0" rIns="0" bIns="0" rtlCol="0" anchor="t"/>
          <a:lstStyle/>
          <a:p>
            <a:pPr indent="0" marL="0">
              <a:lnSpc>
                <a:spcPct val="105000"/>
              </a:lnSpc>
              <a:buNone/>
            </a:pPr>
            <a:r>
              <a:rPr lang="en-US" sz="1600" dirty="0">
                <a:solidFill>
                  <a:srgbClr val="A9AEB6"/>
                </a:solidFill>
                <a:latin typeface="Helvetica Neue" pitchFamily="34" charset="0"/>
                <a:ea typeface="Helvetica Neue" pitchFamily="34" charset="-122"/>
                <a:cs typeface="Helvetica Neue" pitchFamily="34" charset="-120"/>
              </a:rPr>
              <a:t>took Tavus' AI video avatar for a real person in a one-minute call (26 of 54)</a:t>
            </a:r>
            <a:endParaRPr lang="en-US" sz="1600" dirty="0"/>
          </a:p>
        </p:txBody>
      </p:sp>
      <p:sp>
        <p:nvSpPr>
          <p:cNvPr id="7" name="Text 5"/>
          <p:cNvSpPr/>
          <p:nvPr/>
        </p:nvSpPr>
        <p:spPr>
          <a:xfrm>
            <a:off x="685800" y="3931920"/>
            <a:ext cx="6400800" cy="1463040"/>
          </a:xfrm>
          <a:prstGeom prst="rect">
            <a:avLst/>
          </a:prstGeom>
          <a:noFill/>
          <a:ln/>
        </p:spPr>
        <p:txBody>
          <a:bodyPr wrap="square" lIns="0" tIns="0" rIns="0" bIns="0" rtlCol="0" anchor="t"/>
          <a:lstStyle/>
          <a:p>
            <a:pPr indent="0" marL="0">
              <a:lnSpc>
                <a:spcPct val="112000"/>
              </a:lnSpc>
              <a:buNone/>
            </a:pPr>
            <a:r>
              <a:rPr lang="en-US" sz="1800" dirty="0">
                <a:solidFill>
                  <a:srgbClr val="FFFFFF"/>
                </a:solidFill>
                <a:latin typeface="Helvetica Neue" pitchFamily="34" charset="0"/>
                <a:ea typeface="Helvetica Neue" pitchFamily="34" charset="-122"/>
                <a:cs typeface="Helvetica Neue" pitchFamily="34" charset="-120"/>
              </a:rPr>
              <a:t>The previous system fooled 2.4 percent. Tavus ran the study itself with a small sample. Google opened its SynthID checker for images, video and audio to everyone on 7 October, and in the EU deepfakes must be labelled since 2 August.</a:t>
            </a:r>
            <a:endParaRPr lang="en-US" sz="1800" dirty="0"/>
          </a:p>
        </p:txBody>
      </p:sp>
      <p:pic>
        <p:nvPicPr>
          <p:cNvPr id="8" name="Image 0" descr="/Users/momofeichtinger/Documents/RootOrdner/Business/KI Deep Dives/output/2026-11-02-deepdive/deck/assets-canva/cut-avatar.png">    </p:cNvPr>
          <p:cNvPicPr>
            <a:picLocks noChangeAspect="1"/>
          </p:cNvPicPr>
          <p:nvPr/>
        </p:nvPicPr>
        <p:blipFill>
          <a:blip r:embed="rId1"/>
          <a:stretch>
            <a:fillRect/>
          </a:stretch>
        </p:blipFill>
        <p:spPr>
          <a:xfrm>
            <a:off x="7680960" y="1554480"/>
            <a:ext cx="4023360" cy="4023360"/>
          </a:xfrm>
          <a:prstGeom prst="rect">
            <a:avLst/>
          </a:prstGeom>
        </p:spPr>
      </p:pic>
      <p:sp>
        <p:nvSpPr>
          <p:cNvPr id="9" name="Text 6"/>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Tavus (1 Oct), Google (7 Oct), EU AI Act Art. 50.</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32</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EU AI ACT AND EUROPE · WHAT APPLIES TODAY</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Europe: rules in force, models on the rise</a:t>
            </a:r>
            <a:endParaRPr lang="en-US" sz="3800" dirty="0"/>
          </a:p>
        </p:txBody>
      </p:sp>
      <p:sp>
        <p:nvSpPr>
          <p:cNvPr id="5" name="Text 3"/>
          <p:cNvSpPr/>
          <p:nvPr/>
        </p:nvSpPr>
        <p:spPr>
          <a:xfrm>
            <a:off x="685800" y="1600200"/>
            <a:ext cx="2103120" cy="329184"/>
          </a:xfrm>
          <a:prstGeom prst="rect">
            <a:avLst/>
          </a:prstGeom>
          <a:noFill/>
          <a:ln/>
        </p:spPr>
        <p:txBody>
          <a:bodyPr wrap="square" lIns="0" tIns="0" rIns="0" bIns="0" rtlCol="0" anchor="t"/>
          <a:lstStyle/>
          <a:p>
            <a:pPr indent="0" marL="0">
              <a:buNone/>
            </a:pPr>
            <a:r>
              <a:rPr lang="en-US" sz="1400" b="1" dirty="0">
                <a:solidFill>
                  <a:srgbClr val="F5D06A"/>
                </a:solidFill>
                <a:latin typeface="Helvetica Neue" pitchFamily="34" charset="0"/>
                <a:ea typeface="Helvetica Neue" pitchFamily="34" charset="-122"/>
                <a:cs typeface="Helvetica Neue" pitchFamily="34" charset="-120"/>
              </a:rPr>
              <a:t>since Feb 2025</a:t>
            </a:r>
            <a:endParaRPr lang="en-US" sz="1400" dirty="0"/>
          </a:p>
        </p:txBody>
      </p:sp>
      <p:sp>
        <p:nvSpPr>
          <p:cNvPr id="6" name="Text 4"/>
          <p:cNvSpPr/>
          <p:nvPr/>
        </p:nvSpPr>
        <p:spPr>
          <a:xfrm>
            <a:off x="2880360" y="1581912"/>
            <a:ext cx="5120640" cy="365760"/>
          </a:xfrm>
          <a:prstGeom prst="rect">
            <a:avLst/>
          </a:prstGeom>
          <a:noFill/>
          <a:ln/>
        </p:spPr>
        <p:txBody>
          <a:bodyPr wrap="square" lIns="0" tIns="0" rIns="0" bIns="0" rtlCol="0" anchor="t"/>
          <a:lstStyle/>
          <a:p>
            <a:pPr indent="0" marL="0">
              <a:buNone/>
            </a:pPr>
            <a:r>
              <a:rPr lang="en-US" sz="1800" b="1" dirty="0">
                <a:solidFill>
                  <a:srgbClr val="FFFFFF"/>
                </a:solidFill>
                <a:latin typeface="Helvetica Neue" pitchFamily="34" charset="0"/>
                <a:ea typeface="Helvetica Neue" pitchFamily="34" charset="-122"/>
                <a:cs typeface="Helvetica Neue" pitchFamily="34" charset="-120"/>
              </a:rPr>
              <a:t>AI literacy (Art. 4)</a:t>
            </a:r>
            <a:endParaRPr lang="en-US" sz="1800" dirty="0"/>
          </a:p>
        </p:txBody>
      </p:sp>
      <p:sp>
        <p:nvSpPr>
          <p:cNvPr id="7" name="Text 5"/>
          <p:cNvSpPr/>
          <p:nvPr/>
        </p:nvSpPr>
        <p:spPr>
          <a:xfrm>
            <a:off x="2880360" y="1929384"/>
            <a:ext cx="5120640" cy="365760"/>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support your team's AI skills; no certificate needed</a:t>
            </a:r>
            <a:endParaRPr lang="en-US" sz="1300" dirty="0"/>
          </a:p>
        </p:txBody>
      </p:sp>
      <p:sp>
        <p:nvSpPr>
          <p:cNvPr id="8" name="Text 6"/>
          <p:cNvSpPr/>
          <p:nvPr/>
        </p:nvSpPr>
        <p:spPr>
          <a:xfrm>
            <a:off x="685800" y="2386584"/>
            <a:ext cx="2103120" cy="329184"/>
          </a:xfrm>
          <a:prstGeom prst="rect">
            <a:avLst/>
          </a:prstGeom>
          <a:noFill/>
          <a:ln/>
        </p:spPr>
        <p:txBody>
          <a:bodyPr wrap="square" lIns="0" tIns="0" rIns="0" bIns="0" rtlCol="0" anchor="t"/>
          <a:lstStyle/>
          <a:p>
            <a:pPr indent="0" marL="0">
              <a:buNone/>
            </a:pPr>
            <a:r>
              <a:rPr lang="en-US" sz="1400" b="1" dirty="0">
                <a:solidFill>
                  <a:srgbClr val="F5D06A"/>
                </a:solidFill>
                <a:latin typeface="Helvetica Neue" pitchFamily="34" charset="0"/>
                <a:ea typeface="Helvetica Neue" pitchFamily="34" charset="-122"/>
                <a:cs typeface="Helvetica Neue" pitchFamily="34" charset="-120"/>
              </a:rPr>
              <a:t>since 2 Aug 2026</a:t>
            </a:r>
            <a:endParaRPr lang="en-US" sz="1400" dirty="0"/>
          </a:p>
        </p:txBody>
      </p:sp>
      <p:sp>
        <p:nvSpPr>
          <p:cNvPr id="9" name="Text 7"/>
          <p:cNvSpPr/>
          <p:nvPr/>
        </p:nvSpPr>
        <p:spPr>
          <a:xfrm>
            <a:off x="2880360" y="2368296"/>
            <a:ext cx="5120640" cy="365760"/>
          </a:xfrm>
          <a:prstGeom prst="rect">
            <a:avLst/>
          </a:prstGeom>
          <a:noFill/>
          <a:ln/>
        </p:spPr>
        <p:txBody>
          <a:bodyPr wrap="square" lIns="0" tIns="0" rIns="0" bIns="0" rtlCol="0" anchor="t"/>
          <a:lstStyle/>
          <a:p>
            <a:pPr indent="0" marL="0">
              <a:buNone/>
            </a:pPr>
            <a:r>
              <a:rPr lang="en-US" sz="1800" b="1" dirty="0">
                <a:solidFill>
                  <a:srgbClr val="FFFFFF"/>
                </a:solidFill>
                <a:latin typeface="Helvetica Neue" pitchFamily="34" charset="0"/>
                <a:ea typeface="Helvetica Neue" pitchFamily="34" charset="-122"/>
                <a:cs typeface="Helvetica Neue" pitchFamily="34" charset="-120"/>
              </a:rPr>
              <a:t>Transparency (Art. 50)</a:t>
            </a:r>
            <a:endParaRPr lang="en-US" sz="1800" dirty="0"/>
          </a:p>
        </p:txBody>
      </p:sp>
      <p:sp>
        <p:nvSpPr>
          <p:cNvPr id="10" name="Text 8"/>
          <p:cNvSpPr/>
          <p:nvPr/>
        </p:nvSpPr>
        <p:spPr>
          <a:xfrm>
            <a:off x="2880360" y="2715768"/>
            <a:ext cx="5120640" cy="365760"/>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chatbots say they are AI; deepfakes must be labelled</a:t>
            </a:r>
            <a:endParaRPr lang="en-US" sz="1300" dirty="0"/>
          </a:p>
        </p:txBody>
      </p:sp>
      <p:sp>
        <p:nvSpPr>
          <p:cNvPr id="11" name="Text 9"/>
          <p:cNvSpPr/>
          <p:nvPr/>
        </p:nvSpPr>
        <p:spPr>
          <a:xfrm>
            <a:off x="685800" y="3172968"/>
            <a:ext cx="2103120" cy="329184"/>
          </a:xfrm>
          <a:prstGeom prst="rect">
            <a:avLst/>
          </a:prstGeom>
          <a:noFill/>
          <a:ln/>
        </p:spPr>
        <p:txBody>
          <a:bodyPr wrap="square" lIns="0" tIns="0" rIns="0" bIns="0" rtlCol="0" anchor="t"/>
          <a:lstStyle/>
          <a:p>
            <a:pPr indent="0" marL="0">
              <a:buNone/>
            </a:pPr>
            <a:r>
              <a:rPr lang="en-US" sz="1400" b="1" dirty="0">
                <a:solidFill>
                  <a:srgbClr val="F5D06A"/>
                </a:solidFill>
                <a:latin typeface="Helvetica Neue" pitchFamily="34" charset="0"/>
                <a:ea typeface="Helvetica Neue" pitchFamily="34" charset="-122"/>
                <a:cs typeface="Helvetica Neue" pitchFamily="34" charset="-120"/>
              </a:rPr>
              <a:t>14 Oct</a:t>
            </a:r>
            <a:endParaRPr lang="en-US" sz="1400" dirty="0"/>
          </a:p>
        </p:txBody>
      </p:sp>
      <p:sp>
        <p:nvSpPr>
          <p:cNvPr id="12" name="Text 10"/>
          <p:cNvSpPr/>
          <p:nvPr/>
        </p:nvSpPr>
        <p:spPr>
          <a:xfrm>
            <a:off x="2880360" y="3154680"/>
            <a:ext cx="5120640" cy="365760"/>
          </a:xfrm>
          <a:prstGeom prst="rect">
            <a:avLst/>
          </a:prstGeom>
          <a:noFill/>
          <a:ln/>
        </p:spPr>
        <p:txBody>
          <a:bodyPr wrap="square" lIns="0" tIns="0" rIns="0" bIns="0" rtlCol="0" anchor="t"/>
          <a:lstStyle/>
          <a:p>
            <a:pPr indent="0" marL="0">
              <a:buNone/>
            </a:pPr>
            <a:r>
              <a:rPr lang="en-US" sz="1800" b="1" dirty="0">
                <a:solidFill>
                  <a:srgbClr val="FFFFFF"/>
                </a:solidFill>
                <a:latin typeface="Helvetica Neue" pitchFamily="34" charset="0"/>
                <a:ea typeface="Helvetica Neue" pitchFamily="34" charset="-122"/>
                <a:cs typeface="Helvetica Neue" pitchFamily="34" charset="-120"/>
              </a:rPr>
              <a:t>42% of EU SMEs use AI</a:t>
            </a:r>
            <a:endParaRPr lang="en-US" sz="1800" dirty="0"/>
          </a:p>
        </p:txBody>
      </p:sp>
      <p:sp>
        <p:nvSpPr>
          <p:cNvPr id="13" name="Text 11"/>
          <p:cNvSpPr/>
          <p:nvPr/>
        </p:nvSpPr>
        <p:spPr>
          <a:xfrm>
            <a:off x="2880360" y="3502152"/>
            <a:ext cx="5120640" cy="365760"/>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Eurobarometer; top barriers: cost, legal doubts, skills</a:t>
            </a:r>
            <a:endParaRPr lang="en-US" sz="1300" dirty="0"/>
          </a:p>
        </p:txBody>
      </p:sp>
      <p:sp>
        <p:nvSpPr>
          <p:cNvPr id="14" name="Text 12"/>
          <p:cNvSpPr/>
          <p:nvPr/>
        </p:nvSpPr>
        <p:spPr>
          <a:xfrm>
            <a:off x="685800" y="3959352"/>
            <a:ext cx="2103120" cy="329184"/>
          </a:xfrm>
          <a:prstGeom prst="rect">
            <a:avLst/>
          </a:prstGeom>
          <a:noFill/>
          <a:ln/>
        </p:spPr>
        <p:txBody>
          <a:bodyPr wrap="square" lIns="0" tIns="0" rIns="0" bIns="0" rtlCol="0" anchor="t"/>
          <a:lstStyle/>
          <a:p>
            <a:pPr indent="0" marL="0">
              <a:buNone/>
            </a:pPr>
            <a:r>
              <a:rPr lang="en-US" sz="1400" b="1" dirty="0">
                <a:solidFill>
                  <a:srgbClr val="F5D06A"/>
                </a:solidFill>
                <a:latin typeface="Helvetica Neue" pitchFamily="34" charset="0"/>
                <a:ea typeface="Helvetica Neue" pitchFamily="34" charset="-122"/>
                <a:cs typeface="Helvetica Neue" pitchFamily="34" charset="-120"/>
              </a:rPr>
              <a:t>6 Oct</a:t>
            </a:r>
            <a:endParaRPr lang="en-US" sz="1400" dirty="0"/>
          </a:p>
        </p:txBody>
      </p:sp>
      <p:sp>
        <p:nvSpPr>
          <p:cNvPr id="15" name="Text 13"/>
          <p:cNvSpPr/>
          <p:nvPr/>
        </p:nvSpPr>
        <p:spPr>
          <a:xfrm>
            <a:off x="2880360" y="3941064"/>
            <a:ext cx="5120640" cy="365760"/>
          </a:xfrm>
          <a:prstGeom prst="rect">
            <a:avLst/>
          </a:prstGeom>
          <a:noFill/>
          <a:ln/>
        </p:spPr>
        <p:txBody>
          <a:bodyPr wrap="square" lIns="0" tIns="0" rIns="0" bIns="0" rtlCol="0" anchor="t"/>
          <a:lstStyle/>
          <a:p>
            <a:pPr indent="0" marL="0">
              <a:buNone/>
            </a:pPr>
            <a:r>
              <a:rPr lang="en-US" sz="1800" b="1" dirty="0">
                <a:solidFill>
                  <a:srgbClr val="FFFFFF"/>
                </a:solidFill>
                <a:latin typeface="Helvetica Neue" pitchFamily="34" charset="0"/>
                <a:ea typeface="Helvetica Neue" pitchFamily="34" charset="-122"/>
                <a:cs typeface="Helvetica Neue" pitchFamily="34" charset="-120"/>
              </a:rPr>
              <a:t>Mistral Large 4</a:t>
            </a:r>
            <a:endParaRPr lang="en-US" sz="1800" dirty="0"/>
          </a:p>
        </p:txBody>
      </p:sp>
      <p:sp>
        <p:nvSpPr>
          <p:cNvPr id="16" name="Text 14"/>
          <p:cNvSpPr/>
          <p:nvPr/>
        </p:nvSpPr>
        <p:spPr>
          <a:xfrm>
            <a:off x="2880360" y="4288536"/>
            <a:ext cx="5120640" cy="365760"/>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about 1 trillion parameters, trained in EU data centres</a:t>
            </a:r>
            <a:endParaRPr lang="en-US" sz="1300" dirty="0"/>
          </a:p>
        </p:txBody>
      </p:sp>
      <p:sp>
        <p:nvSpPr>
          <p:cNvPr id="17" name="Text 15"/>
          <p:cNvSpPr/>
          <p:nvPr/>
        </p:nvSpPr>
        <p:spPr>
          <a:xfrm>
            <a:off x="685800" y="4745736"/>
            <a:ext cx="2103120" cy="329184"/>
          </a:xfrm>
          <a:prstGeom prst="rect">
            <a:avLst/>
          </a:prstGeom>
          <a:noFill/>
          <a:ln/>
        </p:spPr>
        <p:txBody>
          <a:bodyPr wrap="square" lIns="0" tIns="0" rIns="0" bIns="0" rtlCol="0" anchor="t"/>
          <a:lstStyle/>
          <a:p>
            <a:pPr indent="0" marL="0">
              <a:buNone/>
            </a:pPr>
            <a:r>
              <a:rPr lang="en-US" sz="1400" b="1" dirty="0">
                <a:solidFill>
                  <a:srgbClr val="F5D06A"/>
                </a:solidFill>
                <a:latin typeface="Helvetica Neue" pitchFamily="34" charset="0"/>
                <a:ea typeface="Helvetica Neue" pitchFamily="34" charset="-122"/>
                <a:cs typeface="Helvetica Neue" pitchFamily="34" charset="-120"/>
              </a:rPr>
              <a:t>until 3 Dec</a:t>
            </a:r>
            <a:endParaRPr lang="en-US" sz="1400" dirty="0"/>
          </a:p>
        </p:txBody>
      </p:sp>
      <p:sp>
        <p:nvSpPr>
          <p:cNvPr id="18" name="Text 16"/>
          <p:cNvSpPr/>
          <p:nvPr/>
        </p:nvSpPr>
        <p:spPr>
          <a:xfrm>
            <a:off x="2880360" y="4727448"/>
            <a:ext cx="5120640" cy="365760"/>
          </a:xfrm>
          <a:prstGeom prst="rect">
            <a:avLst/>
          </a:prstGeom>
          <a:noFill/>
          <a:ln/>
        </p:spPr>
        <p:txBody>
          <a:bodyPr wrap="square" lIns="0" tIns="0" rIns="0" bIns="0" rtlCol="0" anchor="t"/>
          <a:lstStyle/>
          <a:p>
            <a:pPr indent="0" marL="0">
              <a:buNone/>
            </a:pPr>
            <a:r>
              <a:rPr lang="en-US" sz="1800" b="1" dirty="0">
                <a:solidFill>
                  <a:srgbClr val="FFFFFF"/>
                </a:solidFill>
                <a:latin typeface="Helvetica Neue" pitchFamily="34" charset="0"/>
                <a:ea typeface="Helvetica Neue" pitchFamily="34" charset="-122"/>
                <a:cs typeface="Helvetica Neue" pitchFamily="34" charset="-120"/>
              </a:rPr>
              <a:t>EU KIDS Act consultation</a:t>
            </a:r>
            <a:endParaRPr lang="en-US" sz="1800" dirty="0"/>
          </a:p>
        </p:txBody>
      </p:sp>
      <p:sp>
        <p:nvSpPr>
          <p:cNvPr id="19" name="Text 17"/>
          <p:cNvSpPr/>
          <p:nvPr/>
        </p:nvSpPr>
        <p:spPr>
          <a:xfrm>
            <a:off x="2880360" y="5074920"/>
            <a:ext cx="5120640" cy="365760"/>
          </a:xfrm>
          <a:prstGeom prst="rect">
            <a:avLst/>
          </a:prstGeom>
          <a:noFill/>
          <a:ln/>
        </p:spPr>
        <p:txBody>
          <a:bodyPr wrap="square" lIns="0" tIns="0" rIns="0" bIns="0" rtlCol="0" anchor="t"/>
          <a:lstStyle/>
          <a:p>
            <a:pPr indent="0" marL="0">
              <a:buNone/>
            </a:pPr>
            <a:r>
              <a:rPr lang="en-US" sz="1300" dirty="0">
                <a:solidFill>
                  <a:srgbClr val="A9AEB6"/>
                </a:solidFill>
                <a:latin typeface="Helvetica Neue" pitchFamily="34" charset="0"/>
                <a:ea typeface="Helvetica Neue" pitchFamily="34" charset="-122"/>
                <a:cs typeface="Helvetica Neue" pitchFamily="34" charset="-120"/>
              </a:rPr>
              <a:t>no social media under 13, rules for AI chatbots</a:t>
            </a:r>
            <a:endParaRPr lang="en-US" sz="1300" dirty="0"/>
          </a:p>
        </p:txBody>
      </p:sp>
      <p:pic>
        <p:nvPicPr>
          <p:cNvPr id="20" name="Image 0" descr="/Users/momofeichtinger/Documents/RootOrdner/Business/KI Deep Dives/output/2026-11-02-deepdive/deck/assets-canva/cut-eu.png">    </p:cNvPr>
          <p:cNvPicPr>
            <a:picLocks noChangeAspect="1"/>
          </p:cNvPicPr>
          <p:nvPr/>
        </p:nvPicPr>
        <p:blipFill>
          <a:blip r:embed="rId1"/>
          <a:stretch>
            <a:fillRect/>
          </a:stretch>
        </p:blipFill>
        <p:spPr>
          <a:xfrm>
            <a:off x="8229600" y="1737360"/>
            <a:ext cx="3474720" cy="3474720"/>
          </a:xfrm>
          <a:prstGeom prst="rect">
            <a:avLst/>
          </a:prstGeom>
        </p:spPr>
      </p:pic>
      <p:sp>
        <p:nvSpPr>
          <p:cNvPr id="21" name="Text 18"/>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Regulation (EU) 2024/1689 as amended by Regulation (EU) 2026/1744, European Commission, Eurobarometer, Mistral AI.</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33</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LEARNING WITH AI</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AI tutors can help or hurt</a:t>
            </a:r>
            <a:endParaRPr lang="en-US" sz="3800" dirty="0"/>
          </a:p>
        </p:txBody>
      </p:sp>
      <p:sp>
        <p:nvSpPr>
          <p:cNvPr id="5" name="Text 3"/>
          <p:cNvSpPr/>
          <p:nvPr/>
        </p:nvSpPr>
        <p:spPr>
          <a:xfrm>
            <a:off x="685800" y="1645920"/>
            <a:ext cx="3566160" cy="411480"/>
          </a:xfrm>
          <a:prstGeom prst="rect">
            <a:avLst/>
          </a:prstGeom>
          <a:noFill/>
          <a:ln/>
        </p:spPr>
        <p:txBody>
          <a:bodyPr wrap="square" lIns="0" tIns="0" rIns="0" bIns="0" rtlCol="0" anchor="t"/>
          <a:lstStyle/>
          <a:p>
            <a:pPr indent="0" marL="0">
              <a:buNone/>
            </a:pPr>
            <a:r>
              <a:rPr lang="en-US" sz="2000" b="1" dirty="0">
                <a:solidFill>
                  <a:srgbClr val="EF4E4E"/>
                </a:solidFill>
                <a:latin typeface="Helvetica Neue" pitchFamily="34" charset="0"/>
                <a:ea typeface="Helvetica Neue" pitchFamily="34" charset="-122"/>
                <a:cs typeface="Helvetica Neue" pitchFamily="34" charset="-120"/>
              </a:rPr>
              <a:t>When AI hands out answers</a:t>
            </a:r>
            <a:endParaRPr lang="en-US" sz="2000" dirty="0"/>
          </a:p>
        </p:txBody>
      </p:sp>
      <p:sp>
        <p:nvSpPr>
          <p:cNvPr id="6" name="Text 4"/>
          <p:cNvSpPr/>
          <p:nvPr/>
        </p:nvSpPr>
        <p:spPr>
          <a:xfrm>
            <a:off x="685800" y="2148840"/>
            <a:ext cx="3566160" cy="2103120"/>
          </a:xfrm>
          <a:prstGeom prst="rect">
            <a:avLst/>
          </a:prstGeom>
          <a:noFill/>
          <a:ln/>
        </p:spPr>
        <p:txBody>
          <a:bodyPr wrap="square" lIns="0" tIns="0" rIns="0" bIns="0" rtlCol="0" anchor="t"/>
          <a:lstStyle/>
          <a:p>
            <a:pPr indent="0" marL="0">
              <a:lnSpc>
                <a:spcPct val="112000"/>
              </a:lnSpc>
              <a:buNone/>
            </a:pPr>
            <a:r>
              <a:rPr lang="en-US" sz="1700" dirty="0">
                <a:solidFill>
                  <a:srgbClr val="FFFFFF"/>
                </a:solidFill>
                <a:latin typeface="Helvetica Neue" pitchFamily="34" charset="0"/>
                <a:ea typeface="Helvetica Neue" pitchFamily="34" charset="-122"/>
                <a:cs typeface="Helvetica Neue" pitchFamily="34" charset="-120"/>
              </a:rPr>
              <a:t>In a University of Maryland trial with 2,379 students, access to a course AI assistant lowered grades by 0.37 standard deviations. Only about 15 percent actually used it.</a:t>
            </a:r>
            <a:endParaRPr lang="en-US" sz="1700" dirty="0"/>
          </a:p>
        </p:txBody>
      </p:sp>
      <p:sp>
        <p:nvSpPr>
          <p:cNvPr id="7" name="Text 5"/>
          <p:cNvSpPr/>
          <p:nvPr/>
        </p:nvSpPr>
        <p:spPr>
          <a:xfrm>
            <a:off x="4617720" y="1645920"/>
            <a:ext cx="3566160" cy="411480"/>
          </a:xfrm>
          <a:prstGeom prst="rect">
            <a:avLst/>
          </a:prstGeom>
          <a:noFill/>
          <a:ln/>
        </p:spPr>
        <p:txBody>
          <a:bodyPr wrap="square" lIns="0" tIns="0" rIns="0" bIns="0" rtlCol="0" anchor="t"/>
          <a:lstStyle/>
          <a:p>
            <a:pPr indent="0" marL="0">
              <a:buNone/>
            </a:pPr>
            <a:r>
              <a:rPr lang="en-US" sz="2000" b="1" dirty="0">
                <a:solidFill>
                  <a:srgbClr val="5EC4B6"/>
                </a:solidFill>
                <a:latin typeface="Helvetica Neue" pitchFamily="34" charset="0"/>
                <a:ea typeface="Helvetica Neue" pitchFamily="34" charset="-122"/>
                <a:cs typeface="Helvetica Neue" pitchFamily="34" charset="-120"/>
              </a:rPr>
              <a:t>When AI makes you think</a:t>
            </a:r>
            <a:endParaRPr lang="en-US" sz="2000" dirty="0"/>
          </a:p>
        </p:txBody>
      </p:sp>
      <p:sp>
        <p:nvSpPr>
          <p:cNvPr id="8" name="Text 6"/>
          <p:cNvSpPr/>
          <p:nvPr/>
        </p:nvSpPr>
        <p:spPr>
          <a:xfrm>
            <a:off x="4617720" y="2148840"/>
            <a:ext cx="3566160" cy="2103120"/>
          </a:xfrm>
          <a:prstGeom prst="rect">
            <a:avLst/>
          </a:prstGeom>
          <a:noFill/>
          <a:ln/>
        </p:spPr>
        <p:txBody>
          <a:bodyPr wrap="square" lIns="0" tIns="0" rIns="0" bIns="0" rtlCol="0" anchor="t"/>
          <a:lstStyle/>
          <a:p>
            <a:pPr indent="0" marL="0">
              <a:lnSpc>
                <a:spcPct val="112000"/>
              </a:lnSpc>
              <a:buNone/>
            </a:pPr>
            <a:r>
              <a:rPr lang="en-US" sz="1700" dirty="0">
                <a:solidFill>
                  <a:srgbClr val="FFFFFF"/>
                </a:solidFill>
                <a:latin typeface="Helvetica Neue" pitchFamily="34" charset="0"/>
                <a:ea typeface="Helvetica Neue" pitchFamily="34" charset="-122"/>
                <a:cs typeface="Helvetica Neue" pitchFamily="34" charset="-120"/>
              </a:rPr>
              <a:t>A learner films his paper with a document camera while Astra tutors him: the model sees each step and asks back.</a:t>
            </a:r>
            <a:endParaRPr lang="en-US" sz="1700" dirty="0"/>
          </a:p>
        </p:txBody>
      </p:sp>
      <p:pic>
        <p:nvPicPr>
          <p:cNvPr id="9" name="Image 0" descr="/Users/momofeichtinger/Documents/RootOrdner/Business/KI Deep Dives/output/2026-11-02-deepdive/deck/assets-canva/cut-tutor.png">    </p:cNvPr>
          <p:cNvPicPr>
            <a:picLocks noChangeAspect="1"/>
          </p:cNvPicPr>
          <p:nvPr/>
        </p:nvPicPr>
        <p:blipFill>
          <a:blip r:embed="rId1"/>
          <a:stretch>
            <a:fillRect/>
          </a:stretch>
        </p:blipFill>
        <p:spPr>
          <a:xfrm>
            <a:off x="8641080" y="1371600"/>
            <a:ext cx="3017520" cy="3017520"/>
          </a:xfrm>
          <a:prstGeom prst="rect">
            <a:avLst/>
          </a:prstGeom>
        </p:spPr>
      </p:pic>
      <p:sp>
        <p:nvSpPr>
          <p:cNvPr id="10" name="Shape 7"/>
          <p:cNvSpPr/>
          <p:nvPr/>
        </p:nvSpPr>
        <p:spPr>
          <a:xfrm>
            <a:off x="685800" y="4434840"/>
            <a:ext cx="10820095" cy="0"/>
          </a:xfrm>
          <a:prstGeom prst="line">
            <a:avLst/>
          </a:prstGeom>
          <a:noFill/>
          <a:ln w="12700">
            <a:solidFill>
              <a:srgbClr val="2E3238"/>
            </a:solidFill>
            <a:prstDash val="solid"/>
          </a:ln>
        </p:spPr>
      </p:sp>
      <p:sp>
        <p:nvSpPr>
          <p:cNvPr id="11" name="Text 8"/>
          <p:cNvSpPr/>
          <p:nvPr/>
        </p:nvSpPr>
        <p:spPr>
          <a:xfrm>
            <a:off x="685800" y="4617720"/>
            <a:ext cx="10820095" cy="731520"/>
          </a:xfrm>
          <a:prstGeom prst="rect">
            <a:avLst/>
          </a:prstGeom>
          <a:noFill/>
          <a:ln/>
        </p:spPr>
        <p:txBody>
          <a:bodyPr wrap="square" lIns="0" tIns="0" rIns="0" bIns="0" rtlCol="0" anchor="t"/>
          <a:lstStyle/>
          <a:p>
            <a:pPr indent="0" marL="0">
              <a:buNone/>
            </a:pPr>
            <a:r>
              <a:rPr lang="en-US" sz="2200" b="1" dirty="0">
                <a:solidFill>
                  <a:srgbClr val="F5D06A"/>
                </a:solidFill>
                <a:latin typeface="Helvetica Neue" pitchFamily="34" charset="0"/>
                <a:ea typeface="Helvetica Neue" pitchFamily="34" charset="-122"/>
                <a:cs typeface="Helvetica Neue" pitchFamily="34" charset="-120"/>
              </a:rPr>
              <a:t>Rule for class: the AI asks before it answers, and the student shows the work.</a:t>
            </a:r>
            <a:endParaRPr lang="en-US" sz="2200" dirty="0"/>
          </a:p>
        </p:txBody>
      </p:sp>
      <p:sp>
        <p:nvSpPr>
          <p:cNvPr id="12" name="Text 9"/>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University of Maryland randomised trial (30 Sep); creator post on X (9 Oct).</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34</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WORK AND JOBS</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The entry job is changing</a:t>
            </a:r>
            <a:endParaRPr lang="en-US" sz="3800" dirty="0"/>
          </a:p>
        </p:txBody>
      </p:sp>
      <p:sp>
        <p:nvSpPr>
          <p:cNvPr id="5" name="Text 3"/>
          <p:cNvSpPr/>
          <p:nvPr/>
        </p:nvSpPr>
        <p:spPr>
          <a:xfrm>
            <a:off x="685800" y="1645920"/>
            <a:ext cx="3291840" cy="1005840"/>
          </a:xfrm>
          <a:prstGeom prst="rect">
            <a:avLst/>
          </a:prstGeom>
          <a:noFill/>
          <a:ln/>
        </p:spPr>
        <p:txBody>
          <a:bodyPr wrap="square" lIns="0" tIns="0" rIns="0" bIns="0" rtlCol="0" anchor="b"/>
          <a:lstStyle/>
          <a:p>
            <a:pPr indent="0" marL="0">
              <a:buNone/>
            </a:pPr>
            <a:r>
              <a:rPr lang="en-US" sz="4700" b="1" dirty="0">
                <a:solidFill>
                  <a:srgbClr val="F5D06A"/>
                </a:solidFill>
                <a:latin typeface="Helvetica Neue" pitchFamily="34" charset="0"/>
                <a:ea typeface="Helvetica Neue" pitchFamily="34" charset="-122"/>
                <a:cs typeface="Helvetica Neue" pitchFamily="34" charset="-120"/>
              </a:rPr>
              <a:t>27% → 9%</a:t>
            </a:r>
            <a:endParaRPr lang="en-US" sz="4700" dirty="0"/>
          </a:p>
        </p:txBody>
      </p:sp>
      <p:sp>
        <p:nvSpPr>
          <p:cNvPr id="6" name="Text 4"/>
          <p:cNvSpPr/>
          <p:nvPr/>
        </p:nvSpPr>
        <p:spPr>
          <a:xfrm>
            <a:off x="685800" y="2724912"/>
            <a:ext cx="3291840" cy="822960"/>
          </a:xfrm>
          <a:prstGeom prst="rect">
            <a:avLst/>
          </a:prstGeom>
          <a:noFill/>
          <a:ln/>
        </p:spPr>
        <p:txBody>
          <a:bodyPr wrap="square" lIns="0" tIns="0" rIns="0" bIns="0" rtlCol="0" anchor="t"/>
          <a:lstStyle/>
          <a:p>
            <a:pPr indent="0" marL="0">
              <a:lnSpc>
                <a:spcPct val="105000"/>
              </a:lnSpc>
              <a:buNone/>
            </a:pPr>
            <a:r>
              <a:rPr lang="en-US" sz="1600" dirty="0">
                <a:solidFill>
                  <a:srgbClr val="A9AEB6"/>
                </a:solidFill>
                <a:latin typeface="Helvetica Neue" pitchFamily="34" charset="0"/>
                <a:ea typeface="Helvetica Neue" pitchFamily="34" charset="-122"/>
                <a:cs typeface="Helvetica Neue" pitchFamily="34" charset="-120"/>
              </a:rPr>
              <a:t>share of junior hires in Anthropic's technical hiring</a:t>
            </a:r>
            <a:endParaRPr lang="en-US" sz="1600" dirty="0"/>
          </a:p>
        </p:txBody>
      </p:sp>
      <p:sp>
        <p:nvSpPr>
          <p:cNvPr id="7" name="Text 5"/>
          <p:cNvSpPr/>
          <p:nvPr/>
        </p:nvSpPr>
        <p:spPr>
          <a:xfrm>
            <a:off x="4343400" y="1645920"/>
            <a:ext cx="3291840" cy="1005840"/>
          </a:xfrm>
          <a:prstGeom prst="rect">
            <a:avLst/>
          </a:prstGeom>
          <a:noFill/>
          <a:ln/>
        </p:spPr>
        <p:txBody>
          <a:bodyPr wrap="square" lIns="0" tIns="0" rIns="0" bIns="0" rtlCol="0" anchor="b"/>
          <a:lstStyle/>
          <a:p>
            <a:pPr indent="0" marL="0">
              <a:buNone/>
            </a:pPr>
            <a:r>
              <a:rPr lang="en-US" sz="6400" b="1" dirty="0">
                <a:solidFill>
                  <a:srgbClr val="5EC4B6"/>
                </a:solidFill>
                <a:latin typeface="Helvetica Neue" pitchFamily="34" charset="0"/>
                <a:ea typeface="Helvetica Neue" pitchFamily="34" charset="-122"/>
                <a:cs typeface="Helvetica Neue" pitchFamily="34" charset="-120"/>
              </a:rPr>
              <a:t>6x</a:t>
            </a:r>
            <a:endParaRPr lang="en-US" sz="6400" dirty="0"/>
          </a:p>
        </p:txBody>
      </p:sp>
      <p:sp>
        <p:nvSpPr>
          <p:cNvPr id="8" name="Text 6"/>
          <p:cNvSpPr/>
          <p:nvPr/>
        </p:nvSpPr>
        <p:spPr>
          <a:xfrm>
            <a:off x="4343400" y="2724912"/>
            <a:ext cx="3291840" cy="822960"/>
          </a:xfrm>
          <a:prstGeom prst="rect">
            <a:avLst/>
          </a:prstGeom>
          <a:noFill/>
          <a:ln/>
        </p:spPr>
        <p:txBody>
          <a:bodyPr wrap="square" lIns="0" tIns="0" rIns="0" bIns="0" rtlCol="0" anchor="t"/>
          <a:lstStyle/>
          <a:p>
            <a:pPr indent="0" marL="0">
              <a:lnSpc>
                <a:spcPct val="105000"/>
              </a:lnSpc>
              <a:buNone/>
            </a:pPr>
            <a:r>
              <a:rPr lang="en-US" sz="1600" dirty="0">
                <a:solidFill>
                  <a:srgbClr val="A9AEB6"/>
                </a:solidFill>
                <a:latin typeface="Helvetica Neue" pitchFamily="34" charset="0"/>
                <a:ea typeface="Helvetica Neue" pitchFamily="34" charset="-122"/>
                <a:cs typeface="Helvetica Neue" pitchFamily="34" charset="-120"/>
              </a:rPr>
              <a:t>agent hours compared with staff hours at Anthropic (August)</a:t>
            </a:r>
            <a:endParaRPr lang="en-US" sz="1600" dirty="0"/>
          </a:p>
        </p:txBody>
      </p:sp>
      <p:sp>
        <p:nvSpPr>
          <p:cNvPr id="9" name="Text 7"/>
          <p:cNvSpPr/>
          <p:nvPr/>
        </p:nvSpPr>
        <p:spPr>
          <a:xfrm>
            <a:off x="8001000" y="1645920"/>
            <a:ext cx="3291840" cy="1005840"/>
          </a:xfrm>
          <a:prstGeom prst="rect">
            <a:avLst/>
          </a:prstGeom>
          <a:noFill/>
          <a:ln/>
        </p:spPr>
        <p:txBody>
          <a:bodyPr wrap="square" lIns="0" tIns="0" rIns="0" bIns="0" rtlCol="0" anchor="b"/>
          <a:lstStyle/>
          <a:p>
            <a:pPr indent="0" marL="0">
              <a:buNone/>
            </a:pPr>
            <a:r>
              <a:rPr lang="en-US" sz="6300" b="1" dirty="0">
                <a:solidFill>
                  <a:srgbClr val="FFFFFF"/>
                </a:solidFill>
                <a:latin typeface="Helvetica Neue" pitchFamily="34" charset="0"/>
                <a:ea typeface="Helvetica Neue" pitchFamily="34" charset="-122"/>
                <a:cs typeface="Helvetica Neue" pitchFamily="34" charset="-120"/>
              </a:rPr>
              <a:t>10,000</a:t>
            </a:r>
            <a:endParaRPr lang="en-US" sz="6300" dirty="0"/>
          </a:p>
        </p:txBody>
      </p:sp>
      <p:sp>
        <p:nvSpPr>
          <p:cNvPr id="10" name="Text 8"/>
          <p:cNvSpPr/>
          <p:nvPr/>
        </p:nvSpPr>
        <p:spPr>
          <a:xfrm>
            <a:off x="8001000" y="2724912"/>
            <a:ext cx="3291840" cy="822960"/>
          </a:xfrm>
          <a:prstGeom prst="rect">
            <a:avLst/>
          </a:prstGeom>
          <a:noFill/>
          <a:ln/>
        </p:spPr>
        <p:txBody>
          <a:bodyPr wrap="square" lIns="0" tIns="0" rIns="0" bIns="0" rtlCol="0" anchor="t"/>
          <a:lstStyle/>
          <a:p>
            <a:pPr indent="0" marL="0">
              <a:lnSpc>
                <a:spcPct val="105000"/>
              </a:lnSpc>
              <a:buNone/>
            </a:pPr>
            <a:r>
              <a:rPr lang="en-US" sz="1600" dirty="0">
                <a:solidFill>
                  <a:srgbClr val="A9AEB6"/>
                </a:solidFill>
                <a:latin typeface="Helvetica Neue" pitchFamily="34" charset="0"/>
                <a:ea typeface="Helvetica Neue" pitchFamily="34" charset="-122"/>
                <a:cs typeface="Helvetica Neue" pitchFamily="34" charset="-120"/>
              </a:rPr>
              <a:t>deployment engineers Anthropic wants to train with $100M</a:t>
            </a:r>
            <a:endParaRPr lang="en-US" sz="1600" dirty="0"/>
          </a:p>
        </p:txBody>
      </p:sp>
      <p:sp>
        <p:nvSpPr>
          <p:cNvPr id="11" name="Shape 9"/>
          <p:cNvSpPr/>
          <p:nvPr/>
        </p:nvSpPr>
        <p:spPr>
          <a:xfrm>
            <a:off x="685800" y="4114800"/>
            <a:ext cx="10820095" cy="0"/>
          </a:xfrm>
          <a:prstGeom prst="line">
            <a:avLst/>
          </a:prstGeom>
          <a:noFill/>
          <a:ln w="12700">
            <a:solidFill>
              <a:srgbClr val="2E3238"/>
            </a:solidFill>
            <a:prstDash val="solid"/>
          </a:ln>
        </p:spPr>
      </p:sp>
      <p:sp>
        <p:nvSpPr>
          <p:cNvPr id="12" name="Text 10"/>
          <p:cNvSpPr/>
          <p:nvPr/>
        </p:nvSpPr>
        <p:spPr>
          <a:xfrm>
            <a:off x="685800" y="4297680"/>
            <a:ext cx="10820095" cy="1097280"/>
          </a:xfrm>
          <a:prstGeom prst="rect">
            <a:avLst/>
          </a:prstGeom>
          <a:noFill/>
          <a:ln/>
        </p:spPr>
        <p:txBody>
          <a:bodyPr wrap="square" lIns="0" tIns="0" rIns="0" bIns="0" rtlCol="0" anchor="t"/>
          <a:lstStyle/>
          <a:p>
            <a:pPr indent="0" marL="0">
              <a:lnSpc>
                <a:spcPct val="110000"/>
              </a:lnSpc>
              <a:buNone/>
            </a:pPr>
            <a:r>
              <a:rPr lang="en-US" sz="2000" dirty="0">
                <a:solidFill>
                  <a:srgbClr val="FFFFFF"/>
                </a:solidFill>
                <a:latin typeface="Helvetica Neue" pitchFamily="34" charset="0"/>
                <a:ea typeface="Helvetica Neue" pitchFamily="34" charset="-122"/>
                <a:cs typeface="Helvetica Neue" pitchFamily="34" charset="-120"/>
              </a:rPr>
              <a:t>The new entry job is running agents well: writing the brief, checking the result, owning the outcome.</a:t>
            </a:r>
            <a:endParaRPr lang="en-US" sz="2000" dirty="0"/>
          </a:p>
        </p:txBody>
      </p:sp>
      <p:sp>
        <p:nvSpPr>
          <p:cNvPr id="13" name="Text 11"/>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Anthropic Economic Index (16 Oct), Anthropic (2 Oct).</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35</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AGI WATCH</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AGI watch</a:t>
            </a:r>
            <a:endParaRPr lang="en-US" sz="3800" dirty="0"/>
          </a:p>
        </p:txBody>
      </p:sp>
      <p:sp>
        <p:nvSpPr>
          <p:cNvPr id="5" name="Text 3"/>
          <p:cNvSpPr/>
          <p:nvPr/>
        </p:nvSpPr>
        <p:spPr>
          <a:xfrm>
            <a:off x="685800" y="1645920"/>
            <a:ext cx="3474720" cy="1005840"/>
          </a:xfrm>
          <a:prstGeom prst="rect">
            <a:avLst/>
          </a:prstGeom>
          <a:noFill/>
          <a:ln/>
        </p:spPr>
        <p:txBody>
          <a:bodyPr wrap="square" lIns="0" tIns="0" rIns="0" bIns="0" rtlCol="0" anchor="b"/>
          <a:lstStyle/>
          <a:p>
            <a:pPr indent="0" marL="0">
              <a:buNone/>
            </a:pPr>
            <a:r>
              <a:rPr lang="en-US" sz="8800" b="1" dirty="0">
                <a:solidFill>
                  <a:srgbClr val="F5D06A"/>
                </a:solidFill>
                <a:latin typeface="Helvetica Neue" pitchFamily="34" charset="0"/>
                <a:ea typeface="Helvetica Neue" pitchFamily="34" charset="-122"/>
                <a:cs typeface="Helvetica Neue" pitchFamily="34" charset="-120"/>
              </a:rPr>
              <a:t>99%</a:t>
            </a:r>
            <a:endParaRPr lang="en-US" sz="8800" dirty="0"/>
          </a:p>
        </p:txBody>
      </p:sp>
      <p:sp>
        <p:nvSpPr>
          <p:cNvPr id="6" name="Text 4"/>
          <p:cNvSpPr/>
          <p:nvPr/>
        </p:nvSpPr>
        <p:spPr>
          <a:xfrm>
            <a:off x="685800" y="2724912"/>
            <a:ext cx="3474720" cy="822960"/>
          </a:xfrm>
          <a:prstGeom prst="rect">
            <a:avLst/>
          </a:prstGeom>
          <a:noFill/>
          <a:ln/>
        </p:spPr>
        <p:txBody>
          <a:bodyPr wrap="square" lIns="0" tIns="0" rIns="0" bIns="0" rtlCol="0" anchor="t"/>
          <a:lstStyle/>
          <a:p>
            <a:pPr indent="0" marL="0">
              <a:lnSpc>
                <a:spcPct val="105000"/>
              </a:lnSpc>
              <a:buNone/>
            </a:pPr>
            <a:r>
              <a:rPr lang="en-US" sz="1600" dirty="0">
                <a:solidFill>
                  <a:srgbClr val="A9AEB6"/>
                </a:solidFill>
                <a:latin typeface="Helvetica Neue" pitchFamily="34" charset="0"/>
                <a:ea typeface="Helvetica Neue" pitchFamily="34" charset="-122"/>
                <a:cs typeface="Helvetica Neue" pitchFamily="34" charset="-120"/>
              </a:rPr>
              <a:t>Alan D. Thompson's AGI countdown since 28 Sep</a:t>
            </a:r>
            <a:endParaRPr lang="en-US" sz="1600" dirty="0"/>
          </a:p>
        </p:txBody>
      </p:sp>
      <p:sp>
        <p:nvSpPr>
          <p:cNvPr id="7" name="Text 5"/>
          <p:cNvSpPr/>
          <p:nvPr/>
        </p:nvSpPr>
        <p:spPr>
          <a:xfrm>
            <a:off x="4526280" y="1645920"/>
            <a:ext cx="3840480" cy="1005840"/>
          </a:xfrm>
          <a:prstGeom prst="rect">
            <a:avLst/>
          </a:prstGeom>
          <a:noFill/>
          <a:ln/>
        </p:spPr>
        <p:txBody>
          <a:bodyPr wrap="square" lIns="0" tIns="0" rIns="0" bIns="0" rtlCol="0" anchor="b"/>
          <a:lstStyle/>
          <a:p>
            <a:pPr indent="0" marL="0">
              <a:buNone/>
            </a:pPr>
            <a:r>
              <a:rPr lang="en-US" sz="8800" b="1" dirty="0">
                <a:solidFill>
                  <a:srgbClr val="5EC4B6"/>
                </a:solidFill>
                <a:latin typeface="Helvetica Neue" pitchFamily="34" charset="0"/>
                <a:ea typeface="Helvetica Neue" pitchFamily="34" charset="-122"/>
                <a:cs typeface="Helvetica Neue" pitchFamily="34" charset="-120"/>
              </a:rPr>
              <a:t>62.7%</a:t>
            </a:r>
            <a:endParaRPr lang="en-US" sz="8800" dirty="0"/>
          </a:p>
        </p:txBody>
      </p:sp>
      <p:sp>
        <p:nvSpPr>
          <p:cNvPr id="8" name="Text 6"/>
          <p:cNvSpPr/>
          <p:nvPr/>
        </p:nvSpPr>
        <p:spPr>
          <a:xfrm>
            <a:off x="4526280" y="2724912"/>
            <a:ext cx="3840480" cy="822960"/>
          </a:xfrm>
          <a:prstGeom prst="rect">
            <a:avLst/>
          </a:prstGeom>
          <a:noFill/>
          <a:ln/>
        </p:spPr>
        <p:txBody>
          <a:bodyPr wrap="square" lIns="0" tIns="0" rIns="0" bIns="0" rtlCol="0" anchor="t"/>
          <a:lstStyle/>
          <a:p>
            <a:pPr indent="0" marL="0">
              <a:lnSpc>
                <a:spcPct val="105000"/>
              </a:lnSpc>
              <a:buNone/>
            </a:pPr>
            <a:r>
              <a:rPr lang="en-US" sz="1600" dirty="0">
                <a:solidFill>
                  <a:srgbClr val="A9AEB6"/>
                </a:solidFill>
                <a:latin typeface="Helvetica Neue" pitchFamily="34" charset="0"/>
                <a:ea typeface="Helvetica Neue" pitchFamily="34" charset="-122"/>
                <a:cs typeface="Helvetica Neue" pitchFamily="34" charset="-120"/>
              </a:rPr>
              <a:t>GPT-6 Astra on ARC-AGI-3, standard setup</a:t>
            </a:r>
            <a:endParaRPr lang="en-US" sz="1600" dirty="0"/>
          </a:p>
        </p:txBody>
      </p:sp>
      <p:sp>
        <p:nvSpPr>
          <p:cNvPr id="9" name="Text 7"/>
          <p:cNvSpPr/>
          <p:nvPr/>
        </p:nvSpPr>
        <p:spPr>
          <a:xfrm>
            <a:off x="685800" y="4206240"/>
            <a:ext cx="7132320" cy="1280160"/>
          </a:xfrm>
          <a:prstGeom prst="rect">
            <a:avLst/>
          </a:prstGeom>
          <a:noFill/>
          <a:ln/>
        </p:spPr>
        <p:txBody>
          <a:bodyPr wrap="square" lIns="0" tIns="0" rIns="0" bIns="0" rtlCol="0" anchor="t"/>
          <a:lstStyle/>
          <a:p>
            <a:pPr indent="0" marL="0">
              <a:lnSpc>
                <a:spcPct val="110000"/>
              </a:lnSpc>
              <a:buNone/>
            </a:pPr>
            <a:r>
              <a:rPr lang="en-US" sz="1800" dirty="0">
                <a:solidFill>
                  <a:srgbClr val="FFFFFF"/>
                </a:solidFill>
                <a:latin typeface="Helvetica Neue" pitchFamily="34" charset="0"/>
                <a:ea typeface="Helvetica Neue" pitchFamily="34" charset="-122"/>
                <a:cs typeface="Helvetica Neue" pitchFamily="34" charset="-120"/>
              </a:rPr>
              <a:t>With a better harness the same models reach 96 percent and more. The ARC-AGI-3 Kaggle competition for open models closes tonight at 23:59 UTC.</a:t>
            </a:r>
            <a:endParaRPr lang="en-US" sz="1800" dirty="0"/>
          </a:p>
        </p:txBody>
      </p:sp>
      <p:pic>
        <p:nvPicPr>
          <p:cNvPr id="10" name="Image 0" descr="/Users/momofeichtinger/Documents/RootOrdner/Business/KI Deep Dives/output/2026-11-02-deepdive/deck/assets-canva/cut-brain-three.png">    </p:cNvPr>
          <p:cNvPicPr>
            <a:picLocks noChangeAspect="1"/>
          </p:cNvPicPr>
          <p:nvPr/>
        </p:nvPicPr>
        <p:blipFill>
          <a:blip r:embed="rId1"/>
          <a:stretch>
            <a:fillRect/>
          </a:stretch>
        </p:blipFill>
        <p:spPr>
          <a:xfrm>
            <a:off x="8229600" y="2651760"/>
            <a:ext cx="3474720" cy="1737360"/>
          </a:xfrm>
          <a:prstGeom prst="rect">
            <a:avLst/>
          </a:prstGeom>
        </p:spPr>
      </p:pic>
      <p:sp>
        <p:nvSpPr>
          <p:cNvPr id="11" name="Text 8"/>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lifearchitect.ai, ARC Prize Foundation, Kaggle.</a:t>
            </a:r>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36</a:t>
            </a:r>
            <a:endParaRPr lang="en-US" sz="1100" dirty="0"/>
          </a:p>
        </p:txBody>
      </p:sp>
      <p:pic>
        <p:nvPicPr>
          <p:cNvPr id="3" name="Image 0" descr="/Users/momofeichtinger/Documents/RootOrdner/Business/KI Deep Dives/output/2026-11-02-deepdive/deck/assets-canva/monday-morning.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1005840"/>
            <a:ext cx="2743200" cy="1280160"/>
          </a:xfrm>
          <a:prstGeom prst="rect">
            <a:avLst/>
          </a:prstGeom>
          <a:noFill/>
          <a:ln/>
        </p:spPr>
        <p:txBody>
          <a:bodyPr wrap="square" lIns="0" tIns="0" rIns="0" bIns="0" rtlCol="0" anchor="b"/>
          <a:lstStyle/>
          <a:p>
            <a:pPr indent="0" marL="0">
              <a:buNone/>
            </a:pPr>
            <a:r>
              <a:rPr lang="en-US" sz="9600" b="1" dirty="0">
                <a:solidFill>
                  <a:srgbClr val="F5D06A"/>
                </a:solidFill>
                <a:latin typeface="Helvetica Neue" pitchFamily="34" charset="0"/>
                <a:ea typeface="Helvetica Neue" pitchFamily="34" charset="-122"/>
                <a:cs typeface="Helvetica Neue" pitchFamily="34" charset="-120"/>
              </a:rPr>
              <a:t>06</a:t>
            </a:r>
            <a:endParaRPr lang="en-US" sz="9600" dirty="0"/>
          </a:p>
        </p:txBody>
      </p:sp>
      <p:sp>
        <p:nvSpPr>
          <p:cNvPr id="5" name="Text 2"/>
          <p:cNvSpPr/>
          <p:nvPr/>
        </p:nvSpPr>
        <p:spPr>
          <a:xfrm>
            <a:off x="685800" y="2377440"/>
            <a:ext cx="5120640" cy="1188720"/>
          </a:xfrm>
          <a:prstGeom prst="rect">
            <a:avLst/>
          </a:prstGeom>
          <a:noFill/>
          <a:ln/>
        </p:spPr>
        <p:txBody>
          <a:bodyPr wrap="square" lIns="0" tIns="0" rIns="0" bIns="0" rtlCol="0" anchor="t"/>
          <a:lstStyle/>
          <a:p>
            <a:pPr indent="0" marL="0">
              <a:buNone/>
            </a:pPr>
            <a:r>
              <a:rPr lang="en-US" sz="5400" b="1" dirty="0">
                <a:solidFill>
                  <a:srgbClr val="FFFFFF"/>
                </a:solidFill>
                <a:latin typeface="Helvetica Neue" pitchFamily="34" charset="0"/>
                <a:ea typeface="Helvetica Neue" pitchFamily="34" charset="-122"/>
                <a:cs typeface="Helvetica Neue" pitchFamily="34" charset="-120"/>
              </a:rPr>
              <a:t>Your Monday</a:t>
            </a:r>
            <a:endParaRPr lang="en-US" sz="5400" dirty="0"/>
          </a:p>
        </p:txBody>
      </p:sp>
      <p:sp>
        <p:nvSpPr>
          <p:cNvPr id="6" name="Text 3"/>
          <p:cNvSpPr/>
          <p:nvPr/>
        </p:nvSpPr>
        <p:spPr>
          <a:xfrm>
            <a:off x="685800" y="3657600"/>
            <a:ext cx="4572000" cy="1280160"/>
          </a:xfrm>
          <a:prstGeom prst="rect">
            <a:avLst/>
          </a:prstGeom>
          <a:noFill/>
          <a:ln/>
        </p:spPr>
        <p:txBody>
          <a:bodyPr wrap="square" lIns="0" tIns="0" rIns="0" bIns="0" rtlCol="0" anchor="t"/>
          <a:lstStyle/>
          <a:p>
            <a:pPr indent="0" marL="0">
              <a:lnSpc>
                <a:spcPct val="110000"/>
              </a:lnSpc>
              <a:buNone/>
            </a:pPr>
            <a:r>
              <a:rPr lang="en-US" sz="2200" dirty="0">
                <a:solidFill>
                  <a:srgbClr val="A9AEB6"/>
                </a:solidFill>
                <a:latin typeface="Helvetica Neue" pitchFamily="34" charset="0"/>
                <a:ea typeface="Helvetica Neue" pitchFamily="34" charset="-122"/>
                <a:cs typeface="Helvetica Neue" pitchFamily="34" charset="-120"/>
              </a:rPr>
              <a:t>Set up your first agent hours. Small, safe, measurable.</a:t>
            </a:r>
            <a:endParaRPr lang="en-US" sz="2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37</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FIVE STEPS</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Your first agent hour</a:t>
            </a:r>
            <a:endParaRPr lang="en-US" sz="3800" dirty="0"/>
          </a:p>
        </p:txBody>
      </p:sp>
      <p:sp>
        <p:nvSpPr>
          <p:cNvPr id="5" name="Text 3"/>
          <p:cNvSpPr/>
          <p:nvPr/>
        </p:nvSpPr>
        <p:spPr>
          <a:xfrm>
            <a:off x="685800" y="1691640"/>
            <a:ext cx="2011680" cy="822960"/>
          </a:xfrm>
          <a:prstGeom prst="rect">
            <a:avLst/>
          </a:prstGeom>
          <a:noFill/>
          <a:ln/>
        </p:spPr>
        <p:txBody>
          <a:bodyPr wrap="square" lIns="0" tIns="0" rIns="0" bIns="0" rtlCol="0" anchor="t"/>
          <a:lstStyle/>
          <a:p>
            <a:pPr indent="0" marL="0">
              <a:buNone/>
            </a:pPr>
            <a:r>
              <a:rPr lang="en-US" sz="5400" b="1" dirty="0">
                <a:solidFill>
                  <a:srgbClr val="F5D06A"/>
                </a:solidFill>
                <a:latin typeface="Helvetica Neue" pitchFamily="34" charset="0"/>
                <a:ea typeface="Helvetica Neue" pitchFamily="34" charset="-122"/>
                <a:cs typeface="Helvetica Neue" pitchFamily="34" charset="-120"/>
              </a:rPr>
              <a:t>01</a:t>
            </a:r>
            <a:endParaRPr lang="en-US" sz="5400" dirty="0"/>
          </a:p>
        </p:txBody>
      </p:sp>
      <p:sp>
        <p:nvSpPr>
          <p:cNvPr id="6" name="Shape 4"/>
          <p:cNvSpPr/>
          <p:nvPr/>
        </p:nvSpPr>
        <p:spPr>
          <a:xfrm>
            <a:off x="685800" y="2606040"/>
            <a:ext cx="1920240" cy="0"/>
          </a:xfrm>
          <a:prstGeom prst="line">
            <a:avLst/>
          </a:prstGeom>
          <a:noFill/>
          <a:ln w="25400">
            <a:solidFill>
              <a:srgbClr val="F5D06A"/>
            </a:solidFill>
            <a:prstDash val="solid"/>
          </a:ln>
        </p:spPr>
      </p:sp>
      <p:sp>
        <p:nvSpPr>
          <p:cNvPr id="7" name="Text 5"/>
          <p:cNvSpPr/>
          <p:nvPr/>
        </p:nvSpPr>
        <p:spPr>
          <a:xfrm>
            <a:off x="685800" y="2743200"/>
            <a:ext cx="2011680" cy="731520"/>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Pick one task</a:t>
            </a:r>
            <a:endParaRPr lang="en-US" sz="1900" dirty="0"/>
          </a:p>
        </p:txBody>
      </p:sp>
      <p:sp>
        <p:nvSpPr>
          <p:cNvPr id="8" name="Text 6"/>
          <p:cNvSpPr/>
          <p:nvPr/>
        </p:nvSpPr>
        <p:spPr>
          <a:xfrm>
            <a:off x="685800" y="3474720"/>
            <a:ext cx="2011680" cy="2011680"/>
          </a:xfrm>
          <a:prstGeom prst="rect">
            <a:avLst/>
          </a:prstGeom>
          <a:noFill/>
          <a:ln/>
        </p:spPr>
        <p:txBody>
          <a:bodyPr wrap="square" lIns="0" tIns="0" rIns="0" bIns="0" rtlCol="0" anchor="t"/>
          <a:lstStyle/>
          <a:p>
            <a:pPr indent="0" marL="0">
              <a:lnSpc>
                <a:spcPct val="110000"/>
              </a:lnSpc>
              <a:buNone/>
            </a:pPr>
            <a:r>
              <a:rPr lang="en-US" sz="1400" dirty="0">
                <a:solidFill>
                  <a:srgbClr val="A9AEB6"/>
                </a:solidFill>
                <a:latin typeface="Helvetica Neue" pitchFamily="34" charset="0"/>
                <a:ea typeface="Helvetica Neue" pitchFamily="34" charset="-122"/>
                <a:cs typeface="Helvetica Neue" pitchFamily="34" charset="-120"/>
              </a:rPr>
              <a:t>Something recurring that costs you two hours a week and has a clear result.</a:t>
            </a:r>
            <a:endParaRPr lang="en-US" sz="1400" dirty="0"/>
          </a:p>
        </p:txBody>
      </p:sp>
      <p:sp>
        <p:nvSpPr>
          <p:cNvPr id="9" name="Text 7"/>
          <p:cNvSpPr/>
          <p:nvPr/>
        </p:nvSpPr>
        <p:spPr>
          <a:xfrm>
            <a:off x="2880360" y="1691640"/>
            <a:ext cx="2011680" cy="822960"/>
          </a:xfrm>
          <a:prstGeom prst="rect">
            <a:avLst/>
          </a:prstGeom>
          <a:noFill/>
          <a:ln/>
        </p:spPr>
        <p:txBody>
          <a:bodyPr wrap="square" lIns="0" tIns="0" rIns="0" bIns="0" rtlCol="0" anchor="t"/>
          <a:lstStyle/>
          <a:p>
            <a:pPr indent="0" marL="0">
              <a:buNone/>
            </a:pPr>
            <a:r>
              <a:rPr lang="en-US" sz="5400" b="1" dirty="0">
                <a:solidFill>
                  <a:srgbClr val="F5D06A"/>
                </a:solidFill>
                <a:latin typeface="Helvetica Neue" pitchFamily="34" charset="0"/>
                <a:ea typeface="Helvetica Neue" pitchFamily="34" charset="-122"/>
                <a:cs typeface="Helvetica Neue" pitchFamily="34" charset="-120"/>
              </a:rPr>
              <a:t>02</a:t>
            </a:r>
            <a:endParaRPr lang="en-US" sz="5400" dirty="0"/>
          </a:p>
        </p:txBody>
      </p:sp>
      <p:sp>
        <p:nvSpPr>
          <p:cNvPr id="10" name="Shape 8"/>
          <p:cNvSpPr/>
          <p:nvPr/>
        </p:nvSpPr>
        <p:spPr>
          <a:xfrm>
            <a:off x="2880360" y="2606040"/>
            <a:ext cx="1920240" cy="0"/>
          </a:xfrm>
          <a:prstGeom prst="line">
            <a:avLst/>
          </a:prstGeom>
          <a:noFill/>
          <a:ln w="25400">
            <a:solidFill>
              <a:srgbClr val="F5D06A"/>
            </a:solidFill>
            <a:prstDash val="solid"/>
          </a:ln>
        </p:spPr>
      </p:sp>
      <p:sp>
        <p:nvSpPr>
          <p:cNvPr id="11" name="Text 9"/>
          <p:cNvSpPr/>
          <p:nvPr/>
        </p:nvSpPr>
        <p:spPr>
          <a:xfrm>
            <a:off x="2880360" y="2743200"/>
            <a:ext cx="2011680" cy="731520"/>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Pick the tool</a:t>
            </a:r>
            <a:endParaRPr lang="en-US" sz="1900" dirty="0"/>
          </a:p>
        </p:txBody>
      </p:sp>
      <p:sp>
        <p:nvSpPr>
          <p:cNvPr id="12" name="Text 10"/>
          <p:cNvSpPr/>
          <p:nvPr/>
        </p:nvSpPr>
        <p:spPr>
          <a:xfrm>
            <a:off x="2880360" y="3474720"/>
            <a:ext cx="2011680" cy="2011680"/>
          </a:xfrm>
          <a:prstGeom prst="rect">
            <a:avLst/>
          </a:prstGeom>
          <a:noFill/>
          <a:ln/>
        </p:spPr>
        <p:txBody>
          <a:bodyPr wrap="square" lIns="0" tIns="0" rIns="0" bIns="0" rtlCol="0" anchor="t"/>
          <a:lstStyle/>
          <a:p>
            <a:pPr indent="0" marL="0">
              <a:lnSpc>
                <a:spcPct val="110000"/>
              </a:lnSpc>
              <a:buNone/>
            </a:pPr>
            <a:r>
              <a:rPr lang="en-US" sz="1400" dirty="0">
                <a:solidFill>
                  <a:srgbClr val="A9AEB6"/>
                </a:solidFill>
                <a:latin typeface="Helvetica Neue" pitchFamily="34" charset="0"/>
                <a:ea typeface="Helvetica Neue" pitchFamily="34" charset="-122"/>
                <a:cs typeface="Helvetica Neue" pitchFamily="34" charset="-120"/>
              </a:rPr>
              <a:t>Claude Code or Cowork for files and builds, Codex cloud for code, Dots for ongoing watch tasks.</a:t>
            </a:r>
            <a:endParaRPr lang="en-US" sz="1400" dirty="0"/>
          </a:p>
        </p:txBody>
      </p:sp>
      <p:sp>
        <p:nvSpPr>
          <p:cNvPr id="13" name="Text 11"/>
          <p:cNvSpPr/>
          <p:nvPr/>
        </p:nvSpPr>
        <p:spPr>
          <a:xfrm>
            <a:off x="5074920" y="1691640"/>
            <a:ext cx="2011680" cy="822960"/>
          </a:xfrm>
          <a:prstGeom prst="rect">
            <a:avLst/>
          </a:prstGeom>
          <a:noFill/>
          <a:ln/>
        </p:spPr>
        <p:txBody>
          <a:bodyPr wrap="square" lIns="0" tIns="0" rIns="0" bIns="0" rtlCol="0" anchor="t"/>
          <a:lstStyle/>
          <a:p>
            <a:pPr indent="0" marL="0">
              <a:buNone/>
            </a:pPr>
            <a:r>
              <a:rPr lang="en-US" sz="5400" b="1" dirty="0">
                <a:solidFill>
                  <a:srgbClr val="F5D06A"/>
                </a:solidFill>
                <a:latin typeface="Helvetica Neue" pitchFamily="34" charset="0"/>
                <a:ea typeface="Helvetica Neue" pitchFamily="34" charset="-122"/>
                <a:cs typeface="Helvetica Neue" pitchFamily="34" charset="-120"/>
              </a:rPr>
              <a:t>03</a:t>
            </a:r>
            <a:endParaRPr lang="en-US" sz="5400" dirty="0"/>
          </a:p>
        </p:txBody>
      </p:sp>
      <p:sp>
        <p:nvSpPr>
          <p:cNvPr id="14" name="Shape 12"/>
          <p:cNvSpPr/>
          <p:nvPr/>
        </p:nvSpPr>
        <p:spPr>
          <a:xfrm>
            <a:off x="5074920" y="2606040"/>
            <a:ext cx="1920240" cy="0"/>
          </a:xfrm>
          <a:prstGeom prst="line">
            <a:avLst/>
          </a:prstGeom>
          <a:noFill/>
          <a:ln w="25400">
            <a:solidFill>
              <a:srgbClr val="F5D06A"/>
            </a:solidFill>
            <a:prstDash val="solid"/>
          </a:ln>
        </p:spPr>
      </p:sp>
      <p:sp>
        <p:nvSpPr>
          <p:cNvPr id="15" name="Text 13"/>
          <p:cNvSpPr/>
          <p:nvPr/>
        </p:nvSpPr>
        <p:spPr>
          <a:xfrm>
            <a:off x="5074920" y="2743200"/>
            <a:ext cx="2011680" cy="731520"/>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Write the brief</a:t>
            </a:r>
            <a:endParaRPr lang="en-US" sz="1900" dirty="0"/>
          </a:p>
        </p:txBody>
      </p:sp>
      <p:sp>
        <p:nvSpPr>
          <p:cNvPr id="16" name="Text 14"/>
          <p:cNvSpPr/>
          <p:nvPr/>
        </p:nvSpPr>
        <p:spPr>
          <a:xfrm>
            <a:off x="5074920" y="3474720"/>
            <a:ext cx="2011680" cy="2011680"/>
          </a:xfrm>
          <a:prstGeom prst="rect">
            <a:avLst/>
          </a:prstGeom>
          <a:noFill/>
          <a:ln/>
        </p:spPr>
        <p:txBody>
          <a:bodyPr wrap="square" lIns="0" tIns="0" rIns="0" bIns="0" rtlCol="0" anchor="t"/>
          <a:lstStyle/>
          <a:p>
            <a:pPr indent="0" marL="0">
              <a:lnSpc>
                <a:spcPct val="110000"/>
              </a:lnSpc>
              <a:buNone/>
            </a:pPr>
            <a:r>
              <a:rPr lang="en-US" sz="1400" dirty="0">
                <a:solidFill>
                  <a:srgbClr val="A9AEB6"/>
                </a:solidFill>
                <a:latin typeface="Helvetica Neue" pitchFamily="34" charset="0"/>
                <a:ea typeface="Helvetica Neue" pitchFamily="34" charset="-122"/>
                <a:cs typeface="Helvetica Neue" pitchFamily="34" charset="-120"/>
              </a:rPr>
              <a:t>Goal, inputs, what done looks like, limits, how to report.</a:t>
            </a:r>
            <a:endParaRPr lang="en-US" sz="1400" dirty="0"/>
          </a:p>
        </p:txBody>
      </p:sp>
      <p:sp>
        <p:nvSpPr>
          <p:cNvPr id="17" name="Text 15"/>
          <p:cNvSpPr/>
          <p:nvPr/>
        </p:nvSpPr>
        <p:spPr>
          <a:xfrm>
            <a:off x="7269480" y="1691640"/>
            <a:ext cx="2011680" cy="822960"/>
          </a:xfrm>
          <a:prstGeom prst="rect">
            <a:avLst/>
          </a:prstGeom>
          <a:noFill/>
          <a:ln/>
        </p:spPr>
        <p:txBody>
          <a:bodyPr wrap="square" lIns="0" tIns="0" rIns="0" bIns="0" rtlCol="0" anchor="t"/>
          <a:lstStyle/>
          <a:p>
            <a:pPr indent="0" marL="0">
              <a:buNone/>
            </a:pPr>
            <a:r>
              <a:rPr lang="en-US" sz="5400" b="1" dirty="0">
                <a:solidFill>
                  <a:srgbClr val="F5D06A"/>
                </a:solidFill>
                <a:latin typeface="Helvetica Neue" pitchFamily="34" charset="0"/>
                <a:ea typeface="Helvetica Neue" pitchFamily="34" charset="-122"/>
                <a:cs typeface="Helvetica Neue" pitchFamily="34" charset="-120"/>
              </a:rPr>
              <a:t>04</a:t>
            </a:r>
            <a:endParaRPr lang="en-US" sz="5400" dirty="0"/>
          </a:p>
        </p:txBody>
      </p:sp>
      <p:sp>
        <p:nvSpPr>
          <p:cNvPr id="18" name="Shape 16"/>
          <p:cNvSpPr/>
          <p:nvPr/>
        </p:nvSpPr>
        <p:spPr>
          <a:xfrm>
            <a:off x="7269480" y="2606040"/>
            <a:ext cx="1920240" cy="0"/>
          </a:xfrm>
          <a:prstGeom prst="line">
            <a:avLst/>
          </a:prstGeom>
          <a:noFill/>
          <a:ln w="25400">
            <a:solidFill>
              <a:srgbClr val="F5D06A"/>
            </a:solidFill>
            <a:prstDash val="solid"/>
          </a:ln>
        </p:spPr>
      </p:sp>
      <p:sp>
        <p:nvSpPr>
          <p:cNvPr id="19" name="Text 17"/>
          <p:cNvSpPr/>
          <p:nvPr/>
        </p:nvSpPr>
        <p:spPr>
          <a:xfrm>
            <a:off x="7269480" y="2743200"/>
            <a:ext cx="2011680" cy="731520"/>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Give minimal access</a:t>
            </a:r>
            <a:endParaRPr lang="en-US" sz="1900" dirty="0"/>
          </a:p>
        </p:txBody>
      </p:sp>
      <p:sp>
        <p:nvSpPr>
          <p:cNvPr id="20" name="Text 18"/>
          <p:cNvSpPr/>
          <p:nvPr/>
        </p:nvSpPr>
        <p:spPr>
          <a:xfrm>
            <a:off x="7269480" y="3474720"/>
            <a:ext cx="2011680" cy="2011680"/>
          </a:xfrm>
          <a:prstGeom prst="rect">
            <a:avLst/>
          </a:prstGeom>
          <a:noFill/>
          <a:ln/>
        </p:spPr>
        <p:txBody>
          <a:bodyPr wrap="square" lIns="0" tIns="0" rIns="0" bIns="0" rtlCol="0" anchor="t"/>
          <a:lstStyle/>
          <a:p>
            <a:pPr indent="0" marL="0">
              <a:lnSpc>
                <a:spcPct val="110000"/>
              </a:lnSpc>
              <a:buNone/>
            </a:pPr>
            <a:r>
              <a:rPr lang="en-US" sz="1400" dirty="0">
                <a:solidFill>
                  <a:srgbClr val="A9AEB6"/>
                </a:solidFill>
                <a:latin typeface="Helvetica Neue" pitchFamily="34" charset="0"/>
                <a:ea typeface="Helvetica Neue" pitchFamily="34" charset="-122"/>
                <a:cs typeface="Helvetica Neue" pitchFamily="34" charset="-120"/>
              </a:rPr>
              <a:t>One folder, one account, one budget. Nothing it could break.</a:t>
            </a:r>
            <a:endParaRPr lang="en-US" sz="1400" dirty="0"/>
          </a:p>
        </p:txBody>
      </p:sp>
      <p:sp>
        <p:nvSpPr>
          <p:cNvPr id="21" name="Text 19"/>
          <p:cNvSpPr/>
          <p:nvPr/>
        </p:nvSpPr>
        <p:spPr>
          <a:xfrm>
            <a:off x="9464040" y="1691640"/>
            <a:ext cx="2011680" cy="822960"/>
          </a:xfrm>
          <a:prstGeom prst="rect">
            <a:avLst/>
          </a:prstGeom>
          <a:noFill/>
          <a:ln/>
        </p:spPr>
        <p:txBody>
          <a:bodyPr wrap="square" lIns="0" tIns="0" rIns="0" bIns="0" rtlCol="0" anchor="t"/>
          <a:lstStyle/>
          <a:p>
            <a:pPr indent="0" marL="0">
              <a:buNone/>
            </a:pPr>
            <a:r>
              <a:rPr lang="en-US" sz="5400" b="1" dirty="0">
                <a:solidFill>
                  <a:srgbClr val="F5D06A"/>
                </a:solidFill>
                <a:latin typeface="Helvetica Neue" pitchFamily="34" charset="0"/>
                <a:ea typeface="Helvetica Neue" pitchFamily="34" charset="-122"/>
                <a:cs typeface="Helvetica Neue" pitchFamily="34" charset="-120"/>
              </a:rPr>
              <a:t>05</a:t>
            </a:r>
            <a:endParaRPr lang="en-US" sz="5400" dirty="0"/>
          </a:p>
        </p:txBody>
      </p:sp>
      <p:sp>
        <p:nvSpPr>
          <p:cNvPr id="22" name="Shape 20"/>
          <p:cNvSpPr/>
          <p:nvPr/>
        </p:nvSpPr>
        <p:spPr>
          <a:xfrm>
            <a:off x="9464040" y="2606040"/>
            <a:ext cx="1920240" cy="0"/>
          </a:xfrm>
          <a:prstGeom prst="line">
            <a:avLst/>
          </a:prstGeom>
          <a:noFill/>
          <a:ln w="25400">
            <a:solidFill>
              <a:srgbClr val="F5D06A"/>
            </a:solidFill>
            <a:prstDash val="solid"/>
          </a:ln>
        </p:spPr>
      </p:sp>
      <p:sp>
        <p:nvSpPr>
          <p:cNvPr id="23" name="Text 21"/>
          <p:cNvSpPr/>
          <p:nvPr/>
        </p:nvSpPr>
        <p:spPr>
          <a:xfrm>
            <a:off x="9464040" y="2743200"/>
            <a:ext cx="2011680" cy="731520"/>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Review in the morning</a:t>
            </a:r>
            <a:endParaRPr lang="en-US" sz="1900" dirty="0"/>
          </a:p>
        </p:txBody>
      </p:sp>
      <p:sp>
        <p:nvSpPr>
          <p:cNvPr id="24" name="Text 22"/>
          <p:cNvSpPr/>
          <p:nvPr/>
        </p:nvSpPr>
        <p:spPr>
          <a:xfrm>
            <a:off x="9464040" y="3474720"/>
            <a:ext cx="2011680" cy="2011680"/>
          </a:xfrm>
          <a:prstGeom prst="rect">
            <a:avLst/>
          </a:prstGeom>
          <a:noFill/>
          <a:ln/>
        </p:spPr>
        <p:txBody>
          <a:bodyPr wrap="square" lIns="0" tIns="0" rIns="0" bIns="0" rtlCol="0" anchor="t"/>
          <a:lstStyle/>
          <a:p>
            <a:pPr indent="0" marL="0">
              <a:lnSpc>
                <a:spcPct val="110000"/>
              </a:lnSpc>
              <a:buNone/>
            </a:pPr>
            <a:r>
              <a:rPr lang="en-US" sz="1400" dirty="0">
                <a:solidFill>
                  <a:srgbClr val="A9AEB6"/>
                </a:solidFill>
                <a:latin typeface="Helvetica Neue" pitchFamily="34" charset="0"/>
                <a:ea typeface="Helvetica Neue" pitchFamily="34" charset="-122"/>
                <a:cs typeface="Helvetica Neue" pitchFamily="34" charset="-120"/>
              </a:rPr>
              <a:t>Read the report, check one result in depth, improve the brief.</a:t>
            </a:r>
            <a:endParaRPr lang="en-US"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38</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SIX PLAYS FOR MONDAY MORNING</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The Monday playbook</a:t>
            </a:r>
            <a:endParaRPr lang="en-US" sz="3800" dirty="0"/>
          </a:p>
        </p:txBody>
      </p:sp>
      <p:sp>
        <p:nvSpPr>
          <p:cNvPr id="5" name="Text 3"/>
          <p:cNvSpPr/>
          <p:nvPr/>
        </p:nvSpPr>
        <p:spPr>
          <a:xfrm>
            <a:off x="685800" y="1600200"/>
            <a:ext cx="5212080" cy="384048"/>
          </a:xfrm>
          <a:prstGeom prst="rect">
            <a:avLst/>
          </a:prstGeom>
          <a:noFill/>
          <a:ln/>
        </p:spPr>
        <p:txBody>
          <a:bodyPr wrap="square" lIns="0" tIns="0" rIns="0" bIns="0" rtlCol="0" anchor="t"/>
          <a:lstStyle/>
          <a:p>
            <a:pPr indent="0" marL="0">
              <a:buNone/>
            </a:pPr>
            <a:r>
              <a:rPr lang="en-US" sz="1900" b="1" dirty="0">
                <a:solidFill>
                  <a:srgbClr val="F5D06A"/>
                </a:solidFill>
                <a:latin typeface="Helvetica Neue" pitchFamily="34" charset="0"/>
                <a:ea typeface="Helvetica Neue" pitchFamily="34" charset="-122"/>
                <a:cs typeface="Helvetica Neue" pitchFamily="34" charset="-120"/>
              </a:rPr>
              <a:t>An explainer animation</a:t>
            </a:r>
            <a:endParaRPr lang="en-US" sz="1900" dirty="0"/>
          </a:p>
        </p:txBody>
      </p:sp>
      <p:sp>
        <p:nvSpPr>
          <p:cNvPr id="6" name="Text 4"/>
          <p:cNvSpPr/>
          <p:nvPr/>
        </p:nvSpPr>
        <p:spPr>
          <a:xfrm>
            <a:off x="685800" y="1984248"/>
            <a:ext cx="5212080" cy="640080"/>
          </a:xfrm>
          <a:prstGeom prst="rect">
            <a:avLst/>
          </a:prstGeom>
          <a:noFill/>
          <a:ln/>
        </p:spPr>
        <p:txBody>
          <a:bodyPr wrap="square" lIns="0" tIns="0" rIns="0" bIns="0" rtlCol="0" anchor="t"/>
          <a:lstStyle/>
          <a:p>
            <a:pPr indent="0" marL="0">
              <a:lnSpc>
                <a:spcPct val="105000"/>
              </a:lnSpc>
              <a:buNone/>
            </a:pPr>
            <a:r>
              <a:rPr lang="en-US" sz="1400" dirty="0">
                <a:solidFill>
                  <a:srgbClr val="FFFFFF"/>
                </a:solidFill>
                <a:latin typeface="Helvetica Neue" pitchFamily="34" charset="0"/>
                <a:ea typeface="Helvetica Neue" pitchFamily="34" charset="-122"/>
                <a:cs typeface="Helvetica Neue" pitchFamily="34" charset="-120"/>
              </a:rPr>
              <a:t>one prompt, rendered as MP4, changeable sentence by sentence</a:t>
            </a:r>
            <a:endParaRPr lang="en-US" sz="1400" dirty="0"/>
          </a:p>
        </p:txBody>
      </p:sp>
      <p:sp>
        <p:nvSpPr>
          <p:cNvPr id="7" name="Text 5"/>
          <p:cNvSpPr/>
          <p:nvPr/>
        </p:nvSpPr>
        <p:spPr>
          <a:xfrm>
            <a:off x="685800" y="2606040"/>
            <a:ext cx="5212080" cy="274320"/>
          </a:xfrm>
          <a:prstGeom prst="rect">
            <a:avLst/>
          </a:prstGeom>
          <a:noFill/>
          <a:ln/>
        </p:spPr>
        <p:txBody>
          <a:bodyPr wrap="square" lIns="0" tIns="0" rIns="0" bIns="0" rtlCol="0" anchor="t"/>
          <a:lstStyle/>
          <a:p>
            <a:pPr indent="0" marL="0">
              <a:buNone/>
            </a:pPr>
            <a:r>
              <a:rPr lang="en-US" sz="1200" dirty="0">
                <a:solidFill>
                  <a:srgbClr val="5EC4B6"/>
                </a:solidFill>
                <a:latin typeface="Helvetica Neue" pitchFamily="34" charset="0"/>
                <a:ea typeface="Helvetica Neue" pitchFamily="34" charset="-122"/>
                <a:cs typeface="Helvetica Neue" pitchFamily="34" charset="-120"/>
              </a:rPr>
              <a:t>Claude Code with Opus 5.5 · from $20</a:t>
            </a:r>
            <a:endParaRPr lang="en-US" sz="1200" dirty="0"/>
          </a:p>
        </p:txBody>
      </p:sp>
      <p:sp>
        <p:nvSpPr>
          <p:cNvPr id="8" name="Text 6"/>
          <p:cNvSpPr/>
          <p:nvPr/>
        </p:nvSpPr>
        <p:spPr>
          <a:xfrm>
            <a:off x="6217920" y="1600200"/>
            <a:ext cx="5212080" cy="384048"/>
          </a:xfrm>
          <a:prstGeom prst="rect">
            <a:avLst/>
          </a:prstGeom>
          <a:noFill/>
          <a:ln/>
        </p:spPr>
        <p:txBody>
          <a:bodyPr wrap="square" lIns="0" tIns="0" rIns="0" bIns="0" rtlCol="0" anchor="t"/>
          <a:lstStyle/>
          <a:p>
            <a:pPr indent="0" marL="0">
              <a:buNone/>
            </a:pPr>
            <a:r>
              <a:rPr lang="en-US" sz="1900" b="1" dirty="0">
                <a:solidFill>
                  <a:srgbClr val="F5D06A"/>
                </a:solidFill>
                <a:latin typeface="Helvetica Neue" pitchFamily="34" charset="0"/>
                <a:ea typeface="Helvetica Neue" pitchFamily="34" charset="-122"/>
                <a:cs typeface="Helvetica Neue" pitchFamily="34" charset="-120"/>
              </a:rPr>
              <a:t>A learning lab for class</a:t>
            </a:r>
            <a:endParaRPr lang="en-US" sz="1900" dirty="0"/>
          </a:p>
        </p:txBody>
      </p:sp>
      <p:sp>
        <p:nvSpPr>
          <p:cNvPr id="9" name="Text 7"/>
          <p:cNvSpPr/>
          <p:nvPr/>
        </p:nvSpPr>
        <p:spPr>
          <a:xfrm>
            <a:off x="6217920" y="1984248"/>
            <a:ext cx="5212080" cy="640080"/>
          </a:xfrm>
          <a:prstGeom prst="rect">
            <a:avLst/>
          </a:prstGeom>
          <a:noFill/>
          <a:ln/>
        </p:spPr>
        <p:txBody>
          <a:bodyPr wrap="square" lIns="0" tIns="0" rIns="0" bIns="0" rtlCol="0" anchor="t"/>
          <a:lstStyle/>
          <a:p>
            <a:pPr indent="0" marL="0">
              <a:lnSpc>
                <a:spcPct val="105000"/>
              </a:lnSpc>
              <a:buNone/>
            </a:pPr>
            <a:r>
              <a:rPr lang="en-US" sz="1400" dirty="0">
                <a:solidFill>
                  <a:srgbClr val="FFFFFF"/>
                </a:solidFill>
                <a:latin typeface="Helvetica Neue" pitchFamily="34" charset="0"/>
                <a:ea typeface="Helvetica Neue" pitchFamily="34" charset="-122"/>
                <a:cs typeface="Helvetica Neue" pitchFamily="34" charset="-120"/>
              </a:rPr>
              <a:t>sliders, diagrams, hints instead of answers, one offline HTML file</a:t>
            </a:r>
            <a:endParaRPr lang="en-US" sz="1400" dirty="0"/>
          </a:p>
        </p:txBody>
      </p:sp>
      <p:sp>
        <p:nvSpPr>
          <p:cNvPr id="10" name="Text 8"/>
          <p:cNvSpPr/>
          <p:nvPr/>
        </p:nvSpPr>
        <p:spPr>
          <a:xfrm>
            <a:off x="6217920" y="2606040"/>
            <a:ext cx="5212080" cy="274320"/>
          </a:xfrm>
          <a:prstGeom prst="rect">
            <a:avLst/>
          </a:prstGeom>
          <a:noFill/>
          <a:ln/>
        </p:spPr>
        <p:txBody>
          <a:bodyPr wrap="square" lIns="0" tIns="0" rIns="0" bIns="0" rtlCol="0" anchor="t"/>
          <a:lstStyle/>
          <a:p>
            <a:pPr indent="0" marL="0">
              <a:buNone/>
            </a:pPr>
            <a:r>
              <a:rPr lang="en-US" sz="1200" dirty="0">
                <a:solidFill>
                  <a:srgbClr val="5EC4B6"/>
                </a:solidFill>
                <a:latin typeface="Helvetica Neue" pitchFamily="34" charset="0"/>
                <a:ea typeface="Helvetica Neue" pitchFamily="34" charset="-122"/>
                <a:cs typeface="Helvetica Neue" pitchFamily="34" charset="-120"/>
              </a:rPr>
              <a:t>Claude or ChatGPT · free to $20</a:t>
            </a:r>
            <a:endParaRPr lang="en-US" sz="1200" dirty="0"/>
          </a:p>
        </p:txBody>
      </p:sp>
      <p:sp>
        <p:nvSpPr>
          <p:cNvPr id="11" name="Text 9"/>
          <p:cNvSpPr/>
          <p:nvPr/>
        </p:nvSpPr>
        <p:spPr>
          <a:xfrm>
            <a:off x="685800" y="3063240"/>
            <a:ext cx="5212080" cy="384048"/>
          </a:xfrm>
          <a:prstGeom prst="rect">
            <a:avLst/>
          </a:prstGeom>
          <a:noFill/>
          <a:ln/>
        </p:spPr>
        <p:txBody>
          <a:bodyPr wrap="square" lIns="0" tIns="0" rIns="0" bIns="0" rtlCol="0" anchor="t"/>
          <a:lstStyle/>
          <a:p>
            <a:pPr indent="0" marL="0">
              <a:buNone/>
            </a:pPr>
            <a:r>
              <a:rPr lang="en-US" sz="1900" b="1" dirty="0">
                <a:solidFill>
                  <a:srgbClr val="F5D06A"/>
                </a:solidFill>
                <a:latin typeface="Helvetica Neue" pitchFamily="34" charset="0"/>
                <a:ea typeface="Helvetica Neue" pitchFamily="34" charset="-122"/>
                <a:cs typeface="Helvetica Neue" pitchFamily="34" charset="-120"/>
              </a:rPr>
              <a:t>The night shift for code</a:t>
            </a:r>
            <a:endParaRPr lang="en-US" sz="1900" dirty="0"/>
          </a:p>
        </p:txBody>
      </p:sp>
      <p:sp>
        <p:nvSpPr>
          <p:cNvPr id="12" name="Text 10"/>
          <p:cNvSpPr/>
          <p:nvPr/>
        </p:nvSpPr>
        <p:spPr>
          <a:xfrm>
            <a:off x="685800" y="3447288"/>
            <a:ext cx="5212080" cy="640080"/>
          </a:xfrm>
          <a:prstGeom prst="rect">
            <a:avLst/>
          </a:prstGeom>
          <a:noFill/>
          <a:ln/>
        </p:spPr>
        <p:txBody>
          <a:bodyPr wrap="square" lIns="0" tIns="0" rIns="0" bIns="0" rtlCol="0" anchor="t"/>
          <a:lstStyle/>
          <a:p>
            <a:pPr indent="0" marL="0">
              <a:lnSpc>
                <a:spcPct val="105000"/>
              </a:lnSpc>
              <a:buNone/>
            </a:pPr>
            <a:r>
              <a:rPr lang="en-US" sz="1400" dirty="0">
                <a:solidFill>
                  <a:srgbClr val="FFFFFF"/>
                </a:solidFill>
                <a:latin typeface="Helvetica Neue" pitchFamily="34" charset="0"/>
                <a:ea typeface="Helvetica Neue" pitchFamily="34" charset="-122"/>
                <a:cs typeface="Helvetica Neue" pitchFamily="34" charset="-120"/>
              </a:rPr>
              <a:t>maintenance list overnight, a pull request in the morning</a:t>
            </a:r>
            <a:endParaRPr lang="en-US" sz="1400" dirty="0"/>
          </a:p>
        </p:txBody>
      </p:sp>
      <p:sp>
        <p:nvSpPr>
          <p:cNvPr id="13" name="Text 11"/>
          <p:cNvSpPr/>
          <p:nvPr/>
        </p:nvSpPr>
        <p:spPr>
          <a:xfrm>
            <a:off x="685800" y="4069080"/>
            <a:ext cx="5212080" cy="274320"/>
          </a:xfrm>
          <a:prstGeom prst="rect">
            <a:avLst/>
          </a:prstGeom>
          <a:noFill/>
          <a:ln/>
        </p:spPr>
        <p:txBody>
          <a:bodyPr wrap="square" lIns="0" tIns="0" rIns="0" bIns="0" rtlCol="0" anchor="t"/>
          <a:lstStyle/>
          <a:p>
            <a:pPr indent="0" marL="0">
              <a:buNone/>
            </a:pPr>
            <a:r>
              <a:rPr lang="en-US" sz="1200" dirty="0">
                <a:solidFill>
                  <a:srgbClr val="5EC4B6"/>
                </a:solidFill>
                <a:latin typeface="Helvetica Neue" pitchFamily="34" charset="0"/>
                <a:ea typeface="Helvetica Neue" pitchFamily="34" charset="-122"/>
                <a:cs typeface="Helvetica Neue" pitchFamily="34" charset="-120"/>
              </a:rPr>
              <a:t>Codex cloud or Claude Code · from $20</a:t>
            </a:r>
            <a:endParaRPr lang="en-US" sz="1200" dirty="0"/>
          </a:p>
        </p:txBody>
      </p:sp>
      <p:sp>
        <p:nvSpPr>
          <p:cNvPr id="14" name="Text 12"/>
          <p:cNvSpPr/>
          <p:nvPr/>
        </p:nvSpPr>
        <p:spPr>
          <a:xfrm>
            <a:off x="6217920" y="3063240"/>
            <a:ext cx="5212080" cy="384048"/>
          </a:xfrm>
          <a:prstGeom prst="rect">
            <a:avLst/>
          </a:prstGeom>
          <a:noFill/>
          <a:ln/>
        </p:spPr>
        <p:txBody>
          <a:bodyPr wrap="square" lIns="0" tIns="0" rIns="0" bIns="0" rtlCol="0" anchor="t"/>
          <a:lstStyle/>
          <a:p>
            <a:pPr indent="0" marL="0">
              <a:buNone/>
            </a:pPr>
            <a:r>
              <a:rPr lang="en-US" sz="1900" b="1" dirty="0">
                <a:solidFill>
                  <a:srgbClr val="F5D06A"/>
                </a:solidFill>
                <a:latin typeface="Helvetica Neue" pitchFamily="34" charset="0"/>
                <a:ea typeface="Helvetica Neue" pitchFamily="34" charset="-122"/>
                <a:cs typeface="Helvetica Neue" pitchFamily="34" charset="-120"/>
              </a:rPr>
              <a:t>Inquiries as drafts</a:t>
            </a:r>
            <a:endParaRPr lang="en-US" sz="1900" dirty="0"/>
          </a:p>
        </p:txBody>
      </p:sp>
      <p:sp>
        <p:nvSpPr>
          <p:cNvPr id="15" name="Text 13"/>
          <p:cNvSpPr/>
          <p:nvPr/>
        </p:nvSpPr>
        <p:spPr>
          <a:xfrm>
            <a:off x="6217920" y="3447288"/>
            <a:ext cx="5212080" cy="640080"/>
          </a:xfrm>
          <a:prstGeom prst="rect">
            <a:avLst/>
          </a:prstGeom>
          <a:noFill/>
          <a:ln/>
        </p:spPr>
        <p:txBody>
          <a:bodyPr wrap="square" lIns="0" tIns="0" rIns="0" bIns="0" rtlCol="0" anchor="t"/>
          <a:lstStyle/>
          <a:p>
            <a:pPr indent="0" marL="0">
              <a:lnSpc>
                <a:spcPct val="105000"/>
              </a:lnSpc>
              <a:buNone/>
            </a:pPr>
            <a:r>
              <a:rPr lang="en-US" sz="1400" dirty="0">
                <a:solidFill>
                  <a:srgbClr val="FFFFFF"/>
                </a:solidFill>
                <a:latin typeface="Helvetica Neue" pitchFamily="34" charset="0"/>
                <a:ea typeface="Helvetica Neue" pitchFamily="34" charset="-122"/>
                <a:cs typeface="Helvetica Neue" pitchFamily="34" charset="-120"/>
              </a:rPr>
              <a:t>read, sort, draft replies in your tone, you send</a:t>
            </a:r>
            <a:endParaRPr lang="en-US" sz="1400" dirty="0"/>
          </a:p>
        </p:txBody>
      </p:sp>
      <p:sp>
        <p:nvSpPr>
          <p:cNvPr id="16" name="Text 14"/>
          <p:cNvSpPr/>
          <p:nvPr/>
        </p:nvSpPr>
        <p:spPr>
          <a:xfrm>
            <a:off x="6217920" y="4069080"/>
            <a:ext cx="5212080" cy="274320"/>
          </a:xfrm>
          <a:prstGeom prst="rect">
            <a:avLst/>
          </a:prstGeom>
          <a:noFill/>
          <a:ln/>
        </p:spPr>
        <p:txBody>
          <a:bodyPr wrap="square" lIns="0" tIns="0" rIns="0" bIns="0" rtlCol="0" anchor="t"/>
          <a:lstStyle/>
          <a:p>
            <a:pPr indent="0" marL="0">
              <a:buNone/>
            </a:pPr>
            <a:r>
              <a:rPr lang="en-US" sz="1200" dirty="0">
                <a:solidFill>
                  <a:srgbClr val="5EC4B6"/>
                </a:solidFill>
                <a:latin typeface="Helvetica Neue" pitchFamily="34" charset="0"/>
                <a:ea typeface="Helvetica Neue" pitchFamily="34" charset="-122"/>
                <a:cs typeface="Helvetica Neue" pitchFamily="34" charset="-120"/>
              </a:rPr>
              <a:t>Claude with a skill · from $20</a:t>
            </a:r>
            <a:endParaRPr lang="en-US" sz="1200" dirty="0"/>
          </a:p>
        </p:txBody>
      </p:sp>
      <p:sp>
        <p:nvSpPr>
          <p:cNvPr id="17" name="Text 15"/>
          <p:cNvSpPr/>
          <p:nvPr/>
        </p:nvSpPr>
        <p:spPr>
          <a:xfrm>
            <a:off x="685800" y="4526280"/>
            <a:ext cx="5212080" cy="384048"/>
          </a:xfrm>
          <a:prstGeom prst="rect">
            <a:avLst/>
          </a:prstGeom>
          <a:noFill/>
          <a:ln/>
        </p:spPr>
        <p:txBody>
          <a:bodyPr wrap="square" lIns="0" tIns="0" rIns="0" bIns="0" rtlCol="0" anchor="t"/>
          <a:lstStyle/>
          <a:p>
            <a:pPr indent="0" marL="0">
              <a:buNone/>
            </a:pPr>
            <a:r>
              <a:rPr lang="en-US" sz="1900" b="1" dirty="0">
                <a:solidFill>
                  <a:srgbClr val="F5D06A"/>
                </a:solidFill>
                <a:latin typeface="Helvetica Neue" pitchFamily="34" charset="0"/>
                <a:ea typeface="Helvetica Neue" pitchFamily="34" charset="-122"/>
                <a:cs typeface="Helvetica Neue" pitchFamily="34" charset="-120"/>
              </a:rPr>
              <a:t>A radio play with many voices</a:t>
            </a:r>
            <a:endParaRPr lang="en-US" sz="1900" dirty="0"/>
          </a:p>
        </p:txBody>
      </p:sp>
      <p:sp>
        <p:nvSpPr>
          <p:cNvPr id="18" name="Text 16"/>
          <p:cNvSpPr/>
          <p:nvPr/>
        </p:nvSpPr>
        <p:spPr>
          <a:xfrm>
            <a:off x="685800" y="4910328"/>
            <a:ext cx="5212080" cy="640080"/>
          </a:xfrm>
          <a:prstGeom prst="rect">
            <a:avLst/>
          </a:prstGeom>
          <a:noFill/>
          <a:ln/>
        </p:spPr>
        <p:txBody>
          <a:bodyPr wrap="square" lIns="0" tIns="0" rIns="0" bIns="0" rtlCol="0" anchor="t"/>
          <a:lstStyle/>
          <a:p>
            <a:pPr indent="0" marL="0">
              <a:lnSpc>
                <a:spcPct val="105000"/>
              </a:lnSpc>
              <a:buNone/>
            </a:pPr>
            <a:r>
              <a:rPr lang="en-US" sz="1400" dirty="0">
                <a:solidFill>
                  <a:srgbClr val="FFFFFF"/>
                </a:solidFill>
                <a:latin typeface="Helvetica Neue" pitchFamily="34" charset="0"/>
                <a:ea typeface="Helvetica Neue" pitchFamily="34" charset="-122"/>
                <a:cs typeface="Helvetica Neue" pitchFamily="34" charset="-120"/>
              </a:rPr>
              <a:t>Opus directs, TTS voices, music, cost breakdown</a:t>
            </a:r>
            <a:endParaRPr lang="en-US" sz="1400" dirty="0"/>
          </a:p>
        </p:txBody>
      </p:sp>
      <p:sp>
        <p:nvSpPr>
          <p:cNvPr id="19" name="Text 17"/>
          <p:cNvSpPr/>
          <p:nvPr/>
        </p:nvSpPr>
        <p:spPr>
          <a:xfrm>
            <a:off x="685800" y="5532120"/>
            <a:ext cx="5212080" cy="274320"/>
          </a:xfrm>
          <a:prstGeom prst="rect">
            <a:avLst/>
          </a:prstGeom>
          <a:noFill/>
          <a:ln/>
        </p:spPr>
        <p:txBody>
          <a:bodyPr wrap="square" lIns="0" tIns="0" rIns="0" bIns="0" rtlCol="0" anchor="t"/>
          <a:lstStyle/>
          <a:p>
            <a:pPr indent="0" marL="0">
              <a:buNone/>
            </a:pPr>
            <a:r>
              <a:rPr lang="en-US" sz="1200" dirty="0">
                <a:solidFill>
                  <a:srgbClr val="5EC4B6"/>
                </a:solidFill>
                <a:latin typeface="Helvetica Neue" pitchFamily="34" charset="0"/>
                <a:ea typeface="Helvetica Neue" pitchFamily="34" charset="-122"/>
                <a:cs typeface="Helvetica Neue" pitchFamily="34" charset="-120"/>
              </a:rPr>
              <a:t>Opus + Gemini TTS / ElevenLabs / GPT-Live</a:t>
            </a:r>
            <a:endParaRPr lang="en-US" sz="1200" dirty="0"/>
          </a:p>
        </p:txBody>
      </p:sp>
      <p:sp>
        <p:nvSpPr>
          <p:cNvPr id="20" name="Text 18"/>
          <p:cNvSpPr/>
          <p:nvPr/>
        </p:nvSpPr>
        <p:spPr>
          <a:xfrm>
            <a:off x="6217920" y="4526280"/>
            <a:ext cx="5212080" cy="384048"/>
          </a:xfrm>
          <a:prstGeom prst="rect">
            <a:avLst/>
          </a:prstGeom>
          <a:noFill/>
          <a:ln/>
        </p:spPr>
        <p:txBody>
          <a:bodyPr wrap="square" lIns="0" tIns="0" rIns="0" bIns="0" rtlCol="0" anchor="t"/>
          <a:lstStyle/>
          <a:p>
            <a:pPr indent="0" marL="0">
              <a:buNone/>
            </a:pPr>
            <a:r>
              <a:rPr lang="en-US" sz="1900" b="1" dirty="0">
                <a:solidFill>
                  <a:srgbClr val="F5D06A"/>
                </a:solidFill>
                <a:latin typeface="Helvetica Neue" pitchFamily="34" charset="0"/>
                <a:ea typeface="Helvetica Neue" pitchFamily="34" charset="-122"/>
                <a:cs typeface="Helvetica Neue" pitchFamily="34" charset="-120"/>
              </a:rPr>
              <a:t>A dashboard from your numbers</a:t>
            </a:r>
            <a:endParaRPr lang="en-US" sz="1900" dirty="0"/>
          </a:p>
        </p:txBody>
      </p:sp>
      <p:sp>
        <p:nvSpPr>
          <p:cNvPr id="21" name="Text 19"/>
          <p:cNvSpPr/>
          <p:nvPr/>
        </p:nvSpPr>
        <p:spPr>
          <a:xfrm>
            <a:off x="6217920" y="4910328"/>
            <a:ext cx="5212080" cy="640080"/>
          </a:xfrm>
          <a:prstGeom prst="rect">
            <a:avLst/>
          </a:prstGeom>
          <a:noFill/>
          <a:ln/>
        </p:spPr>
        <p:txBody>
          <a:bodyPr wrap="square" lIns="0" tIns="0" rIns="0" bIns="0" rtlCol="0" anchor="t"/>
          <a:lstStyle/>
          <a:p>
            <a:pPr indent="0" marL="0">
              <a:lnSpc>
                <a:spcPct val="105000"/>
              </a:lnSpc>
              <a:buNone/>
            </a:pPr>
            <a:r>
              <a:rPr lang="en-US" sz="1400" dirty="0">
                <a:solidFill>
                  <a:srgbClr val="FFFFFF"/>
                </a:solidFill>
                <a:latin typeface="Helvetica Neue" pitchFamily="34" charset="0"/>
                <a:ea typeface="Helvetica Neue" pitchFamily="34" charset="-122"/>
                <a:cs typeface="Helvetica Neue" pitchFamily="34" charset="-120"/>
              </a:rPr>
              <a:t>five metrics, monthly comparison, alerts, every total checked twice</a:t>
            </a:r>
            <a:endParaRPr lang="en-US" sz="1400" dirty="0"/>
          </a:p>
        </p:txBody>
      </p:sp>
      <p:sp>
        <p:nvSpPr>
          <p:cNvPr id="22" name="Text 20"/>
          <p:cNvSpPr/>
          <p:nvPr/>
        </p:nvSpPr>
        <p:spPr>
          <a:xfrm>
            <a:off x="6217920" y="5532120"/>
            <a:ext cx="5212080" cy="274320"/>
          </a:xfrm>
          <a:prstGeom prst="rect">
            <a:avLst/>
          </a:prstGeom>
          <a:noFill/>
          <a:ln/>
        </p:spPr>
        <p:txBody>
          <a:bodyPr wrap="square" lIns="0" tIns="0" rIns="0" bIns="0" rtlCol="0" anchor="t"/>
          <a:lstStyle/>
          <a:p>
            <a:pPr indent="0" marL="0">
              <a:buNone/>
            </a:pPr>
            <a:r>
              <a:rPr lang="en-US" sz="1200" dirty="0">
                <a:solidFill>
                  <a:srgbClr val="5EC4B6"/>
                </a:solidFill>
                <a:latin typeface="Helvetica Neue" pitchFamily="34" charset="0"/>
                <a:ea typeface="Helvetica Neue" pitchFamily="34" charset="-122"/>
                <a:cs typeface="Helvetica Neue" pitchFamily="34" charset="-120"/>
              </a:rPr>
              <a:t>Claude Dashboards beta or Claude Code</a:t>
            </a:r>
            <a:endParaRPr lang="en-US" sz="1200" dirty="0"/>
          </a:p>
        </p:txBody>
      </p:sp>
      <p:sp>
        <p:nvSpPr>
          <p:cNvPr id="23" name="Text 21"/>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Prices and availability as of 21 October 2026. Check before you buy. Full playbook with prompts on the timeline page.</a:t>
            </a:r>
            <a:endParaRPr lang="en-US" sz="1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39</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COPY THIS</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The agent hour brief</a:t>
            </a:r>
            <a:endParaRPr lang="en-US" sz="3800" dirty="0"/>
          </a:p>
        </p:txBody>
      </p:sp>
      <p:sp>
        <p:nvSpPr>
          <p:cNvPr id="5" name="Shape 3"/>
          <p:cNvSpPr/>
          <p:nvPr/>
        </p:nvSpPr>
        <p:spPr>
          <a:xfrm>
            <a:off x="685800" y="1554480"/>
            <a:ext cx="10820095" cy="4160520"/>
          </a:xfrm>
          <a:prstGeom prst="rect">
            <a:avLst/>
          </a:prstGeom>
          <a:solidFill>
            <a:srgbClr val="121417"/>
          </a:solidFill>
          <a:ln w="12700">
            <a:solidFill>
              <a:srgbClr val="2A2D33"/>
            </a:solidFill>
            <a:prstDash val="solid"/>
          </a:ln>
        </p:spPr>
      </p:sp>
      <p:sp>
        <p:nvSpPr>
          <p:cNvPr id="6" name="Text 4"/>
          <p:cNvSpPr/>
          <p:nvPr/>
        </p:nvSpPr>
        <p:spPr>
          <a:xfrm>
            <a:off x="1005840" y="1783080"/>
            <a:ext cx="10180015" cy="3749040"/>
          </a:xfrm>
          <a:prstGeom prst="rect">
            <a:avLst/>
          </a:prstGeom>
          <a:noFill/>
          <a:ln/>
        </p:spPr>
        <p:txBody>
          <a:bodyPr wrap="square" lIns="0" tIns="0" rIns="0" bIns="0" rtlCol="0" anchor="t"/>
          <a:lstStyle/>
          <a:p>
            <a:pPr indent="0" marL="0">
              <a:lnSpc>
                <a:spcPct val="112000"/>
              </a:lnSpc>
              <a:buNone/>
            </a:pPr>
            <a:r>
              <a:rPr lang="en-US" sz="1600" dirty="0">
                <a:solidFill>
                  <a:srgbClr val="FFFFFF"/>
                </a:solidFill>
                <a:latin typeface="Menlo" pitchFamily="34" charset="0"/>
                <a:ea typeface="Menlo" pitchFamily="34" charset="-122"/>
                <a:cs typeface="Menlo" pitchFamily="34" charset="-120"/>
              </a:rPr>
              <a:t>GOAL      Prepare &lt;the result&gt; for &lt;who&gt; by &lt;when&gt;.</a:t>
            </a:r>
            <a:endParaRPr lang="en-US" sz="1600" dirty="0"/>
          </a:p>
          <a:p>
            <a:pPr indent="0" marL="0">
              <a:lnSpc>
                <a:spcPct val="112000"/>
              </a:lnSpc>
              <a:buNone/>
            </a:pPr>
            <a:r>
              <a:rPr lang="en-US" sz="1600" dirty="0">
                <a:solidFill>
                  <a:srgbClr val="FFFFFF"/>
                </a:solidFill>
                <a:latin typeface="Menlo" pitchFamily="34" charset="0"/>
                <a:ea typeface="Menlo" pitchFamily="34" charset="-122"/>
                <a:cs typeface="Menlo" pitchFamily="34" charset="-120"/>
              </a:rPr>
              <a:t>INPUTS    Use only: &lt;folder / files / links&gt;.</a:t>
            </a:r>
            <a:endParaRPr lang="en-US" sz="1600" dirty="0"/>
          </a:p>
          <a:p>
            <a:pPr indent="0" marL="0">
              <a:lnSpc>
                <a:spcPct val="112000"/>
              </a:lnSpc>
              <a:buNone/>
            </a:pPr>
            <a:r>
              <a:rPr lang="en-US" sz="1600" dirty="0">
                <a:solidFill>
                  <a:srgbClr val="FFFFFF"/>
                </a:solidFill>
                <a:latin typeface="Menlo" pitchFamily="34" charset="0"/>
                <a:ea typeface="Menlo" pitchFamily="34" charset="-122"/>
                <a:cs typeface="Menlo" pitchFamily="34" charset="-120"/>
              </a:rPr>
              <a:t>DONE      Finished when: &lt;3 checkable criteria&gt;.</a:t>
            </a:r>
            <a:endParaRPr lang="en-US" sz="1600" dirty="0"/>
          </a:p>
          <a:p>
            <a:pPr indent="0" marL="0">
              <a:lnSpc>
                <a:spcPct val="112000"/>
              </a:lnSpc>
              <a:buNone/>
            </a:pPr>
            <a:r>
              <a:rPr lang="en-US" sz="1600" dirty="0">
                <a:solidFill>
                  <a:srgbClr val="FFFFFF"/>
                </a:solidFill>
                <a:latin typeface="Menlo" pitchFamily="34" charset="0"/>
                <a:ea typeface="Menlo" pitchFamily="34" charset="-122"/>
                <a:cs typeface="Menlo" pitchFamily="34" charset="-120"/>
              </a:rPr>
              <a:t>LIMITS    Do not send, buy, delete or publish anything.</a:t>
            </a:r>
            <a:endParaRPr lang="en-US" sz="1600" dirty="0"/>
          </a:p>
          <a:p>
            <a:pPr indent="0" marL="0">
              <a:lnSpc>
                <a:spcPct val="112000"/>
              </a:lnSpc>
              <a:buNone/>
            </a:pPr>
            <a:r>
              <a:rPr lang="en-US" sz="1600" dirty="0">
                <a:solidFill>
                  <a:srgbClr val="FFFFFF"/>
                </a:solidFill>
                <a:latin typeface="Menlo" pitchFamily="34" charset="0"/>
                <a:ea typeface="Menlo" pitchFamily="34" charset="-122"/>
                <a:cs typeface="Menlo" pitchFamily="34" charset="-120"/>
              </a:rPr>
              <a:t>          Max &lt;n&gt; hours, max &lt;budget&gt;. Ask if unsure.</a:t>
            </a:r>
            <a:endParaRPr lang="en-US" sz="1600" dirty="0"/>
          </a:p>
          <a:p>
            <a:pPr indent="0" marL="0">
              <a:lnSpc>
                <a:spcPct val="112000"/>
              </a:lnSpc>
              <a:buNone/>
            </a:pPr>
            <a:r>
              <a:rPr lang="en-US" sz="1600" dirty="0">
                <a:solidFill>
                  <a:srgbClr val="FFFFFF"/>
                </a:solidFill>
                <a:latin typeface="Menlo" pitchFamily="34" charset="0"/>
                <a:ea typeface="Menlo" pitchFamily="34" charset="-122"/>
                <a:cs typeface="Menlo" pitchFamily="34" charset="-120"/>
              </a:rPr>
              <a:t>METHOD    Plan first in 5 lines, then work. Test your own result</a:t>
            </a:r>
            <a:endParaRPr lang="en-US" sz="1600" dirty="0"/>
          </a:p>
          <a:p>
            <a:pPr indent="0" marL="0">
              <a:lnSpc>
                <a:spcPct val="112000"/>
              </a:lnSpc>
              <a:buNone/>
            </a:pPr>
            <a:r>
              <a:rPr lang="en-US" sz="1600" dirty="0">
                <a:solidFill>
                  <a:srgbClr val="FFFFFF"/>
                </a:solidFill>
                <a:latin typeface="Menlo" pitchFamily="34" charset="0"/>
                <a:ea typeface="Menlo" pitchFamily="34" charset="-122"/>
                <a:cs typeface="Menlo" pitchFamily="34" charset="-120"/>
              </a:rPr>
              <a:t>          against DONE before you stop.</a:t>
            </a:r>
            <a:endParaRPr lang="en-US" sz="1600" dirty="0"/>
          </a:p>
          <a:p>
            <a:pPr indent="0" marL="0">
              <a:lnSpc>
                <a:spcPct val="112000"/>
              </a:lnSpc>
              <a:buNone/>
            </a:pPr>
            <a:r>
              <a:rPr lang="en-US" sz="1600" dirty="0">
                <a:solidFill>
                  <a:srgbClr val="FFFFFF"/>
                </a:solidFill>
                <a:latin typeface="Menlo" pitchFamily="34" charset="0"/>
                <a:ea typeface="Menlo" pitchFamily="34" charset="-122"/>
                <a:cs typeface="Menlo" pitchFamily="34" charset="-120"/>
              </a:rPr>
              <a:t>REPORT    One page: what you did, what is open, what you</a:t>
            </a:r>
            <a:endParaRPr lang="en-US" sz="1600" dirty="0"/>
          </a:p>
          <a:p>
            <a:pPr indent="0" marL="0">
              <a:lnSpc>
                <a:spcPct val="112000"/>
              </a:lnSpc>
              <a:buNone/>
            </a:pPr>
            <a:r>
              <a:rPr lang="en-US" sz="1600" dirty="0">
                <a:solidFill>
                  <a:srgbClr val="FFFFFF"/>
                </a:solidFill>
                <a:latin typeface="Menlo" pitchFamily="34" charset="0"/>
                <a:ea typeface="Menlo" pitchFamily="34" charset="-122"/>
                <a:cs typeface="Menlo" pitchFamily="34" charset="-120"/>
              </a:rPr>
              <a:t>          are unsure about, where the files are.</a:t>
            </a:r>
            <a:endParaRPr lang="en-US" sz="1600" dirty="0"/>
          </a:p>
        </p:txBody>
      </p:sp>
      <p:sp>
        <p:nvSpPr>
          <p:cNvPr id="7" name="Text 5"/>
          <p:cNvSpPr/>
          <p:nvPr/>
        </p:nvSpPr>
        <p:spPr>
          <a:xfrm>
            <a:off x="685800" y="6473952"/>
            <a:ext cx="10241280" cy="237744"/>
          </a:xfrm>
          <a:prstGeom prst="rect">
            <a:avLst/>
          </a:prstGeom>
          <a:noFill/>
          <a:ln/>
        </p:spPr>
        <p:txBody>
          <a:bodyPr wrap="square" lIns="0" tIns="0" rIns="0" bIns="0" rtlCol="0" anchor="t"/>
          <a:lstStyle/>
          <a:p>
            <a:pPr indent="0" marL="0">
              <a:buNone/>
            </a:pPr>
            <a:r>
              <a:rPr lang="en-US" sz="1000" dirty="0">
                <a:solidFill>
                  <a:srgbClr val="5C6169"/>
                </a:solidFill>
                <a:latin typeface="Helvetica Neue" pitchFamily="34" charset="0"/>
                <a:ea typeface="Helvetica Neue" pitchFamily="34" charset="-122"/>
                <a:cs typeface="Helvetica Neue" pitchFamily="34" charset="-120"/>
              </a:rPr>
              <a:t>Works in Claude Code, Codex, Claude Cowork and ChatGPT agent mode. Adjust tools and limits to your setup.</a:t>
            </a:r>
            <a:endParaRPr lang="en-US"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40</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MARK YOUR CALENDAR</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Dates to watch</a:t>
            </a:r>
            <a:endParaRPr lang="en-US" sz="3800" dirty="0"/>
          </a:p>
        </p:txBody>
      </p:sp>
      <p:sp>
        <p:nvSpPr>
          <p:cNvPr id="5" name="Text 3"/>
          <p:cNvSpPr/>
          <p:nvPr/>
        </p:nvSpPr>
        <p:spPr>
          <a:xfrm>
            <a:off x="685800" y="1645920"/>
            <a:ext cx="146304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Mon 2 Nov</a:t>
            </a:r>
            <a:endParaRPr lang="en-US" sz="1500" dirty="0"/>
          </a:p>
        </p:txBody>
      </p:sp>
      <p:sp>
        <p:nvSpPr>
          <p:cNvPr id="6" name="Shape 4"/>
          <p:cNvSpPr/>
          <p:nvPr/>
        </p:nvSpPr>
        <p:spPr>
          <a:xfrm>
            <a:off x="2148840" y="1728216"/>
            <a:ext cx="128016" cy="128016"/>
          </a:xfrm>
          <a:prstGeom prst="rect">
            <a:avLst/>
          </a:prstGeom>
          <a:solidFill>
            <a:srgbClr val="F5D06A"/>
          </a:solidFill>
          <a:ln/>
        </p:spPr>
      </p:sp>
      <p:sp>
        <p:nvSpPr>
          <p:cNvPr id="7" name="Text 5"/>
          <p:cNvSpPr/>
          <p:nvPr/>
        </p:nvSpPr>
        <p:spPr>
          <a:xfrm>
            <a:off x="2441448" y="1627632"/>
            <a:ext cx="5742432"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ARC-AGI-3 Kaggle closes, 23:59 UTC</a:t>
            </a:r>
            <a:endParaRPr lang="en-US" sz="2000" dirty="0"/>
          </a:p>
        </p:txBody>
      </p:sp>
      <p:sp>
        <p:nvSpPr>
          <p:cNvPr id="8" name="Text 6"/>
          <p:cNvSpPr/>
          <p:nvPr/>
        </p:nvSpPr>
        <p:spPr>
          <a:xfrm>
            <a:off x="2441448" y="1975104"/>
            <a:ext cx="5742432"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open models, $700K grand prize at 100%</a:t>
            </a:r>
            <a:endParaRPr lang="en-US" sz="1400" dirty="0"/>
          </a:p>
        </p:txBody>
      </p:sp>
      <p:sp>
        <p:nvSpPr>
          <p:cNvPr id="9" name="Text 7"/>
          <p:cNvSpPr/>
          <p:nvPr/>
        </p:nvSpPr>
        <p:spPr>
          <a:xfrm>
            <a:off x="685800" y="2414016"/>
            <a:ext cx="146304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Tue 3 Nov</a:t>
            </a:r>
            <a:endParaRPr lang="en-US" sz="1500" dirty="0"/>
          </a:p>
        </p:txBody>
      </p:sp>
      <p:sp>
        <p:nvSpPr>
          <p:cNvPr id="10" name="Shape 8"/>
          <p:cNvSpPr/>
          <p:nvPr/>
        </p:nvSpPr>
        <p:spPr>
          <a:xfrm>
            <a:off x="2148840" y="2496312"/>
            <a:ext cx="128016" cy="128016"/>
          </a:xfrm>
          <a:prstGeom prst="rect">
            <a:avLst/>
          </a:prstGeom>
          <a:solidFill>
            <a:srgbClr val="F5D06A"/>
          </a:solidFill>
          <a:ln/>
        </p:spPr>
      </p:sp>
      <p:sp>
        <p:nvSpPr>
          <p:cNvPr id="11" name="Text 9"/>
          <p:cNvSpPr/>
          <p:nvPr/>
        </p:nvSpPr>
        <p:spPr>
          <a:xfrm>
            <a:off x="2441448" y="2395728"/>
            <a:ext cx="5742432"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EU consultation on copyright and AI</a:t>
            </a:r>
            <a:endParaRPr lang="en-US" sz="2000" dirty="0"/>
          </a:p>
        </p:txBody>
      </p:sp>
      <p:sp>
        <p:nvSpPr>
          <p:cNvPr id="12" name="Text 10"/>
          <p:cNvSpPr/>
          <p:nvPr/>
        </p:nvSpPr>
        <p:spPr>
          <a:xfrm>
            <a:off x="2441448" y="2743200"/>
            <a:ext cx="5742432"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last day for feedback</a:t>
            </a:r>
            <a:endParaRPr lang="en-US" sz="1400" dirty="0"/>
          </a:p>
        </p:txBody>
      </p:sp>
      <p:sp>
        <p:nvSpPr>
          <p:cNvPr id="13" name="Text 11"/>
          <p:cNvSpPr/>
          <p:nvPr/>
        </p:nvSpPr>
        <p:spPr>
          <a:xfrm>
            <a:off x="685800" y="3182112"/>
            <a:ext cx="146304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Mon 30 Nov</a:t>
            </a:r>
            <a:endParaRPr lang="en-US" sz="1500" dirty="0"/>
          </a:p>
        </p:txBody>
      </p:sp>
      <p:sp>
        <p:nvSpPr>
          <p:cNvPr id="14" name="Shape 12"/>
          <p:cNvSpPr/>
          <p:nvPr/>
        </p:nvSpPr>
        <p:spPr>
          <a:xfrm>
            <a:off x="2148840" y="3264408"/>
            <a:ext cx="128016" cy="128016"/>
          </a:xfrm>
          <a:prstGeom prst="rect">
            <a:avLst/>
          </a:prstGeom>
          <a:solidFill>
            <a:srgbClr val="F5D06A"/>
          </a:solidFill>
          <a:ln/>
        </p:spPr>
      </p:sp>
      <p:sp>
        <p:nvSpPr>
          <p:cNvPr id="15" name="Text 13"/>
          <p:cNvSpPr/>
          <p:nvPr/>
        </p:nvSpPr>
        <p:spPr>
          <a:xfrm>
            <a:off x="2441448" y="3163824"/>
            <a:ext cx="5742432"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Gemini 4 Argon introductory price ends</a:t>
            </a:r>
            <a:endParaRPr lang="en-US" sz="2000" dirty="0"/>
          </a:p>
        </p:txBody>
      </p:sp>
      <p:sp>
        <p:nvSpPr>
          <p:cNvPr id="16" name="Text 14"/>
          <p:cNvSpPr/>
          <p:nvPr/>
        </p:nvSpPr>
        <p:spPr>
          <a:xfrm>
            <a:off x="2441448" y="3511296"/>
            <a:ext cx="5742432"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API doubles to $4 / $20</a:t>
            </a:r>
            <a:endParaRPr lang="en-US" sz="1400" dirty="0"/>
          </a:p>
        </p:txBody>
      </p:sp>
      <p:sp>
        <p:nvSpPr>
          <p:cNvPr id="17" name="Text 15"/>
          <p:cNvSpPr/>
          <p:nvPr/>
        </p:nvSpPr>
        <p:spPr>
          <a:xfrm>
            <a:off x="685800" y="3950208"/>
            <a:ext cx="146304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Thu 3 Dec</a:t>
            </a:r>
            <a:endParaRPr lang="en-US" sz="1500" dirty="0"/>
          </a:p>
        </p:txBody>
      </p:sp>
      <p:sp>
        <p:nvSpPr>
          <p:cNvPr id="18" name="Shape 16"/>
          <p:cNvSpPr/>
          <p:nvPr/>
        </p:nvSpPr>
        <p:spPr>
          <a:xfrm>
            <a:off x="2148840" y="4032504"/>
            <a:ext cx="128016" cy="128016"/>
          </a:xfrm>
          <a:prstGeom prst="rect">
            <a:avLst/>
          </a:prstGeom>
          <a:solidFill>
            <a:srgbClr val="F5D06A"/>
          </a:solidFill>
          <a:ln/>
        </p:spPr>
      </p:sp>
      <p:sp>
        <p:nvSpPr>
          <p:cNvPr id="19" name="Text 17"/>
          <p:cNvSpPr/>
          <p:nvPr/>
        </p:nvSpPr>
        <p:spPr>
          <a:xfrm>
            <a:off x="2441448" y="3931920"/>
            <a:ext cx="5742432"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EU KIDS Act feedback closes</a:t>
            </a:r>
            <a:endParaRPr lang="en-US" sz="2000" dirty="0"/>
          </a:p>
        </p:txBody>
      </p:sp>
      <p:sp>
        <p:nvSpPr>
          <p:cNvPr id="20" name="Text 18"/>
          <p:cNvSpPr/>
          <p:nvPr/>
        </p:nvSpPr>
        <p:spPr>
          <a:xfrm>
            <a:off x="2441448" y="4279392"/>
            <a:ext cx="5742432"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chatbot rules for children</a:t>
            </a:r>
            <a:endParaRPr lang="en-US" sz="1400" dirty="0"/>
          </a:p>
        </p:txBody>
      </p:sp>
      <p:sp>
        <p:nvSpPr>
          <p:cNvPr id="21" name="Text 19"/>
          <p:cNvSpPr/>
          <p:nvPr/>
        </p:nvSpPr>
        <p:spPr>
          <a:xfrm>
            <a:off x="685800" y="4718304"/>
            <a:ext cx="1463040" cy="310896"/>
          </a:xfrm>
          <a:prstGeom prst="rect">
            <a:avLst/>
          </a:prstGeom>
          <a:noFill/>
          <a:ln/>
        </p:spPr>
        <p:txBody>
          <a:bodyPr wrap="square" lIns="0" tIns="0" rIns="0" bIns="0" rtlCol="0" anchor="t"/>
          <a:lstStyle/>
          <a:p>
            <a:pPr indent="0" marL="0">
              <a:buNone/>
            </a:pPr>
            <a:r>
              <a:rPr lang="en-US" sz="1500" b="1" dirty="0">
                <a:solidFill>
                  <a:srgbClr val="F5D06A"/>
                </a:solidFill>
                <a:latin typeface="Menlo" pitchFamily="34" charset="0"/>
                <a:ea typeface="Menlo" pitchFamily="34" charset="-122"/>
                <a:cs typeface="Menlo" pitchFamily="34" charset="-120"/>
              </a:rPr>
              <a:t>Mon 7 Dec</a:t>
            </a:r>
            <a:endParaRPr lang="en-US" sz="1500" dirty="0"/>
          </a:p>
        </p:txBody>
      </p:sp>
      <p:sp>
        <p:nvSpPr>
          <p:cNvPr id="22" name="Shape 20"/>
          <p:cNvSpPr/>
          <p:nvPr/>
        </p:nvSpPr>
        <p:spPr>
          <a:xfrm>
            <a:off x="2148840" y="4800600"/>
            <a:ext cx="128016" cy="128016"/>
          </a:xfrm>
          <a:prstGeom prst="rect">
            <a:avLst/>
          </a:prstGeom>
          <a:solidFill>
            <a:srgbClr val="F5D06A"/>
          </a:solidFill>
          <a:ln/>
        </p:spPr>
      </p:sp>
      <p:sp>
        <p:nvSpPr>
          <p:cNvPr id="23" name="Text 21"/>
          <p:cNvSpPr/>
          <p:nvPr/>
        </p:nvSpPr>
        <p:spPr>
          <a:xfrm>
            <a:off x="2441448" y="4700016"/>
            <a:ext cx="5742432" cy="347472"/>
          </a:xfrm>
          <a:prstGeom prst="rect">
            <a:avLst/>
          </a:prstGeom>
          <a:noFill/>
          <a:ln/>
        </p:spPr>
        <p:txBody>
          <a:bodyPr wrap="square" lIns="0" tIns="0" rIns="0" bIns="0" rtlCol="0" anchor="t"/>
          <a:lstStyle/>
          <a:p>
            <a:pPr indent="0" marL="0">
              <a:buNone/>
            </a:pPr>
            <a:r>
              <a:rPr lang="en-US" sz="2000" b="1" dirty="0">
                <a:solidFill>
                  <a:srgbClr val="FFFFFF"/>
                </a:solidFill>
                <a:latin typeface="Helvetica Neue" pitchFamily="34" charset="0"/>
                <a:ea typeface="Helvetica Neue" pitchFamily="34" charset="-122"/>
                <a:cs typeface="Helvetica Neue" pitchFamily="34" charset="-120"/>
              </a:rPr>
              <a:t>Next Deep Dive, 19:30</a:t>
            </a:r>
            <a:endParaRPr lang="en-US" sz="2000" dirty="0"/>
          </a:p>
        </p:txBody>
      </p:sp>
      <p:sp>
        <p:nvSpPr>
          <p:cNvPr id="24" name="Text 22"/>
          <p:cNvSpPr/>
          <p:nvPr/>
        </p:nvSpPr>
        <p:spPr>
          <a:xfrm>
            <a:off x="2441448" y="5047488"/>
            <a:ext cx="5742432" cy="329184"/>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bring your first agent hour result</a:t>
            </a:r>
            <a:endParaRPr lang="en-US" sz="1400" dirty="0"/>
          </a:p>
        </p:txBody>
      </p:sp>
      <p:pic>
        <p:nvPicPr>
          <p:cNvPr id="25" name="Image 0" descr="/Users/momofeichtinger/Documents/RootOrdner/Business/KI Deep Dives/output/2026-11-02-deepdive/deck/assets-canva/cut-calendar.png">    </p:cNvPr>
          <p:cNvPicPr>
            <a:picLocks noChangeAspect="1"/>
          </p:cNvPicPr>
          <p:nvPr/>
        </p:nvPicPr>
        <p:blipFill>
          <a:blip r:embed="rId1"/>
          <a:stretch>
            <a:fillRect/>
          </a:stretch>
        </p:blipFill>
        <p:spPr>
          <a:xfrm>
            <a:off x="8412480" y="1828800"/>
            <a:ext cx="3291840" cy="329184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41</a:t>
            </a:r>
            <a:endParaRPr lang="en-US" sz="1100" dirty="0"/>
          </a:p>
        </p:txBody>
      </p:sp>
      <p:pic>
        <p:nvPicPr>
          <p:cNvPr id="3" name="Image 0" descr="/Users/momofeichtinger/Documents/RootOrdner/Business/KI Deep Dives/output/2026-11-02-deepdive/deck/assets-canva/community.jpg">    </p:cNvPr>
          <p:cNvPicPr>
            <a:picLocks noChangeAspect="1"/>
          </p:cNvPicPr>
          <p:nvPr/>
        </p:nvPicPr>
        <p:blipFill>
          <a:blip r:embed="rId1"/>
          <a:srcRect l="0" r="0" t="0" b="0"/>
          <a:stretch/>
        </p:blipFill>
        <p:spPr>
          <a:xfrm>
            <a:off x="0" y="0"/>
            <a:ext cx="12191695" cy="6858000"/>
          </a:xfrm>
          <a:prstGeom prst="rect">
            <a:avLst/>
          </a:prstGeom>
        </p:spPr>
      </p:pic>
      <p:sp>
        <p:nvSpPr>
          <p:cNvPr id="4" name="Text 1"/>
          <p:cNvSpPr/>
          <p:nvPr/>
        </p:nvSpPr>
        <p:spPr>
          <a:xfrm>
            <a:off x="685800" y="822960"/>
            <a:ext cx="5120640" cy="320040"/>
          </a:xfrm>
          <a:prstGeom prst="rect">
            <a:avLst/>
          </a:prstGeom>
          <a:noFill/>
          <a:ln/>
        </p:spPr>
        <p:txBody>
          <a:bodyPr wrap="square" lIns="0" tIns="0" rIns="0" bIns="0" rtlCol="0" anchor="t"/>
          <a:lstStyle/>
          <a:p>
            <a:pPr indent="0" marL="0">
              <a:buNone/>
            </a:pPr>
            <a:r>
              <a:rPr lang="en-US" sz="1400" b="1" spc="300" kern="0" dirty="0">
                <a:solidFill>
                  <a:srgbClr val="5EC4B6"/>
                </a:solidFill>
                <a:latin typeface="Helvetica Neue" pitchFamily="34" charset="0"/>
                <a:ea typeface="Helvetica Neue" pitchFamily="34" charset="-122"/>
                <a:cs typeface="Helvetica Neue" pitchFamily="34" charset="-120"/>
              </a:rPr>
              <a:t>NEXT</a:t>
            </a:r>
            <a:endParaRPr lang="en-US" sz="1400" dirty="0"/>
          </a:p>
        </p:txBody>
      </p:sp>
      <p:sp>
        <p:nvSpPr>
          <p:cNvPr id="5" name="Text 2"/>
          <p:cNvSpPr/>
          <p:nvPr/>
        </p:nvSpPr>
        <p:spPr>
          <a:xfrm>
            <a:off x="685800" y="1188720"/>
            <a:ext cx="5120640" cy="1554480"/>
          </a:xfrm>
          <a:prstGeom prst="rect">
            <a:avLst/>
          </a:prstGeom>
          <a:noFill/>
          <a:ln/>
        </p:spPr>
        <p:txBody>
          <a:bodyPr wrap="square" lIns="0" tIns="0" rIns="0" bIns="0" rtlCol="0" anchor="t"/>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Build your first agent hours with us</a:t>
            </a:r>
            <a:endParaRPr lang="en-US" sz="3800" dirty="0"/>
          </a:p>
        </p:txBody>
      </p:sp>
      <p:sp>
        <p:nvSpPr>
          <p:cNvPr id="6" name="Text 3"/>
          <p:cNvSpPr/>
          <p:nvPr/>
        </p:nvSpPr>
        <p:spPr>
          <a:xfrm>
            <a:off x="685800" y="3017520"/>
            <a:ext cx="5029200" cy="365760"/>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Next Deep Dive: Monday, 7 December</a:t>
            </a:r>
            <a:endParaRPr lang="en-US" sz="1900" dirty="0"/>
          </a:p>
        </p:txBody>
      </p:sp>
      <p:sp>
        <p:nvSpPr>
          <p:cNvPr id="7" name="Text 4"/>
          <p:cNvSpPr/>
          <p:nvPr/>
        </p:nvSpPr>
        <p:spPr>
          <a:xfrm>
            <a:off x="685800" y="3364992"/>
            <a:ext cx="5029200" cy="36576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Penthouse, Magazinstraße 4, and online</a:t>
            </a:r>
            <a:endParaRPr lang="en-US" sz="1400" dirty="0"/>
          </a:p>
        </p:txBody>
      </p:sp>
      <p:sp>
        <p:nvSpPr>
          <p:cNvPr id="8" name="Text 5"/>
          <p:cNvSpPr/>
          <p:nvPr/>
        </p:nvSpPr>
        <p:spPr>
          <a:xfrm>
            <a:off x="685800" y="3794760"/>
            <a:ext cx="5029200" cy="365760"/>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ZukunftUnternehmer Raustruppe</a:t>
            </a:r>
            <a:endParaRPr lang="en-US" sz="1900" dirty="0"/>
          </a:p>
        </p:txBody>
      </p:sp>
      <p:sp>
        <p:nvSpPr>
          <p:cNvPr id="9" name="Text 6"/>
          <p:cNvSpPr/>
          <p:nvPr/>
        </p:nvSpPr>
        <p:spPr>
          <a:xfrm>
            <a:off x="685800" y="4142232"/>
            <a:ext cx="5029200" cy="36576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once a month outdoors, for entrepreneurs who think ahead</a:t>
            </a:r>
            <a:endParaRPr lang="en-US" sz="1400" dirty="0"/>
          </a:p>
        </p:txBody>
      </p:sp>
      <p:sp>
        <p:nvSpPr>
          <p:cNvPr id="10" name="Text 7"/>
          <p:cNvSpPr/>
          <p:nvPr/>
        </p:nvSpPr>
        <p:spPr>
          <a:xfrm>
            <a:off x="685800" y="4572000"/>
            <a:ext cx="5029200" cy="365760"/>
          </a:xfrm>
          <a:prstGeom prst="rect">
            <a:avLst/>
          </a:prstGeom>
          <a:noFill/>
          <a:ln/>
        </p:spPr>
        <p:txBody>
          <a:bodyPr wrap="square" lIns="0" tIns="0" rIns="0" bIns="0" rtlCol="0" anchor="t"/>
          <a:lstStyle/>
          <a:p>
            <a:pPr indent="0" marL="0">
              <a:buNone/>
            </a:pPr>
            <a:r>
              <a:rPr lang="en-US" sz="1900" b="1" dirty="0">
                <a:solidFill>
                  <a:srgbClr val="FFFFFF"/>
                </a:solidFill>
                <a:latin typeface="Helvetica Neue" pitchFamily="34" charset="0"/>
                <a:ea typeface="Helvetica Neue" pitchFamily="34" charset="-122"/>
                <a:cs typeface="Helvetica Neue" pitchFamily="34" charset="-120"/>
              </a:rPr>
              <a:t>Colearning and the teen AI team</a:t>
            </a:r>
            <a:endParaRPr lang="en-US" sz="1900" dirty="0"/>
          </a:p>
        </p:txBody>
      </p:sp>
      <p:sp>
        <p:nvSpPr>
          <p:cNvPr id="11" name="Text 8"/>
          <p:cNvSpPr/>
          <p:nvPr/>
        </p:nvSpPr>
        <p:spPr>
          <a:xfrm>
            <a:off x="685800" y="4919472"/>
            <a:ext cx="5029200" cy="365760"/>
          </a:xfrm>
          <a:prstGeom prst="rect">
            <a:avLst/>
          </a:prstGeom>
          <a:noFill/>
          <a:ln/>
        </p:spPr>
        <p:txBody>
          <a:bodyPr wrap="square" lIns="0" tIns="0" rIns="0" bIns="0" rtlCol="0" anchor="t"/>
          <a:lstStyle/>
          <a:p>
            <a:pPr indent="0" marL="0">
              <a:buNone/>
            </a:pPr>
            <a:r>
              <a:rPr lang="en-US" sz="1400" dirty="0">
                <a:solidFill>
                  <a:srgbClr val="A9AEB6"/>
                </a:solidFill>
                <a:latin typeface="Helvetica Neue" pitchFamily="34" charset="0"/>
                <a:ea typeface="Helvetica Neue" pitchFamily="34" charset="-122"/>
                <a:cs typeface="Helvetica Neue" pitchFamily="34" charset="-120"/>
              </a:rPr>
              <a:t>young people building for real companies</a:t>
            </a:r>
            <a:endParaRPr lang="en-US" sz="1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11231575" y="6473952"/>
            <a:ext cx="548640" cy="237744"/>
          </a:xfrm>
          <a:prstGeom prst="rect">
            <a:avLst/>
          </a:prstGeom>
          <a:noFill/>
          <a:ln/>
        </p:spPr>
        <p:txBody>
          <a:bodyPr wrap="square" lIns="0" tIns="0" rIns="0" bIns="0" rtlCol="0" anchor="t"/>
          <a:lstStyle/>
          <a:p>
            <a:pPr algn="r" indent="0" marL="0">
              <a:buNone/>
            </a:pPr>
            <a:r>
              <a:rPr lang="en-US" sz="1100" dirty="0">
                <a:solidFill>
                  <a:srgbClr val="5C6169"/>
                </a:solidFill>
                <a:latin typeface="Helvetica Neue" pitchFamily="34" charset="0"/>
                <a:ea typeface="Helvetica Neue" pitchFamily="34" charset="-122"/>
                <a:cs typeface="Helvetica Neue" pitchFamily="34" charset="-120"/>
              </a:rPr>
              <a:t>42</a:t>
            </a:r>
            <a:endParaRPr lang="en-US" sz="1100" dirty="0"/>
          </a:p>
        </p:txBody>
      </p:sp>
      <p:sp>
        <p:nvSpPr>
          <p:cNvPr id="3" name="Text 1"/>
          <p:cNvSpPr/>
          <p:nvPr/>
        </p:nvSpPr>
        <p:spPr>
          <a:xfrm>
            <a:off x="685800" y="292608"/>
            <a:ext cx="10820095" cy="274320"/>
          </a:xfrm>
          <a:prstGeom prst="rect">
            <a:avLst/>
          </a:prstGeom>
          <a:noFill/>
          <a:ln/>
        </p:spPr>
        <p:txBody>
          <a:bodyPr wrap="square" lIns="0" tIns="0" rIns="0" bIns="0" rtlCol="0" anchor="t"/>
          <a:lstStyle/>
          <a:p>
            <a:pPr indent="0" marL="0">
              <a:buNone/>
            </a:pPr>
            <a:r>
              <a:rPr lang="en-US" sz="1200" b="1" spc="250" kern="0" dirty="0">
                <a:solidFill>
                  <a:srgbClr val="5EC4B6"/>
                </a:solidFill>
                <a:latin typeface="Helvetica Neue" pitchFamily="34" charset="0"/>
                <a:ea typeface="Helvetica Neue" pitchFamily="34" charset="-122"/>
                <a:cs typeface="Helvetica Neue" pitchFamily="34" charset="-120"/>
              </a:rPr>
              <a:t>THE TIMELINE, ALL SOURCES AND THE PLAYBOOK</a:t>
            </a:r>
            <a:endParaRPr lang="en-US" sz="1200" dirty="0"/>
          </a:p>
        </p:txBody>
      </p:sp>
      <p:sp>
        <p:nvSpPr>
          <p:cNvPr id="4" name="Text 2"/>
          <p:cNvSpPr/>
          <p:nvPr/>
        </p:nvSpPr>
        <p:spPr>
          <a:xfrm>
            <a:off x="685800" y="566928"/>
            <a:ext cx="10820095" cy="777240"/>
          </a:xfrm>
          <a:prstGeom prst="rect">
            <a:avLst/>
          </a:prstGeom>
          <a:noFill/>
          <a:ln/>
        </p:spPr>
        <p:txBody>
          <a:bodyPr wrap="square" lIns="0" tIns="0" rIns="0" bIns="0" rtlCol="0" anchor="ctr"/>
          <a:lstStyle/>
          <a:p>
            <a:pPr indent="0" marL="0">
              <a:buNone/>
            </a:pPr>
            <a:r>
              <a:rPr lang="en-US" sz="3800" b="1" dirty="0">
                <a:solidFill>
                  <a:srgbClr val="F5D06A"/>
                </a:solidFill>
                <a:latin typeface="Helvetica Neue" pitchFamily="34" charset="0"/>
                <a:ea typeface="Helvetica Neue" pitchFamily="34" charset="-122"/>
                <a:cs typeface="Helvetica Neue" pitchFamily="34" charset="-120"/>
              </a:rPr>
              <a:t>Everything from tonight</a:t>
            </a:r>
            <a:endParaRPr lang="en-US" sz="3800" dirty="0"/>
          </a:p>
        </p:txBody>
      </p:sp>
      <p:pic>
        <p:nvPicPr>
          <p:cNvPr id="5" name="Image 0" descr="/Users/momofeichtinger/Documents/RootOrdner/Business/KI Deep Dives/output/2026-11-02-deepdive/deck/assets-canva/qr-timeline.png">    </p:cNvPr>
          <p:cNvPicPr>
            <a:picLocks noChangeAspect="1"/>
          </p:cNvPicPr>
          <p:nvPr/>
        </p:nvPicPr>
        <p:blipFill>
          <a:blip r:embed="rId1"/>
          <a:stretch>
            <a:fillRect/>
          </a:stretch>
        </p:blipFill>
        <p:spPr>
          <a:xfrm>
            <a:off x="685800" y="1645920"/>
            <a:ext cx="3291840" cy="3291840"/>
          </a:xfrm>
          <a:prstGeom prst="rect">
            <a:avLst/>
          </a:prstGeom>
        </p:spPr>
      </p:pic>
      <p:sp>
        <p:nvSpPr>
          <p:cNvPr id="6" name="Text 3">
            <a:hlinkClick r:id="rId2" tooltip=""/>
          </p:cNvPr>
          <p:cNvSpPr/>
          <p:nvPr/>
        </p:nvSpPr>
        <p:spPr>
          <a:xfrm>
            <a:off x="4434840" y="1828800"/>
            <a:ext cx="7132320" cy="457200"/>
          </a:xfrm>
          <a:prstGeom prst="rect">
            <a:avLst/>
          </a:prstGeom>
          <a:noFill/>
          <a:ln/>
        </p:spPr>
        <p:txBody>
          <a:bodyPr wrap="square" lIns="0" tIns="0" rIns="0" bIns="0" rtlCol="0" anchor="t"/>
          <a:lstStyle/>
          <a:p>
            <a:pPr indent="0" marL="0">
              <a:buNone/>
            </a:pPr>
            <a:r>
              <a:rPr lang="en-US" sz="1700" b="1" u="sng" dirty="0">
                <a:solidFill>
                  <a:srgbClr val="FFFFFF"/>
                </a:solidFill>
                <a:latin typeface="Helvetica Neue" pitchFamily="34" charset="0"/>
                <a:ea typeface="Helvetica Neue" pitchFamily="34" charset="-122"/>
                <a:cs typeface="Helvetica Neue" pitchFamily="34" charset="-120"/>
                <a:hlinkClick r:id="rId2" invalidUrl="" action="" tgtFrame="" tooltip="" history="1" highlightClick="0" endSnd="0">
                  <a:extLst>
                    <a:ext uri="{A12FA001-AC4F-418D-AE19-62706E023703}">
                      <ahyp:hlinkClr xmlns:ahyp="http://schemas.microsoft.com/office/drawing/2018/hyperlinkcolor" val="tx"/>
                    </a:ext>
                  </a:extLst>
                </a:hlinkClick>
              </a:rPr>
              <a:t>zukunftbilden.eu/deepdive/resources/deepdive-2026-11-02</a:t>
            </a:r>
            <a:endParaRPr lang="en-US" sz="1700" dirty="0"/>
          </a:p>
        </p:txBody>
      </p:sp>
      <p:sp>
        <p:nvSpPr>
          <p:cNvPr id="7" name="Text 4"/>
          <p:cNvSpPr/>
          <p:nvPr/>
        </p:nvSpPr>
        <p:spPr>
          <a:xfrm>
            <a:off x="4434840" y="2423160"/>
            <a:ext cx="6766560" cy="914400"/>
          </a:xfrm>
          <a:prstGeom prst="rect">
            <a:avLst/>
          </a:prstGeom>
          <a:noFill/>
          <a:ln/>
        </p:spPr>
        <p:txBody>
          <a:bodyPr wrap="square" lIns="0" tIns="0" rIns="0" bIns="0" rtlCol="0" anchor="t"/>
          <a:lstStyle/>
          <a:p>
            <a:pPr indent="0" marL="0">
              <a:buNone/>
            </a:pPr>
            <a:r>
              <a:rPr lang="en-US" sz="1800" dirty="0">
                <a:solidFill>
                  <a:srgbClr val="A9AEB6"/>
                </a:solidFill>
                <a:latin typeface="Helvetica Neue" pitchFamily="34" charset="0"/>
                <a:ea typeface="Helvetica Neue" pitchFamily="34" charset="-122"/>
                <a:cs typeface="Helvetica Neue" pitchFamily="34" charset="-120"/>
              </a:rPr>
              <a:t>Timeline with every source, the Monday playbook with prompts, prices and the recording after tonight.</a:t>
            </a:r>
            <a:endParaRPr lang="en-US" sz="1800" dirty="0"/>
          </a:p>
        </p:txBody>
      </p:sp>
      <p:sp>
        <p:nvSpPr>
          <p:cNvPr id="8" name="Text 5"/>
          <p:cNvSpPr/>
          <p:nvPr/>
        </p:nvSpPr>
        <p:spPr>
          <a:xfrm>
            <a:off x="4434840" y="3657600"/>
            <a:ext cx="6766560" cy="457200"/>
          </a:xfrm>
          <a:prstGeom prst="rect">
            <a:avLst/>
          </a:prstGeom>
          <a:noFill/>
          <a:ln/>
        </p:spPr>
        <p:txBody>
          <a:bodyPr wrap="square" lIns="0" tIns="0" rIns="0" bIns="0" rtlCol="0" anchor="t"/>
          <a:lstStyle/>
          <a:p>
            <a:pPr indent="0" marL="0">
              <a:buNone/>
            </a:pPr>
            <a:r>
              <a:rPr lang="en-US" sz="2200" b="1" dirty="0">
                <a:solidFill>
                  <a:srgbClr val="F5D06A"/>
                </a:solidFill>
                <a:latin typeface="Helvetica Neue" pitchFamily="34" charset="0"/>
                <a:ea typeface="Helvetica Neue" pitchFamily="34" charset="-122"/>
                <a:cs typeface="Helvetica Neue" pitchFamily="34" charset="-120"/>
              </a:rPr>
              <a:t>Next Deep Dive: Monday, 7 December 2026, 19:30</a:t>
            </a:r>
            <a:endParaRPr lang="en-US" sz="2200" dirty="0"/>
          </a:p>
        </p:txBody>
      </p:sp>
      <p:sp>
        <p:nvSpPr>
          <p:cNvPr id="9" name="Text 6"/>
          <p:cNvSpPr/>
          <p:nvPr/>
        </p:nvSpPr>
        <p:spPr>
          <a:xfrm>
            <a:off x="4434840" y="4297680"/>
            <a:ext cx="6766560" cy="365760"/>
          </a:xfrm>
          <a:prstGeom prst="rect">
            <a:avLst/>
          </a:prstGeom>
          <a:noFill/>
          <a:ln/>
        </p:spPr>
        <p:txBody>
          <a:bodyPr wrap="square" lIns="0" tIns="0" rIns="0" bIns="0" rtlCol="0" anchor="t"/>
          <a:lstStyle/>
          <a:p>
            <a:pPr indent="0" marL="0">
              <a:buNone/>
            </a:pPr>
            <a:r>
              <a:rPr lang="en-US" sz="1500" dirty="0">
                <a:solidFill>
                  <a:srgbClr val="FFFFFF"/>
                </a:solidFill>
                <a:latin typeface="Helvetica Neue" pitchFamily="34" charset="0"/>
                <a:ea typeface="Helvetica Neue" pitchFamily="34" charset="-122"/>
                <a:cs typeface="Helvetica Neue" pitchFamily="34" charset="-120"/>
              </a:rPr>
              <a:t>Momo Maximilian Feichtinger · +43 681 81655313 · office@momofeichtinger.com</a:t>
            </a:r>
            <a:endParaRPr lang="en-US" sz="1500" dirty="0"/>
          </a:p>
        </p:txBody>
      </p:sp>
      <p:pic>
        <p:nvPicPr>
          <p:cNvPr id="10" name="Image 1" descr="/Users/momofeichtinger/Documents/RootOrdner/Business/KI Deep Dives/output/2026-11-02-deepdive/deck/assets-canva/momo-cutout.png">    </p:cNvPr>
          <p:cNvPicPr>
            <a:picLocks noChangeAspect="1"/>
          </p:cNvPicPr>
          <p:nvPr/>
        </p:nvPicPr>
        <p:blipFill>
          <a:blip r:embed="rId3"/>
          <a:stretch>
            <a:fillRect/>
          </a:stretch>
        </p:blipFill>
        <p:spPr>
          <a:xfrm>
            <a:off x="8961120" y="4577095"/>
            <a:ext cx="2834640" cy="227581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Helvetica Ne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Helvetica Neu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ZukunftBilden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Agent Hours · AI Deep Dive · 2 November 2026</dc:title>
  <dc:subject>PptxGenJS Presentation</dc:subject>
  <dc:creator>Momo Maximilian Feichtinger</dc:creator>
  <cp:lastModifiedBy>Momo Maximilian Feichtinger</cp:lastModifiedBy>
  <cp:revision>1</cp:revision>
  <dcterms:created xsi:type="dcterms:W3CDTF">2026-10-21T19:04:19Z</dcterms:created>
  <dcterms:modified xsi:type="dcterms:W3CDTF">2026-10-21T19:04:19Z</dcterms:modified>
</cp:coreProperties>
</file>